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61" r:id="rId3"/>
    <p:sldId id="274" r:id="rId4"/>
    <p:sldId id="275" r:id="rId5"/>
    <p:sldId id="276" r:id="rId6"/>
    <p:sldId id="277" r:id="rId7"/>
    <p:sldId id="292" r:id="rId8"/>
    <p:sldId id="285" r:id="rId9"/>
    <p:sldId id="290" r:id="rId10"/>
    <p:sldId id="279" r:id="rId11"/>
    <p:sldId id="287" r:id="rId12"/>
    <p:sldId id="280" r:id="rId13"/>
    <p:sldId id="282" r:id="rId14"/>
    <p:sldId id="293" r:id="rId15"/>
    <p:sldId id="294" r:id="rId16"/>
    <p:sldId id="286" r:id="rId17"/>
    <p:sldId id="295" r:id="rId18"/>
    <p:sldId id="269" r:id="rId19"/>
  </p:sldIdLst>
  <p:sldSz cx="14630400" cy="822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495"/>
    <a:srgbClr val="194AA3"/>
    <a:srgbClr val="143C82"/>
    <a:srgbClr val="FF8C00"/>
    <a:srgbClr val="16408C"/>
    <a:srgbClr val="FED90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showGuides="1">
      <p:cViewPr varScale="1">
        <p:scale>
          <a:sx n="76" d="100"/>
          <a:sy n="76" d="100"/>
        </p:scale>
        <p:origin x="374" y="106"/>
      </p:cViewPr>
      <p:guideLst>
        <p:guide orient="horz" pos="2592"/>
        <p:guide pos="46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pt-BR"/>
              <a:t>Clique para editar o título Mestre</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C8879ADF-9B74-4FC3-9E74-1936196F50C6}" type="datetimeFigureOut">
              <a:rPr lang="pt-BR" smtClean="0"/>
              <a:t>25/09/2024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2EC730-53EC-4EC3-B5A2-2F1331939F39}" type="slidenum">
              <a:rPr lang="pt-BR" smtClean="0"/>
              <a:t>‹nº›</a:t>
            </a:fld>
            <a:endParaRPr lang="pt-BR"/>
          </a:p>
        </p:txBody>
      </p:sp>
    </p:spTree>
    <p:extLst>
      <p:ext uri="{BB962C8B-B14F-4D97-AF65-F5344CB8AC3E}">
        <p14:creationId xmlns:p14="http://schemas.microsoft.com/office/powerpoint/2010/main" val="672481135"/>
      </p:ext>
    </p:extLst>
  </p:cSld>
  <p:clrMapOvr>
    <a:masterClrMapping/>
  </p:clrMapOvr>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8879ADF-9B74-4FC3-9E74-1936196F50C6}" type="datetimeFigureOut">
              <a:rPr lang="pt-BR" smtClean="0"/>
              <a:t>25/09/2024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2EC730-53EC-4EC3-B5A2-2F1331939F39}" type="slidenum">
              <a:rPr lang="pt-BR" smtClean="0"/>
              <a:t>‹nº›</a:t>
            </a:fld>
            <a:endParaRPr lang="pt-BR"/>
          </a:p>
        </p:txBody>
      </p:sp>
    </p:spTree>
    <p:extLst>
      <p:ext uri="{BB962C8B-B14F-4D97-AF65-F5344CB8AC3E}">
        <p14:creationId xmlns:p14="http://schemas.microsoft.com/office/powerpoint/2010/main" val="525760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8879ADF-9B74-4FC3-9E74-1936196F50C6}" type="datetimeFigureOut">
              <a:rPr lang="pt-BR" smtClean="0"/>
              <a:t>25/09/2024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2EC730-53EC-4EC3-B5A2-2F1331939F39}" type="slidenum">
              <a:rPr lang="pt-BR" smtClean="0"/>
              <a:t>‹nº›</a:t>
            </a:fld>
            <a:endParaRPr lang="pt-BR"/>
          </a:p>
        </p:txBody>
      </p:sp>
    </p:spTree>
    <p:extLst>
      <p:ext uri="{BB962C8B-B14F-4D97-AF65-F5344CB8AC3E}">
        <p14:creationId xmlns:p14="http://schemas.microsoft.com/office/powerpoint/2010/main" val="95808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8879ADF-9B74-4FC3-9E74-1936196F50C6}" type="datetimeFigureOut">
              <a:rPr lang="pt-BR" smtClean="0"/>
              <a:t>25/09/2024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2EC730-53EC-4EC3-B5A2-2F1331939F39}" type="slidenum">
              <a:rPr lang="pt-BR" smtClean="0"/>
              <a:t>‹nº›</a:t>
            </a:fld>
            <a:endParaRPr lang="pt-BR"/>
          </a:p>
        </p:txBody>
      </p:sp>
    </p:spTree>
    <p:extLst>
      <p:ext uri="{BB962C8B-B14F-4D97-AF65-F5344CB8AC3E}">
        <p14:creationId xmlns:p14="http://schemas.microsoft.com/office/powerpoint/2010/main" val="3395141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pt-BR"/>
              <a:t>Clique para editar o título Mestre</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C8879ADF-9B74-4FC3-9E74-1936196F50C6}" type="datetimeFigureOut">
              <a:rPr lang="pt-BR" smtClean="0"/>
              <a:t>25/09/2024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32EC730-53EC-4EC3-B5A2-2F1331939F39}" type="slidenum">
              <a:rPr lang="pt-BR" smtClean="0"/>
              <a:t>‹nº›</a:t>
            </a:fld>
            <a:endParaRPr lang="pt-BR"/>
          </a:p>
        </p:txBody>
      </p:sp>
    </p:spTree>
    <p:extLst>
      <p:ext uri="{BB962C8B-B14F-4D97-AF65-F5344CB8AC3E}">
        <p14:creationId xmlns:p14="http://schemas.microsoft.com/office/powerpoint/2010/main" val="3971830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C8879ADF-9B74-4FC3-9E74-1936196F50C6}" type="datetimeFigureOut">
              <a:rPr lang="pt-BR" smtClean="0"/>
              <a:t>25/09/2024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32EC730-53EC-4EC3-B5A2-2F1331939F39}" type="slidenum">
              <a:rPr lang="pt-BR" smtClean="0"/>
              <a:t>‹nº›</a:t>
            </a:fld>
            <a:endParaRPr lang="pt-BR"/>
          </a:p>
        </p:txBody>
      </p:sp>
    </p:spTree>
    <p:extLst>
      <p:ext uri="{BB962C8B-B14F-4D97-AF65-F5344CB8AC3E}">
        <p14:creationId xmlns:p14="http://schemas.microsoft.com/office/powerpoint/2010/main" val="421178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pt-BR"/>
              <a:t>Clique para editar os estilos de texto Mestres</a:t>
            </a:r>
          </a:p>
        </p:txBody>
      </p:sp>
      <p:sp>
        <p:nvSpPr>
          <p:cNvPr id="4" name="Content Placeholder 3"/>
          <p:cNvSpPr>
            <a:spLocks noGrp="1"/>
          </p:cNvSpPr>
          <p:nvPr>
            <p:ph sz="half" idx="2"/>
          </p:nvPr>
        </p:nvSpPr>
        <p:spPr>
          <a:xfrm>
            <a:off x="1007746" y="3006090"/>
            <a:ext cx="6189344" cy="442150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pt-BR"/>
              <a:t>Clique para editar os estilos de texto Mestres</a:t>
            </a:r>
          </a:p>
        </p:txBody>
      </p:sp>
      <p:sp>
        <p:nvSpPr>
          <p:cNvPr id="6" name="Content Placeholder 5"/>
          <p:cNvSpPr>
            <a:spLocks noGrp="1"/>
          </p:cNvSpPr>
          <p:nvPr>
            <p:ph sz="quarter" idx="4"/>
          </p:nvPr>
        </p:nvSpPr>
        <p:spPr>
          <a:xfrm>
            <a:off x="7406640" y="3006090"/>
            <a:ext cx="6219826" cy="442150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C8879ADF-9B74-4FC3-9E74-1936196F50C6}" type="datetimeFigureOut">
              <a:rPr lang="pt-BR" smtClean="0"/>
              <a:t>25/09/2024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A32EC730-53EC-4EC3-B5A2-2F1331939F39}" type="slidenum">
              <a:rPr lang="pt-BR" smtClean="0"/>
              <a:t>‹nº›</a:t>
            </a:fld>
            <a:endParaRPr lang="pt-BR"/>
          </a:p>
        </p:txBody>
      </p:sp>
    </p:spTree>
    <p:extLst>
      <p:ext uri="{BB962C8B-B14F-4D97-AF65-F5344CB8AC3E}">
        <p14:creationId xmlns:p14="http://schemas.microsoft.com/office/powerpoint/2010/main" val="1067170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879ADF-9B74-4FC3-9E74-1936196F50C6}" type="datetimeFigureOut">
              <a:rPr lang="pt-BR" smtClean="0"/>
              <a:t>25/09/2024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A32EC730-53EC-4EC3-B5A2-2F1331939F39}" type="slidenum">
              <a:rPr lang="pt-BR" smtClean="0"/>
              <a:t>‹nº›</a:t>
            </a:fld>
            <a:endParaRPr lang="pt-BR"/>
          </a:p>
        </p:txBody>
      </p:sp>
    </p:spTree>
    <p:extLst>
      <p:ext uri="{BB962C8B-B14F-4D97-AF65-F5344CB8AC3E}">
        <p14:creationId xmlns:p14="http://schemas.microsoft.com/office/powerpoint/2010/main" val="954421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79ADF-9B74-4FC3-9E74-1936196F50C6}" type="datetimeFigureOut">
              <a:rPr lang="pt-BR" smtClean="0"/>
              <a:t>25/09/2024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A32EC730-53EC-4EC3-B5A2-2F1331939F39}" type="slidenum">
              <a:rPr lang="pt-BR" smtClean="0"/>
              <a:t>‹nº›</a:t>
            </a:fld>
            <a:endParaRPr lang="pt-BR"/>
          </a:p>
        </p:txBody>
      </p:sp>
    </p:spTree>
    <p:extLst>
      <p:ext uri="{BB962C8B-B14F-4D97-AF65-F5344CB8AC3E}">
        <p14:creationId xmlns:p14="http://schemas.microsoft.com/office/powerpoint/2010/main" val="1194684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pt-BR"/>
              <a:t>Clique para editar o título Mestre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C8879ADF-9B74-4FC3-9E74-1936196F50C6}" type="datetimeFigureOut">
              <a:rPr lang="pt-BR" smtClean="0"/>
              <a:t>25/09/2024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32EC730-53EC-4EC3-B5A2-2F1331939F39}" type="slidenum">
              <a:rPr lang="pt-BR" smtClean="0"/>
              <a:t>‹nº›</a:t>
            </a:fld>
            <a:endParaRPr lang="pt-BR"/>
          </a:p>
        </p:txBody>
      </p:sp>
    </p:spTree>
    <p:extLst>
      <p:ext uri="{BB962C8B-B14F-4D97-AF65-F5344CB8AC3E}">
        <p14:creationId xmlns:p14="http://schemas.microsoft.com/office/powerpoint/2010/main" val="1330842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pt-BR"/>
              <a:t>Clique no ícone para adicionar uma imagem</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C8879ADF-9B74-4FC3-9E74-1936196F50C6}" type="datetimeFigureOut">
              <a:rPr lang="pt-BR" smtClean="0"/>
              <a:t>25/09/2024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32EC730-53EC-4EC3-B5A2-2F1331939F39}" type="slidenum">
              <a:rPr lang="pt-BR" smtClean="0"/>
              <a:t>‹nº›</a:t>
            </a:fld>
            <a:endParaRPr lang="pt-BR"/>
          </a:p>
        </p:txBody>
      </p:sp>
    </p:spTree>
    <p:extLst>
      <p:ext uri="{BB962C8B-B14F-4D97-AF65-F5344CB8AC3E}">
        <p14:creationId xmlns:p14="http://schemas.microsoft.com/office/powerpoint/2010/main" val="454579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8879ADF-9B74-4FC3-9E74-1936196F50C6}" type="datetimeFigureOut">
              <a:rPr lang="pt-BR" smtClean="0"/>
              <a:t>25/09/2024</a:t>
            </a:fld>
            <a:endParaRPr lang="pt-BR"/>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A32EC730-53EC-4EC3-B5A2-2F1331939F39}" type="slidenum">
              <a:rPr lang="pt-BR" smtClean="0"/>
              <a:t>‹nº›</a:t>
            </a:fld>
            <a:endParaRPr lang="pt-BR"/>
          </a:p>
        </p:txBody>
      </p:sp>
    </p:spTree>
    <p:extLst>
      <p:ext uri="{BB962C8B-B14F-4D97-AF65-F5344CB8AC3E}">
        <p14:creationId xmlns:p14="http://schemas.microsoft.com/office/powerpoint/2010/main" val="2766138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2" userDrawn="1">
          <p15:clr>
            <a:srgbClr val="F26B43"/>
          </p15:clr>
        </p15:guide>
        <p15:guide id="2" pos="46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hyperlink" Target="mailto:domenicocapulli@gmail.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emf"/><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319BCCDE-DF60-108F-267D-33E8ACDEA83A}"/>
              </a:ext>
            </a:extLst>
          </p:cNvPr>
          <p:cNvSpPr/>
          <p:nvPr/>
        </p:nvSpPr>
        <p:spPr>
          <a:xfrm>
            <a:off x="0" y="0"/>
            <a:ext cx="14630400" cy="8229601"/>
          </a:xfrm>
          <a:prstGeom prst="rect">
            <a:avLst/>
          </a:prstGeom>
          <a:gradFill>
            <a:gsLst>
              <a:gs pos="20000">
                <a:srgbClr val="FF8C00"/>
              </a:gs>
              <a:gs pos="100000">
                <a:srgbClr val="FFFF00"/>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8" name="Gráfico 7">
            <a:extLst>
              <a:ext uri="{FF2B5EF4-FFF2-40B4-BE49-F238E27FC236}">
                <a16:creationId xmlns:a16="http://schemas.microsoft.com/office/drawing/2014/main" id="{469E532F-14A9-E4DA-0E6C-420FE1553C18}"/>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30182" b="34753"/>
          <a:stretch/>
        </p:blipFill>
        <p:spPr>
          <a:xfrm>
            <a:off x="7143749" y="12570"/>
            <a:ext cx="7315200" cy="8229600"/>
          </a:xfrm>
          <a:prstGeom prst="rect">
            <a:avLst/>
          </a:prstGeom>
        </p:spPr>
      </p:pic>
      <p:sp>
        <p:nvSpPr>
          <p:cNvPr id="3" name="CaixaDeTexto 2">
            <a:extLst>
              <a:ext uri="{FF2B5EF4-FFF2-40B4-BE49-F238E27FC236}">
                <a16:creationId xmlns:a16="http://schemas.microsoft.com/office/drawing/2014/main" id="{9BCB1E85-2188-D428-081F-5B76B9FAFD02}"/>
              </a:ext>
            </a:extLst>
          </p:cNvPr>
          <p:cNvSpPr txBox="1"/>
          <p:nvPr/>
        </p:nvSpPr>
        <p:spPr>
          <a:xfrm>
            <a:off x="895866" y="3180964"/>
            <a:ext cx="8721204" cy="2585323"/>
          </a:xfrm>
          <a:prstGeom prst="rect">
            <a:avLst/>
          </a:prstGeom>
          <a:noFill/>
        </p:spPr>
        <p:txBody>
          <a:bodyPr wrap="square" rtlCol="0">
            <a:spAutoFit/>
          </a:bodyPr>
          <a:lstStyle/>
          <a:p>
            <a:r>
              <a:rPr lang="en-US" sz="5400" b="1" dirty="0">
                <a:solidFill>
                  <a:srgbClr val="16408C"/>
                </a:solidFill>
                <a:latin typeface="Trebuchet MS" panose="020B0603020202020204" pitchFamily="34" charset="0"/>
              </a:rPr>
              <a:t>Flue</a:t>
            </a:r>
            <a:r>
              <a:rPr lang="pt-BR" sz="5400" b="1" dirty="0">
                <a:solidFill>
                  <a:srgbClr val="16408C"/>
                </a:solidFill>
                <a:latin typeface="Trebuchet MS" panose="020B0603020202020204" pitchFamily="34" charset="0"/>
              </a:rPr>
              <a:t> </a:t>
            </a:r>
            <a:r>
              <a:rPr lang="en-US" sz="5400" b="1" dirty="0">
                <a:solidFill>
                  <a:srgbClr val="16408C"/>
                </a:solidFill>
                <a:latin typeface="Trebuchet MS" panose="020B0603020202020204" pitchFamily="34" charset="0"/>
              </a:rPr>
              <a:t>Gas</a:t>
            </a:r>
            <a:r>
              <a:rPr lang="pt-BR" sz="5400" b="1" dirty="0">
                <a:solidFill>
                  <a:srgbClr val="16408C"/>
                </a:solidFill>
                <a:latin typeface="Trebuchet MS" panose="020B0603020202020204" pitchFamily="34" charset="0"/>
              </a:rPr>
              <a:t> </a:t>
            </a:r>
            <a:r>
              <a:rPr lang="en-US" sz="5400" b="1" dirty="0">
                <a:solidFill>
                  <a:srgbClr val="16408C"/>
                </a:solidFill>
                <a:latin typeface="Trebuchet MS" panose="020B0603020202020204" pitchFamily="34" charset="0"/>
              </a:rPr>
              <a:t>Decarbonization-</a:t>
            </a:r>
          </a:p>
          <a:p>
            <a:r>
              <a:rPr lang="en-US" sz="5400" b="1" dirty="0" err="1">
                <a:solidFill>
                  <a:srgbClr val="16408C"/>
                </a:solidFill>
                <a:latin typeface="Trebuchet MS" panose="020B0603020202020204" pitchFamily="34" charset="0"/>
              </a:rPr>
              <a:t>Descarbonização</a:t>
            </a:r>
            <a:r>
              <a:rPr lang="en-US" sz="5400" b="1" dirty="0">
                <a:solidFill>
                  <a:srgbClr val="16408C"/>
                </a:solidFill>
                <a:latin typeface="Trebuchet MS" panose="020B0603020202020204" pitchFamily="34" charset="0"/>
              </a:rPr>
              <a:t> de gases de </a:t>
            </a:r>
            <a:r>
              <a:rPr lang="en-US" sz="5400" b="1" dirty="0" err="1">
                <a:solidFill>
                  <a:srgbClr val="16408C"/>
                </a:solidFill>
                <a:latin typeface="Trebuchet MS" panose="020B0603020202020204" pitchFamily="34" charset="0"/>
              </a:rPr>
              <a:t>combustão</a:t>
            </a:r>
            <a:endParaRPr lang="en-US" sz="5400" b="1" dirty="0">
              <a:solidFill>
                <a:srgbClr val="16408C"/>
              </a:solidFill>
              <a:latin typeface="Trebuchet MS" panose="020B0603020202020204" pitchFamily="34" charset="0"/>
            </a:endParaRPr>
          </a:p>
        </p:txBody>
      </p:sp>
      <p:sp>
        <p:nvSpPr>
          <p:cNvPr id="5" name="CaixaDeTexto 4">
            <a:extLst>
              <a:ext uri="{FF2B5EF4-FFF2-40B4-BE49-F238E27FC236}">
                <a16:creationId xmlns:a16="http://schemas.microsoft.com/office/drawing/2014/main" id="{75DAAE4C-67E7-84B4-93CA-2B2D49670C04}"/>
              </a:ext>
            </a:extLst>
          </p:cNvPr>
          <p:cNvSpPr txBox="1"/>
          <p:nvPr/>
        </p:nvSpPr>
        <p:spPr>
          <a:xfrm>
            <a:off x="1600200" y="5857962"/>
            <a:ext cx="7600949" cy="523220"/>
          </a:xfrm>
          <a:prstGeom prst="rect">
            <a:avLst/>
          </a:prstGeom>
          <a:noFill/>
        </p:spPr>
        <p:txBody>
          <a:bodyPr wrap="square" rtlCol="0">
            <a:spAutoFit/>
          </a:bodyPr>
          <a:lstStyle/>
          <a:p>
            <a:r>
              <a:rPr lang="pt-BR" sz="2800" dirty="0">
                <a:solidFill>
                  <a:schemeClr val="bg1"/>
                </a:solidFill>
                <a:latin typeface="Trebuchet MS" panose="020B0603020202020204" pitchFamily="34" charset="0"/>
              </a:rPr>
              <a:t>CCT – CARBON CAPTURE TRANSFORMATION</a:t>
            </a:r>
          </a:p>
        </p:txBody>
      </p:sp>
      <p:pic>
        <p:nvPicPr>
          <p:cNvPr id="4" name="Imagem 3" descr="Uma imagem com texto, Tipo de letra, Gráficos, logótipo&#10;&#10;Descrição gerada automaticamente">
            <a:extLst>
              <a:ext uri="{FF2B5EF4-FFF2-40B4-BE49-F238E27FC236}">
                <a16:creationId xmlns:a16="http://schemas.microsoft.com/office/drawing/2014/main" id="{78F3B7B9-2743-0185-7F20-5546B3ADE3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35" y="-285054"/>
            <a:ext cx="6161809" cy="3466018"/>
          </a:xfrm>
          <a:prstGeom prst="rect">
            <a:avLst/>
          </a:prstGeom>
        </p:spPr>
      </p:pic>
      <p:sp>
        <p:nvSpPr>
          <p:cNvPr id="6" name="CaixaDeTexto 5">
            <a:extLst>
              <a:ext uri="{FF2B5EF4-FFF2-40B4-BE49-F238E27FC236}">
                <a16:creationId xmlns:a16="http://schemas.microsoft.com/office/drawing/2014/main" id="{C5F8112A-FCEC-2219-074D-42A06430B06B}"/>
              </a:ext>
            </a:extLst>
          </p:cNvPr>
          <p:cNvSpPr txBox="1"/>
          <p:nvPr/>
        </p:nvSpPr>
        <p:spPr>
          <a:xfrm>
            <a:off x="1600201" y="6371637"/>
            <a:ext cx="7600949" cy="523220"/>
          </a:xfrm>
          <a:prstGeom prst="rect">
            <a:avLst/>
          </a:prstGeom>
          <a:noFill/>
        </p:spPr>
        <p:txBody>
          <a:bodyPr wrap="square" rtlCol="0">
            <a:spAutoFit/>
          </a:bodyPr>
          <a:lstStyle/>
          <a:p>
            <a:r>
              <a:rPr lang="pt-BR" sz="2800" dirty="0">
                <a:solidFill>
                  <a:srgbClr val="16408C"/>
                </a:solidFill>
                <a:latin typeface="Trebuchet MS" panose="020B0603020202020204" pitchFamily="34" charset="0"/>
              </a:rPr>
              <a:t>DOMENICO CAPULLI</a:t>
            </a:r>
          </a:p>
        </p:txBody>
      </p:sp>
      <p:sp>
        <p:nvSpPr>
          <p:cNvPr id="7" name="CaixaDeTexto 6">
            <a:extLst>
              <a:ext uri="{FF2B5EF4-FFF2-40B4-BE49-F238E27FC236}">
                <a16:creationId xmlns:a16="http://schemas.microsoft.com/office/drawing/2014/main" id="{AD16C6F5-FDE5-8830-2CD7-E6966432AF5C}"/>
              </a:ext>
            </a:extLst>
          </p:cNvPr>
          <p:cNvSpPr txBox="1"/>
          <p:nvPr/>
        </p:nvSpPr>
        <p:spPr>
          <a:xfrm>
            <a:off x="11509619" y="6508209"/>
            <a:ext cx="3373395" cy="1477328"/>
          </a:xfrm>
          <a:prstGeom prst="rect">
            <a:avLst/>
          </a:prstGeom>
          <a:noFill/>
        </p:spPr>
        <p:txBody>
          <a:bodyPr wrap="square" rtlCol="0">
            <a:spAutoFit/>
          </a:bodyPr>
          <a:lstStyle/>
          <a:p>
            <a:r>
              <a:rPr lang="pt-BR" sz="1800" b="1" dirty="0">
                <a:effectLst/>
                <a:latin typeface="Times New Roman" panose="02020603050405020304" pitchFamily="18" charset="0"/>
              </a:rPr>
              <a:t>Capulli, Domenico</a:t>
            </a:r>
            <a:r>
              <a:rPr lang="pt-BR" sz="1800" b="0" dirty="0">
                <a:effectLst/>
                <a:latin typeface="Times New Roman" panose="02020603050405020304" pitchFamily="18" charset="0"/>
              </a:rPr>
              <a:t>–Chemical </a:t>
            </a:r>
            <a:r>
              <a:rPr lang="pt-BR" dirty="0" err="1">
                <a:latin typeface="Times New Roman" panose="02020603050405020304" pitchFamily="18" charset="0"/>
              </a:rPr>
              <a:t>E</a:t>
            </a:r>
            <a:r>
              <a:rPr lang="pt-BR" sz="1800" b="0" dirty="0" err="1">
                <a:effectLst/>
                <a:latin typeface="Times New Roman" panose="02020603050405020304" pitchFamily="18" charset="0"/>
              </a:rPr>
              <a:t>ngineer</a:t>
            </a:r>
            <a:r>
              <a:rPr lang="pt-BR" sz="1800" b="0" dirty="0">
                <a:effectLst/>
                <a:latin typeface="Times New Roman" panose="02020603050405020304" pitchFamily="18" charset="0"/>
              </a:rPr>
              <a:t> </a:t>
            </a:r>
            <a:r>
              <a:rPr lang="pt-BR" sz="1800" b="0" dirty="0" err="1">
                <a:effectLst/>
                <a:latin typeface="Times New Roman" panose="02020603050405020304" pitchFamily="18" charset="0"/>
              </a:rPr>
              <a:t>and</a:t>
            </a:r>
            <a:r>
              <a:rPr lang="pt-BR" sz="1800" b="0" dirty="0">
                <a:effectLst/>
                <a:latin typeface="Times New Roman" panose="02020603050405020304" pitchFamily="18" charset="0"/>
              </a:rPr>
              <a:t> Environmental Consultant </a:t>
            </a:r>
            <a:r>
              <a:rPr lang="pt-BR" sz="1800" b="1" u="sng" dirty="0">
                <a:solidFill>
                  <a:srgbClr val="0000FF"/>
                </a:solidFill>
                <a:effectLst/>
                <a:latin typeface="Times New Roman" panose="02020603050405020304" pitchFamily="18" charset="0"/>
                <a:hlinkClick r:id="rId5"/>
              </a:rPr>
              <a:t>domenicocapulli@gmail.com</a:t>
            </a:r>
            <a:r>
              <a:rPr lang="pt-BR" sz="1800" b="0" dirty="0">
                <a:effectLst/>
                <a:latin typeface="Times New Roman" panose="02020603050405020304" pitchFamily="18" charset="0"/>
              </a:rPr>
              <a:t> </a:t>
            </a:r>
            <a:br>
              <a:rPr lang="en-US" sz="1800" b="1" dirty="0">
                <a:effectLst/>
                <a:latin typeface="Times New Roman" panose="02020603050405020304" pitchFamily="18" charset="0"/>
              </a:rPr>
            </a:br>
            <a:endParaRPr lang="en-US" dirty="0"/>
          </a:p>
        </p:txBody>
      </p:sp>
      <p:pic>
        <p:nvPicPr>
          <p:cNvPr id="9" name="Imagem 8">
            <a:extLst>
              <a:ext uri="{FF2B5EF4-FFF2-40B4-BE49-F238E27FC236}">
                <a16:creationId xmlns:a16="http://schemas.microsoft.com/office/drawing/2014/main" id="{E2C1DEF6-7DCA-1E6E-524C-A48B7E72296D}"/>
              </a:ext>
            </a:extLst>
          </p:cNvPr>
          <p:cNvPicPr>
            <a:picLocks noChangeAspect="1"/>
          </p:cNvPicPr>
          <p:nvPr/>
        </p:nvPicPr>
        <p:blipFill>
          <a:blip r:embed="rId6"/>
          <a:stretch>
            <a:fillRect/>
          </a:stretch>
        </p:blipFill>
        <p:spPr>
          <a:xfrm>
            <a:off x="12220832" y="4014698"/>
            <a:ext cx="2348149" cy="2493511"/>
          </a:xfrm>
          <a:prstGeom prst="rect">
            <a:avLst/>
          </a:prstGeom>
        </p:spPr>
      </p:pic>
    </p:spTree>
    <p:extLst>
      <p:ext uri="{BB962C8B-B14F-4D97-AF65-F5344CB8AC3E}">
        <p14:creationId xmlns:p14="http://schemas.microsoft.com/office/powerpoint/2010/main" val="1746315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4DA38377-0323-FA4A-A7B5-022FB4D8C9F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30182" b="38529"/>
          <a:stretch/>
        </p:blipFill>
        <p:spPr>
          <a:xfrm>
            <a:off x="7315200" y="476250"/>
            <a:ext cx="7315200" cy="7753350"/>
          </a:xfrm>
          <a:prstGeom prst="rect">
            <a:avLst/>
          </a:prstGeom>
        </p:spPr>
      </p:pic>
      <p:sp>
        <p:nvSpPr>
          <p:cNvPr id="12" name="Retângulo 11">
            <a:extLst>
              <a:ext uri="{FF2B5EF4-FFF2-40B4-BE49-F238E27FC236}">
                <a16:creationId xmlns:a16="http://schemas.microsoft.com/office/drawing/2014/main" id="{5DC4C70C-F601-E7DA-BBEF-9B0CFF97F9F7}"/>
              </a:ext>
            </a:extLst>
          </p:cNvPr>
          <p:cNvSpPr/>
          <p:nvPr/>
        </p:nvSpPr>
        <p:spPr>
          <a:xfrm>
            <a:off x="0" y="7977600"/>
            <a:ext cx="14630400" cy="252000"/>
          </a:xfrm>
          <a:prstGeom prst="rect">
            <a:avLst/>
          </a:prstGeom>
          <a:gradFill>
            <a:gsLst>
              <a:gs pos="20000">
                <a:srgbClr val="FF8C00"/>
              </a:gs>
              <a:gs pos="100000">
                <a:srgbClr val="FFFF00"/>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9BCB1E85-2188-D428-081F-5B76B9FAFD02}"/>
              </a:ext>
            </a:extLst>
          </p:cNvPr>
          <p:cNvSpPr txBox="1"/>
          <p:nvPr/>
        </p:nvSpPr>
        <p:spPr>
          <a:xfrm>
            <a:off x="-34332" y="644"/>
            <a:ext cx="10484618" cy="1077218"/>
          </a:xfrm>
          <a:prstGeom prst="rect">
            <a:avLst/>
          </a:prstGeom>
          <a:noFill/>
        </p:spPr>
        <p:txBody>
          <a:bodyPr wrap="square" rtlCol="0">
            <a:spAutoFit/>
          </a:bodyPr>
          <a:lstStyle/>
          <a:p>
            <a:r>
              <a:rPr lang="en-US" sz="3200" b="1" dirty="0">
                <a:solidFill>
                  <a:schemeClr val="accent2"/>
                </a:solidFill>
                <a:latin typeface="Trebuchet MS" panose="020B0603020202020204" pitchFamily="34" charset="0"/>
              </a:rPr>
              <a:t>CCT- TECHNOLOGY TO MULTIVENTURI REFRIGERATED  LIQUID CENTRIFUGATION</a:t>
            </a:r>
            <a:r>
              <a:rPr lang="en-US" sz="3200" b="1" dirty="0">
                <a:solidFill>
                  <a:schemeClr val="accent2"/>
                </a:solidFill>
                <a:latin typeface="Times New Roman" panose="02020603050405020304" pitchFamily="18" charset="0"/>
              </a:rPr>
              <a:t>.</a:t>
            </a:r>
            <a:endParaRPr lang="pt-BR" sz="3200" b="1" dirty="0">
              <a:solidFill>
                <a:schemeClr val="accent2"/>
              </a:solidFill>
              <a:latin typeface="Trebuchet MS" panose="020B0603020202020204" pitchFamily="34" charset="0"/>
            </a:endParaRPr>
          </a:p>
        </p:txBody>
      </p:sp>
      <p:sp>
        <p:nvSpPr>
          <p:cNvPr id="8" name="CaixaDeTexto 7">
            <a:extLst>
              <a:ext uri="{FF2B5EF4-FFF2-40B4-BE49-F238E27FC236}">
                <a16:creationId xmlns:a16="http://schemas.microsoft.com/office/drawing/2014/main" id="{A87EA301-07A9-D5C1-86E3-4F822AADED92}"/>
              </a:ext>
            </a:extLst>
          </p:cNvPr>
          <p:cNvSpPr txBox="1"/>
          <p:nvPr/>
        </p:nvSpPr>
        <p:spPr>
          <a:xfrm>
            <a:off x="110532" y="1507253"/>
            <a:ext cx="6461968" cy="4801314"/>
          </a:xfrm>
          <a:prstGeom prst="rect">
            <a:avLst/>
          </a:prstGeom>
          <a:noFill/>
        </p:spPr>
        <p:txBody>
          <a:bodyPr wrap="square" rtlCol="0">
            <a:spAutoFit/>
          </a:bodyPr>
          <a:lstStyle/>
          <a:p>
            <a:pPr algn="just"/>
            <a:r>
              <a:rPr lang="en-US" sz="1800" b="1" i="0" u="none" strike="noStrike" baseline="0" dirty="0">
                <a:solidFill>
                  <a:srgbClr val="16408C"/>
                </a:solidFill>
                <a:latin typeface="Trebuchet MS" panose="020B0603020202020204" pitchFamily="34" charset="0"/>
              </a:rPr>
              <a:t>Hydrodynamic Precipitators </a:t>
            </a:r>
            <a:r>
              <a:rPr lang="en-US" sz="1800" b="0" i="0" u="none" strike="noStrike" baseline="0" dirty="0">
                <a:solidFill>
                  <a:srgbClr val="16408C"/>
                </a:solidFill>
                <a:latin typeface="Trebuchet MS" panose="020B0603020202020204" pitchFamily="34" charset="0"/>
              </a:rPr>
              <a:t>differ completely from the traditional countercurrent absorption towers currently adopted, as they promote a </a:t>
            </a:r>
            <a:r>
              <a:rPr lang="en-US" sz="1800" b="1" i="0" u="none" strike="noStrike" baseline="0" dirty="0">
                <a:solidFill>
                  <a:srgbClr val="16408C"/>
                </a:solidFill>
                <a:latin typeface="Trebuchet MS" panose="020B0603020202020204" pitchFamily="34" charset="0"/>
              </a:rPr>
              <a:t>high contact factor</a:t>
            </a:r>
            <a:r>
              <a:rPr lang="en-US" sz="1800" b="0" i="0" u="none" strike="noStrike" baseline="0" dirty="0">
                <a:solidFill>
                  <a:srgbClr val="16408C"/>
                </a:solidFill>
                <a:latin typeface="Trebuchet MS" panose="020B0603020202020204" pitchFamily="34" charset="0"/>
              </a:rPr>
              <a:t>, behaving as a compact and very </a:t>
            </a:r>
            <a:r>
              <a:rPr lang="en-US" sz="1800" b="1" i="0" u="none" strike="noStrike" baseline="0" dirty="0">
                <a:solidFill>
                  <a:srgbClr val="16408C"/>
                </a:solidFill>
                <a:latin typeface="Trebuchet MS" panose="020B0603020202020204" pitchFamily="34" charset="0"/>
              </a:rPr>
              <a:t>effective dynamic reactor</a:t>
            </a:r>
            <a:r>
              <a:rPr lang="en-US" sz="1800" b="0" i="0" u="none" strike="noStrike" baseline="0" dirty="0">
                <a:solidFill>
                  <a:srgbClr val="16408C"/>
                </a:solidFill>
                <a:latin typeface="Trebuchet MS" panose="020B0603020202020204" pitchFamily="34" charset="0"/>
              </a:rPr>
              <a:t> in converting </a:t>
            </a:r>
            <a:r>
              <a:rPr lang="en-US" sz="1800" b="1" i="0" u="none" strike="noStrike" baseline="0" dirty="0">
                <a:solidFill>
                  <a:srgbClr val="16408C"/>
                </a:solidFill>
                <a:latin typeface="Trebuchet MS" panose="020B0603020202020204" pitchFamily="34" charset="0"/>
              </a:rPr>
              <a:t>two-phase reactions </a:t>
            </a:r>
            <a:r>
              <a:rPr lang="en-US" sz="1800" b="0" i="0" u="none" strike="noStrike" baseline="0" dirty="0">
                <a:solidFill>
                  <a:srgbClr val="16408C"/>
                </a:solidFill>
                <a:latin typeface="Trebuchet MS" panose="020B0603020202020204" pitchFamily="34" charset="0"/>
              </a:rPr>
              <a:t>such as </a:t>
            </a:r>
            <a:r>
              <a:rPr lang="en-US" sz="1800" b="1" i="0" u="none" strike="noStrike" baseline="0" dirty="0">
                <a:solidFill>
                  <a:srgbClr val="16408C"/>
                </a:solidFill>
                <a:latin typeface="Trebuchet MS" panose="020B0603020202020204" pitchFamily="34" charset="0"/>
              </a:rPr>
              <a:t>capture, solubilization, and conversion</a:t>
            </a:r>
            <a:r>
              <a:rPr lang="en-US" sz="1800" b="0" i="0" u="none" strike="noStrike" baseline="0" dirty="0">
                <a:solidFill>
                  <a:srgbClr val="16408C"/>
                </a:solidFill>
                <a:latin typeface="Trebuchet MS" panose="020B0603020202020204" pitchFamily="34" charset="0"/>
              </a:rPr>
              <a:t> of carbon dioxide</a:t>
            </a:r>
            <a:r>
              <a:rPr lang="en-US" dirty="0">
                <a:solidFill>
                  <a:srgbClr val="16408C"/>
                </a:solidFill>
                <a:latin typeface="Trebuchet MS" panose="020B0603020202020204" pitchFamily="34" charset="0"/>
              </a:rPr>
              <a:t>,</a:t>
            </a:r>
            <a:r>
              <a:rPr lang="en-US" sz="1800" b="0" i="0" u="none" strike="noStrike" baseline="0" dirty="0">
                <a:solidFill>
                  <a:srgbClr val="16408C"/>
                </a:solidFill>
                <a:latin typeface="Trebuchet MS" panose="020B0603020202020204" pitchFamily="34" charset="0"/>
              </a:rPr>
              <a:t> into a marketable product. </a:t>
            </a:r>
            <a:endParaRPr lang="en-US" dirty="0">
              <a:solidFill>
                <a:srgbClr val="16408C"/>
              </a:solidFill>
              <a:latin typeface="Trebuchet MS" panose="020B0603020202020204" pitchFamily="34" charset="0"/>
            </a:endParaRPr>
          </a:p>
          <a:p>
            <a:pPr algn="just"/>
            <a:r>
              <a:rPr lang="en-US" b="0" i="0" dirty="0">
                <a:solidFill>
                  <a:srgbClr val="143C82"/>
                </a:solidFill>
                <a:effectLst/>
                <a:latin typeface="Trebuchet MS" panose="020B0603020202020204" pitchFamily="34" charset="0"/>
              </a:rPr>
              <a:t>Characterized by a “limit load” type rotor capable of promoting the </a:t>
            </a:r>
            <a:r>
              <a:rPr lang="en-US" b="1" i="0" dirty="0">
                <a:solidFill>
                  <a:srgbClr val="143C82"/>
                </a:solidFill>
                <a:effectLst/>
                <a:latin typeface="Trebuchet MS" panose="020B0603020202020204" pitchFamily="34" charset="0"/>
              </a:rPr>
              <a:t>SELF-ASPIRATING</a:t>
            </a:r>
            <a:r>
              <a:rPr lang="en-US" b="0" i="0" dirty="0">
                <a:solidFill>
                  <a:srgbClr val="143C82"/>
                </a:solidFill>
                <a:effectLst/>
                <a:latin typeface="Trebuchet MS" panose="020B0603020202020204" pitchFamily="34" charset="0"/>
              </a:rPr>
              <a:t> of the gaseous stream and its </a:t>
            </a:r>
            <a:r>
              <a:rPr lang="en-US" b="1" i="0" dirty="0">
                <a:solidFill>
                  <a:srgbClr val="143C82"/>
                </a:solidFill>
                <a:effectLst/>
                <a:latin typeface="Trebuchet MS" panose="020B0603020202020204" pitchFamily="34" charset="0"/>
              </a:rPr>
              <a:t>centrifugation</a:t>
            </a:r>
            <a:r>
              <a:rPr lang="en-US" b="0" i="0" dirty="0">
                <a:solidFill>
                  <a:srgbClr val="143C82"/>
                </a:solidFill>
                <a:effectLst/>
                <a:latin typeface="Trebuchet MS" panose="020B0603020202020204" pitchFamily="34" charset="0"/>
              </a:rPr>
              <a:t> with </a:t>
            </a:r>
            <a:r>
              <a:rPr lang="en-US" b="1" i="0" dirty="0">
                <a:solidFill>
                  <a:srgbClr val="143C82"/>
                </a:solidFill>
                <a:effectLst/>
                <a:latin typeface="Trebuchet MS" panose="020B0603020202020204" pitchFamily="34" charset="0"/>
              </a:rPr>
              <a:t>cooled alkaline liquid</a:t>
            </a:r>
            <a:r>
              <a:rPr lang="en-US" b="0" i="0" dirty="0">
                <a:solidFill>
                  <a:srgbClr val="143C82"/>
                </a:solidFill>
                <a:effectLst/>
                <a:latin typeface="Trebuchet MS" panose="020B0603020202020204" pitchFamily="34" charset="0"/>
              </a:rPr>
              <a:t>, to inoculate the carbon dioxide in the liquid medium that is a </a:t>
            </a:r>
            <a:r>
              <a:rPr lang="en-US" b="1" i="0" dirty="0">
                <a:solidFill>
                  <a:srgbClr val="143C82"/>
                </a:solidFill>
                <a:effectLst/>
                <a:latin typeface="Trebuchet MS" panose="020B0603020202020204" pitchFamily="34" charset="0"/>
              </a:rPr>
              <a:t>reaction and converts </a:t>
            </a:r>
            <a:r>
              <a:rPr lang="en-US" b="0" i="0" dirty="0">
                <a:solidFill>
                  <a:srgbClr val="143C82"/>
                </a:solidFill>
                <a:effectLst/>
                <a:latin typeface="Trebuchet MS" panose="020B0603020202020204" pitchFamily="34" charset="0"/>
              </a:rPr>
              <a:t>the </a:t>
            </a:r>
            <a:r>
              <a:rPr lang="en-US" b="1" i="0" dirty="0">
                <a:solidFill>
                  <a:srgbClr val="143C82"/>
                </a:solidFill>
                <a:effectLst/>
                <a:latin typeface="Trebuchet MS" panose="020B0603020202020204" pitchFamily="34" charset="0"/>
              </a:rPr>
              <a:t>gas </a:t>
            </a:r>
            <a:r>
              <a:rPr lang="en-US" b="0" i="0" dirty="0">
                <a:solidFill>
                  <a:srgbClr val="143C82"/>
                </a:solidFill>
                <a:effectLst/>
                <a:latin typeface="Trebuchet MS" panose="020B0603020202020204" pitchFamily="34" charset="0"/>
              </a:rPr>
              <a:t>into a </a:t>
            </a:r>
            <a:r>
              <a:rPr lang="en-US" b="1" i="0" dirty="0">
                <a:solidFill>
                  <a:srgbClr val="143C82"/>
                </a:solidFill>
                <a:effectLst/>
                <a:latin typeface="Trebuchet MS" panose="020B0603020202020204" pitchFamily="34" charset="0"/>
              </a:rPr>
              <a:t>soluble salt solid </a:t>
            </a:r>
            <a:r>
              <a:rPr lang="en-US" b="0" i="0" dirty="0">
                <a:solidFill>
                  <a:srgbClr val="143C82"/>
                </a:solidFill>
                <a:effectLst/>
                <a:latin typeface="Trebuchet MS" panose="020B0603020202020204" pitchFamily="34" charset="0"/>
              </a:rPr>
              <a:t>in one step single; This direct concept is the CCT, which </a:t>
            </a:r>
            <a:r>
              <a:rPr lang="en-US" b="1" i="0" dirty="0">
                <a:solidFill>
                  <a:srgbClr val="143C82"/>
                </a:solidFill>
                <a:effectLst/>
                <a:latin typeface="Trebuchet MS" panose="020B0603020202020204" pitchFamily="34" charset="0"/>
              </a:rPr>
              <a:t>transforms CO2 </a:t>
            </a:r>
            <a:r>
              <a:rPr lang="en-US" b="0" i="0" dirty="0">
                <a:solidFill>
                  <a:srgbClr val="143C82"/>
                </a:solidFill>
                <a:effectLst/>
                <a:latin typeface="Trebuchet MS" panose="020B0603020202020204" pitchFamily="34" charset="0"/>
              </a:rPr>
              <a:t>into a </a:t>
            </a:r>
            <a:r>
              <a:rPr lang="en-US" b="1" i="0" dirty="0">
                <a:solidFill>
                  <a:srgbClr val="143C82"/>
                </a:solidFill>
                <a:effectLst/>
                <a:latin typeface="Trebuchet MS" panose="020B0603020202020204" pitchFamily="34" charset="0"/>
              </a:rPr>
              <a:t>commercial product directly</a:t>
            </a:r>
            <a:r>
              <a:rPr lang="en-US" b="0" i="0" dirty="0">
                <a:solidFill>
                  <a:srgbClr val="143C82"/>
                </a:solidFill>
                <a:effectLst/>
                <a:latin typeface="Trebuchet MS" panose="020B0603020202020204" pitchFamily="34" charset="0"/>
              </a:rPr>
              <a:t>, </a:t>
            </a:r>
            <a:r>
              <a:rPr lang="en-US" b="1" i="0" dirty="0">
                <a:solidFill>
                  <a:srgbClr val="143C82"/>
                </a:solidFill>
                <a:effectLst/>
                <a:latin typeface="Trebuchet MS" panose="020B0603020202020204" pitchFamily="34" charset="0"/>
              </a:rPr>
              <a:t>without gaseous storage </a:t>
            </a:r>
            <a:r>
              <a:rPr lang="en-US" b="0" i="0" dirty="0">
                <a:solidFill>
                  <a:srgbClr val="143C82"/>
                </a:solidFill>
                <a:effectLst/>
                <a:latin typeface="Trebuchet MS" panose="020B0603020202020204" pitchFamily="34" charset="0"/>
              </a:rPr>
              <a:t>for future use or simply keeping it stored for no purpose and with maintenance and management </a:t>
            </a:r>
            <a:r>
              <a:rPr lang="en-US" b="1" i="0" dirty="0">
                <a:solidFill>
                  <a:srgbClr val="FF0000"/>
                </a:solidFill>
                <a:effectLst/>
                <a:latin typeface="Trebuchet MS" panose="020B0603020202020204" pitchFamily="34" charset="0"/>
              </a:rPr>
              <a:t>costs for monitoring </a:t>
            </a:r>
            <a:r>
              <a:rPr lang="en-US" b="0" i="0" dirty="0">
                <a:solidFill>
                  <a:srgbClr val="143C82"/>
                </a:solidFill>
                <a:effectLst/>
                <a:latin typeface="Trebuchet MS" panose="020B0603020202020204" pitchFamily="34" charset="0"/>
              </a:rPr>
              <a:t>these </a:t>
            </a:r>
            <a:r>
              <a:rPr lang="en-US" b="0" i="0" dirty="0">
                <a:solidFill>
                  <a:srgbClr val="FF0000"/>
                </a:solidFill>
                <a:effectLst/>
                <a:latin typeface="Trebuchet MS" panose="020B0603020202020204" pitchFamily="34" charset="0"/>
              </a:rPr>
              <a:t>underground gaseous</a:t>
            </a:r>
            <a:r>
              <a:rPr lang="en-US" b="0" i="0" dirty="0">
                <a:solidFill>
                  <a:srgbClr val="143C82"/>
                </a:solidFill>
                <a:effectLst/>
                <a:latin typeface="Trebuchet MS" panose="020B0603020202020204" pitchFamily="34" charset="0"/>
              </a:rPr>
              <a:t> wells.</a:t>
            </a:r>
            <a:endParaRPr lang="pt-BR" dirty="0">
              <a:solidFill>
                <a:srgbClr val="143C82"/>
              </a:solidFill>
              <a:latin typeface="Trebuchet MS" panose="020B0603020202020204" pitchFamily="34" charset="0"/>
            </a:endParaRPr>
          </a:p>
        </p:txBody>
      </p:sp>
      <p:sp>
        <p:nvSpPr>
          <p:cNvPr id="4" name="Retângulo 3">
            <a:extLst>
              <a:ext uri="{FF2B5EF4-FFF2-40B4-BE49-F238E27FC236}">
                <a16:creationId xmlns:a16="http://schemas.microsoft.com/office/drawing/2014/main" id="{7D605D2C-E767-5039-F47F-2DB26D21F59A}"/>
              </a:ext>
            </a:extLst>
          </p:cNvPr>
          <p:cNvSpPr/>
          <p:nvPr/>
        </p:nvSpPr>
        <p:spPr>
          <a:xfrm>
            <a:off x="7207185" y="2346364"/>
            <a:ext cx="7101490" cy="3947236"/>
          </a:xfrm>
          <a:prstGeom prst="rect">
            <a:avLst/>
          </a:prstGeom>
          <a:solidFill>
            <a:schemeClr val="bg1"/>
          </a:solidFill>
          <a:ln>
            <a:solidFill>
              <a:srgbClr val="164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6" name="Imagem 5" descr="Uma imagem com Gráficos, logótipo, design gráfico, captura de ecrã&#10;&#10;Descrição gerada automaticamente">
            <a:extLst>
              <a:ext uri="{FF2B5EF4-FFF2-40B4-BE49-F238E27FC236}">
                <a16:creationId xmlns:a16="http://schemas.microsoft.com/office/drawing/2014/main" id="{70BB8A92-38B7-6DF8-128C-C83271E600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0571" y="-402766"/>
            <a:ext cx="5821429" cy="3274554"/>
          </a:xfrm>
          <a:prstGeom prst="rect">
            <a:avLst/>
          </a:prstGeom>
        </p:spPr>
      </p:pic>
      <p:sp>
        <p:nvSpPr>
          <p:cNvPr id="7" name="CaixaDeTexto 6">
            <a:extLst>
              <a:ext uri="{FF2B5EF4-FFF2-40B4-BE49-F238E27FC236}">
                <a16:creationId xmlns:a16="http://schemas.microsoft.com/office/drawing/2014/main" id="{3814CCF8-17B9-BEC5-52C3-7C71FA77F1BA}"/>
              </a:ext>
            </a:extLst>
          </p:cNvPr>
          <p:cNvSpPr txBox="1"/>
          <p:nvPr/>
        </p:nvSpPr>
        <p:spPr>
          <a:xfrm>
            <a:off x="9392838" y="4465528"/>
            <a:ext cx="2095499" cy="646331"/>
          </a:xfrm>
          <a:prstGeom prst="rect">
            <a:avLst/>
          </a:prstGeom>
          <a:noFill/>
        </p:spPr>
        <p:txBody>
          <a:bodyPr wrap="square">
            <a:spAutoFit/>
          </a:bodyPr>
          <a:lstStyle/>
          <a:p>
            <a:pPr algn="ctr"/>
            <a:r>
              <a:rPr lang="pt-BR" sz="1800" b="1" dirty="0">
                <a:solidFill>
                  <a:srgbClr val="143C82"/>
                </a:solidFill>
                <a:latin typeface="Trebuchet MS" panose="020B0603020202020204" pitchFamily="34" charset="0"/>
              </a:rPr>
              <a:t>Figures, Images, </a:t>
            </a:r>
            <a:r>
              <a:rPr lang="pt-BR" sz="1800" b="1" dirty="0" err="1">
                <a:solidFill>
                  <a:srgbClr val="143C82"/>
                </a:solidFill>
                <a:latin typeface="Trebuchet MS" panose="020B0603020202020204" pitchFamily="34" charset="0"/>
              </a:rPr>
              <a:t>Charts</a:t>
            </a:r>
            <a:r>
              <a:rPr lang="pt-BR" sz="1800" b="1" dirty="0">
                <a:solidFill>
                  <a:srgbClr val="143C82"/>
                </a:solidFill>
                <a:latin typeface="Trebuchet MS" panose="020B0603020202020204" pitchFamily="34" charset="0"/>
              </a:rPr>
              <a:t> </a:t>
            </a:r>
            <a:r>
              <a:rPr lang="pt-BR" sz="1800" b="1" dirty="0" err="1">
                <a:solidFill>
                  <a:srgbClr val="143C82"/>
                </a:solidFill>
                <a:latin typeface="Trebuchet MS" panose="020B0603020202020204" pitchFamily="34" charset="0"/>
              </a:rPr>
              <a:t>or</a:t>
            </a:r>
            <a:r>
              <a:rPr lang="pt-BR" sz="1800" b="1" dirty="0">
                <a:solidFill>
                  <a:srgbClr val="143C82"/>
                </a:solidFill>
                <a:latin typeface="Trebuchet MS" panose="020B0603020202020204" pitchFamily="34" charset="0"/>
              </a:rPr>
              <a:t> </a:t>
            </a:r>
            <a:r>
              <a:rPr lang="pt-BR" sz="1800" b="1" dirty="0" err="1">
                <a:solidFill>
                  <a:srgbClr val="143C82"/>
                </a:solidFill>
                <a:latin typeface="Trebuchet MS" panose="020B0603020202020204" pitchFamily="34" charset="0"/>
              </a:rPr>
              <a:t>Tables</a:t>
            </a:r>
            <a:r>
              <a:rPr lang="pt-BR" sz="1800" b="1" dirty="0">
                <a:solidFill>
                  <a:srgbClr val="143C82"/>
                </a:solidFill>
                <a:latin typeface="Trebuchet MS" panose="020B0603020202020204" pitchFamily="34" charset="0"/>
              </a:rPr>
              <a:t> </a:t>
            </a:r>
          </a:p>
        </p:txBody>
      </p:sp>
      <p:pic>
        <p:nvPicPr>
          <p:cNvPr id="5" name="Espaço Reservado para Conteúdo 9">
            <a:extLst>
              <a:ext uri="{FF2B5EF4-FFF2-40B4-BE49-F238E27FC236}">
                <a16:creationId xmlns:a16="http://schemas.microsoft.com/office/drawing/2014/main" id="{D4FB5573-E895-848B-DA25-A34F91187A77}"/>
              </a:ext>
            </a:extLst>
          </p:cNvPr>
          <p:cNvPicPr>
            <a:picLocks noChangeAspect="1"/>
          </p:cNvPicPr>
          <p:nvPr/>
        </p:nvPicPr>
        <p:blipFill>
          <a:blip r:embed="rId5"/>
          <a:stretch>
            <a:fillRect/>
          </a:stretch>
        </p:blipFill>
        <p:spPr>
          <a:xfrm>
            <a:off x="6825170" y="2166083"/>
            <a:ext cx="7899886" cy="5006533"/>
          </a:xfrm>
          <a:prstGeom prst="rect">
            <a:avLst/>
          </a:prstGeom>
        </p:spPr>
      </p:pic>
      <p:sp>
        <p:nvSpPr>
          <p:cNvPr id="9" name="CaixaDeTexto 8">
            <a:extLst>
              <a:ext uri="{FF2B5EF4-FFF2-40B4-BE49-F238E27FC236}">
                <a16:creationId xmlns:a16="http://schemas.microsoft.com/office/drawing/2014/main" id="{98D1B59D-FD61-8ACE-5A81-9A11546D7E15}"/>
              </a:ext>
            </a:extLst>
          </p:cNvPr>
          <p:cNvSpPr txBox="1"/>
          <p:nvPr/>
        </p:nvSpPr>
        <p:spPr>
          <a:xfrm>
            <a:off x="7013749" y="7094935"/>
            <a:ext cx="7616651" cy="923330"/>
          </a:xfrm>
          <a:prstGeom prst="rect">
            <a:avLst/>
          </a:prstGeom>
          <a:noFill/>
        </p:spPr>
        <p:txBody>
          <a:bodyPr wrap="square" rtlCol="0">
            <a:spAutoFit/>
          </a:bodyPr>
          <a:lstStyle/>
          <a:p>
            <a:pPr algn="just"/>
            <a:r>
              <a:rPr lang="en-US" b="0" i="0" dirty="0">
                <a:solidFill>
                  <a:srgbClr val="143C82"/>
                </a:solidFill>
                <a:effectLst/>
                <a:latin typeface="Trebuchet MS" panose="020B0603020202020204" pitchFamily="34" charset="0"/>
              </a:rPr>
              <a:t>Hydrodynamic precipitator technology with multiventuri centrifuge rotor, a dynamic reactor with a high conversion rate. (</a:t>
            </a:r>
            <a:r>
              <a:rPr lang="fr-FR" b="0" i="0" dirty="0">
                <a:solidFill>
                  <a:srgbClr val="143C82"/>
                </a:solidFill>
                <a:effectLst/>
                <a:latin typeface="Trebuchet MS" panose="020B0603020202020204" pitchFamily="34" charset="0"/>
              </a:rPr>
              <a:t>Source: </a:t>
            </a:r>
            <a:r>
              <a:rPr lang="pt-BR" b="0" i="0" dirty="0">
                <a:solidFill>
                  <a:srgbClr val="143C82"/>
                </a:solidFill>
                <a:effectLst/>
                <a:latin typeface="Trebuchet MS" panose="020B0603020202020204" pitchFamily="34" charset="0"/>
              </a:rPr>
              <a:t>Veltha despoluição atmosférica www.veltha.com.br)</a:t>
            </a:r>
            <a:endParaRPr lang="pt-BR" dirty="0">
              <a:solidFill>
                <a:srgbClr val="143C82"/>
              </a:solidFill>
              <a:latin typeface="Trebuchet MS" panose="020B0603020202020204" pitchFamily="34" charset="0"/>
            </a:endParaRPr>
          </a:p>
        </p:txBody>
      </p:sp>
      <p:pic>
        <p:nvPicPr>
          <p:cNvPr id="11" name="Imagem 10">
            <a:extLst>
              <a:ext uri="{FF2B5EF4-FFF2-40B4-BE49-F238E27FC236}">
                <a16:creationId xmlns:a16="http://schemas.microsoft.com/office/drawing/2014/main" id="{60CAC753-CDF4-DE82-6931-7734B5EA15A8}"/>
              </a:ext>
            </a:extLst>
          </p:cNvPr>
          <p:cNvPicPr>
            <a:picLocks noChangeAspect="1"/>
          </p:cNvPicPr>
          <p:nvPr/>
        </p:nvPicPr>
        <p:blipFill>
          <a:blip r:embed="rId6"/>
          <a:stretch>
            <a:fillRect/>
          </a:stretch>
        </p:blipFill>
        <p:spPr>
          <a:xfrm>
            <a:off x="7062531" y="5401880"/>
            <a:ext cx="2945628" cy="1693055"/>
          </a:xfrm>
          <a:prstGeom prst="rect">
            <a:avLst/>
          </a:prstGeom>
        </p:spPr>
      </p:pic>
    </p:spTree>
    <p:extLst>
      <p:ext uri="{BB962C8B-B14F-4D97-AF65-F5344CB8AC3E}">
        <p14:creationId xmlns:p14="http://schemas.microsoft.com/office/powerpoint/2010/main" val="1474862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4DA38377-0323-FA4A-A7B5-022FB4D8C9F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30182" b="38529"/>
          <a:stretch/>
        </p:blipFill>
        <p:spPr>
          <a:xfrm>
            <a:off x="7315200" y="476250"/>
            <a:ext cx="7315200" cy="7753350"/>
          </a:xfrm>
          <a:prstGeom prst="rect">
            <a:avLst/>
          </a:prstGeom>
        </p:spPr>
      </p:pic>
      <p:sp>
        <p:nvSpPr>
          <p:cNvPr id="12" name="Retângulo 11">
            <a:extLst>
              <a:ext uri="{FF2B5EF4-FFF2-40B4-BE49-F238E27FC236}">
                <a16:creationId xmlns:a16="http://schemas.microsoft.com/office/drawing/2014/main" id="{5DC4C70C-F601-E7DA-BBEF-9B0CFF97F9F7}"/>
              </a:ext>
            </a:extLst>
          </p:cNvPr>
          <p:cNvSpPr/>
          <p:nvPr/>
        </p:nvSpPr>
        <p:spPr>
          <a:xfrm>
            <a:off x="0" y="7977600"/>
            <a:ext cx="14630400" cy="252000"/>
          </a:xfrm>
          <a:prstGeom prst="rect">
            <a:avLst/>
          </a:prstGeom>
          <a:gradFill>
            <a:gsLst>
              <a:gs pos="20000">
                <a:srgbClr val="FF8C00"/>
              </a:gs>
              <a:gs pos="100000">
                <a:srgbClr val="FFFF00"/>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9BCB1E85-2188-D428-081F-5B76B9FAFD02}"/>
              </a:ext>
            </a:extLst>
          </p:cNvPr>
          <p:cNvSpPr txBox="1"/>
          <p:nvPr/>
        </p:nvSpPr>
        <p:spPr>
          <a:xfrm>
            <a:off x="119878" y="158598"/>
            <a:ext cx="9182099" cy="1323439"/>
          </a:xfrm>
          <a:prstGeom prst="rect">
            <a:avLst/>
          </a:prstGeom>
          <a:noFill/>
        </p:spPr>
        <p:txBody>
          <a:bodyPr wrap="square" rtlCol="0">
            <a:spAutoFit/>
          </a:bodyPr>
          <a:lstStyle/>
          <a:p>
            <a:r>
              <a:rPr lang="en-US" sz="4000" b="1" dirty="0">
                <a:solidFill>
                  <a:srgbClr val="FF8C00"/>
                </a:solidFill>
                <a:latin typeface="Trebuchet MS" panose="020B0603020202020204" pitchFamily="34" charset="0"/>
              </a:rPr>
              <a:t>DYNAMIC REACTOR BY HYDRODINAMIC PRECIPITATOR </a:t>
            </a:r>
            <a:endParaRPr lang="pt-BR" sz="4000" b="1" dirty="0">
              <a:solidFill>
                <a:srgbClr val="FF8C00"/>
              </a:solidFill>
              <a:latin typeface="Trebuchet MS" panose="020B0603020202020204" pitchFamily="34" charset="0"/>
            </a:endParaRPr>
          </a:p>
        </p:txBody>
      </p:sp>
      <p:pic>
        <p:nvPicPr>
          <p:cNvPr id="6" name="Imagem 5" descr="Uma imagem com Gráficos, logótipo, design gráfico, captura de ecrã&#10;&#10;Descrição gerada automaticamente">
            <a:extLst>
              <a:ext uri="{FF2B5EF4-FFF2-40B4-BE49-F238E27FC236}">
                <a16:creationId xmlns:a16="http://schemas.microsoft.com/office/drawing/2014/main" id="{70BB8A92-38B7-6DF8-128C-C83271E600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0571" y="-402766"/>
            <a:ext cx="5821429" cy="3274554"/>
          </a:xfrm>
          <a:prstGeom prst="rect">
            <a:avLst/>
          </a:prstGeom>
        </p:spPr>
      </p:pic>
      <p:pic>
        <p:nvPicPr>
          <p:cNvPr id="9" name="MOV08514">
            <a:hlinkClick r:id="" action="ppaction://media"/>
            <a:extLst>
              <a:ext uri="{FF2B5EF4-FFF2-40B4-BE49-F238E27FC236}">
                <a16:creationId xmlns:a16="http://schemas.microsoft.com/office/drawing/2014/main" id="{C0FC038A-2B9A-FCAB-2C2A-BF41A7C6B18A}"/>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064423" y="2487824"/>
            <a:ext cx="12282628" cy="4345086"/>
          </a:xfrm>
          <a:prstGeom prst="rect">
            <a:avLst/>
          </a:prstGeom>
        </p:spPr>
      </p:pic>
    </p:spTree>
    <p:extLst>
      <p:ext uri="{BB962C8B-B14F-4D97-AF65-F5344CB8AC3E}">
        <p14:creationId xmlns:p14="http://schemas.microsoft.com/office/powerpoint/2010/main" val="71304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73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7317">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m Gráficos, logótipo, design gráfico, captura de ecrã&#10;&#10;Descrição gerada automaticamente">
            <a:extLst>
              <a:ext uri="{FF2B5EF4-FFF2-40B4-BE49-F238E27FC236}">
                <a16:creationId xmlns:a16="http://schemas.microsoft.com/office/drawing/2014/main" id="{6450C959-CFDF-965B-7934-AE1B776F69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0571" y="-402766"/>
            <a:ext cx="5821429" cy="3274554"/>
          </a:xfrm>
          <a:prstGeom prst="rect">
            <a:avLst/>
          </a:prstGeom>
        </p:spPr>
      </p:pic>
      <p:pic>
        <p:nvPicPr>
          <p:cNvPr id="2" name="Gráfico 1">
            <a:extLst>
              <a:ext uri="{FF2B5EF4-FFF2-40B4-BE49-F238E27FC236}">
                <a16:creationId xmlns:a16="http://schemas.microsoft.com/office/drawing/2014/main" id="{4DA38377-0323-FA4A-A7B5-022FB4D8C9F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30182" b="38529"/>
          <a:stretch/>
        </p:blipFill>
        <p:spPr>
          <a:xfrm>
            <a:off x="7315200" y="476250"/>
            <a:ext cx="7315200" cy="7753350"/>
          </a:xfrm>
          <a:prstGeom prst="rect">
            <a:avLst/>
          </a:prstGeom>
        </p:spPr>
      </p:pic>
      <p:sp>
        <p:nvSpPr>
          <p:cNvPr id="12" name="Retângulo 11">
            <a:extLst>
              <a:ext uri="{FF2B5EF4-FFF2-40B4-BE49-F238E27FC236}">
                <a16:creationId xmlns:a16="http://schemas.microsoft.com/office/drawing/2014/main" id="{5DC4C70C-F601-E7DA-BBEF-9B0CFF97F9F7}"/>
              </a:ext>
            </a:extLst>
          </p:cNvPr>
          <p:cNvSpPr/>
          <p:nvPr/>
        </p:nvSpPr>
        <p:spPr>
          <a:xfrm>
            <a:off x="0" y="7977600"/>
            <a:ext cx="14630400" cy="252000"/>
          </a:xfrm>
          <a:prstGeom prst="rect">
            <a:avLst/>
          </a:prstGeom>
          <a:gradFill>
            <a:gsLst>
              <a:gs pos="20000">
                <a:srgbClr val="FF8C00"/>
              </a:gs>
              <a:gs pos="100000">
                <a:srgbClr val="FFFF00"/>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a:extLst>
              <a:ext uri="{FF2B5EF4-FFF2-40B4-BE49-F238E27FC236}">
                <a16:creationId xmlns:a16="http://schemas.microsoft.com/office/drawing/2014/main" id="{A87EA301-07A9-D5C1-86E3-4F822AADED92}"/>
              </a:ext>
            </a:extLst>
          </p:cNvPr>
          <p:cNvSpPr txBox="1"/>
          <p:nvPr/>
        </p:nvSpPr>
        <p:spPr>
          <a:xfrm>
            <a:off x="522514" y="1360397"/>
            <a:ext cx="6104510" cy="3693319"/>
          </a:xfrm>
          <a:prstGeom prst="rect">
            <a:avLst/>
          </a:prstGeom>
          <a:noFill/>
        </p:spPr>
        <p:txBody>
          <a:bodyPr wrap="square" rtlCol="0">
            <a:spAutoFit/>
          </a:bodyPr>
          <a:lstStyle/>
          <a:p>
            <a:pPr algn="just"/>
            <a:r>
              <a:rPr lang="en-US" b="0" i="0" dirty="0">
                <a:solidFill>
                  <a:srgbClr val="143C82"/>
                </a:solidFill>
                <a:effectLst/>
                <a:latin typeface="Trebuchet MS" panose="020B0603020202020204" pitchFamily="34" charset="0"/>
              </a:rPr>
              <a:t>Based on a neighborhood impact demand for combustion gases, we had the opportunity to develop an application study in a plant of five generating sets that total </a:t>
            </a:r>
            <a:r>
              <a:rPr lang="en-US" b="1" i="0" dirty="0">
                <a:solidFill>
                  <a:srgbClr val="143C82"/>
                </a:solidFill>
                <a:effectLst/>
                <a:latin typeface="Trebuchet MS" panose="020B0603020202020204" pitchFamily="34" charset="0"/>
              </a:rPr>
              <a:t>12.5 MW of energy generated from diesel oil.</a:t>
            </a:r>
          </a:p>
          <a:p>
            <a:pPr algn="just"/>
            <a:endParaRPr lang="en-US" b="1" dirty="0">
              <a:solidFill>
                <a:srgbClr val="143C82"/>
              </a:solidFill>
              <a:latin typeface="Trebuchet MS" panose="020B0603020202020204" pitchFamily="34" charset="0"/>
            </a:endParaRPr>
          </a:p>
          <a:p>
            <a:pPr algn="just"/>
            <a:r>
              <a:rPr lang="en-US" b="1" i="0" dirty="0">
                <a:solidFill>
                  <a:srgbClr val="143C82"/>
                </a:solidFill>
                <a:effectLst/>
                <a:latin typeface="Trebuchet MS" panose="020B0603020202020204" pitchFamily="34" charset="0"/>
              </a:rPr>
              <a:t>Multiventuri liquid centrifugation technology </a:t>
            </a:r>
            <a:r>
              <a:rPr lang="en-US" b="0" i="0" dirty="0">
                <a:solidFill>
                  <a:srgbClr val="143C82"/>
                </a:solidFill>
                <a:effectLst/>
                <a:latin typeface="Trebuchet MS" panose="020B0603020202020204" pitchFamily="34" charset="0"/>
              </a:rPr>
              <a:t>has been developed and applied with the scope of controlling pollutants such as particulate matter, acid neutralization, vapor condensation, and odor control, and in this application study, we come across the prospect of carbon fixation as a way to score the project positively in a </a:t>
            </a:r>
            <a:r>
              <a:rPr lang="en-US" b="1" i="0" dirty="0">
                <a:solidFill>
                  <a:srgbClr val="143C82"/>
                </a:solidFill>
                <a:effectLst/>
                <a:latin typeface="Trebuchet MS" panose="020B0603020202020204" pitchFamily="34" charset="0"/>
              </a:rPr>
              <a:t>LEED classification </a:t>
            </a:r>
            <a:r>
              <a:rPr lang="en-US" b="0" i="0" dirty="0">
                <a:solidFill>
                  <a:srgbClr val="143C82"/>
                </a:solidFill>
                <a:effectLst/>
                <a:latin typeface="Trebuchet MS" panose="020B0603020202020204" pitchFamily="34" charset="0"/>
              </a:rPr>
              <a:t>analysis and generation of carbon credits.</a:t>
            </a:r>
            <a:endParaRPr lang="pt-BR" dirty="0">
              <a:solidFill>
                <a:srgbClr val="143C82"/>
              </a:solidFill>
              <a:latin typeface="Trebuchet MS" panose="020B0603020202020204" pitchFamily="34" charset="0"/>
            </a:endParaRPr>
          </a:p>
        </p:txBody>
      </p:sp>
      <p:sp>
        <p:nvSpPr>
          <p:cNvPr id="13" name="CaixaDeTexto 12">
            <a:extLst>
              <a:ext uri="{FF2B5EF4-FFF2-40B4-BE49-F238E27FC236}">
                <a16:creationId xmlns:a16="http://schemas.microsoft.com/office/drawing/2014/main" id="{E745860F-8271-7E20-B5EB-7E550EA4D9C1}"/>
              </a:ext>
            </a:extLst>
          </p:cNvPr>
          <p:cNvSpPr txBox="1"/>
          <p:nvPr/>
        </p:nvSpPr>
        <p:spPr>
          <a:xfrm>
            <a:off x="1064424" y="652511"/>
            <a:ext cx="9182099" cy="707886"/>
          </a:xfrm>
          <a:prstGeom prst="rect">
            <a:avLst/>
          </a:prstGeom>
          <a:noFill/>
        </p:spPr>
        <p:txBody>
          <a:bodyPr wrap="square" rtlCol="0">
            <a:spAutoFit/>
          </a:bodyPr>
          <a:lstStyle/>
          <a:p>
            <a:r>
              <a:rPr lang="en-US" sz="4000" b="1" dirty="0">
                <a:solidFill>
                  <a:srgbClr val="FF8C00"/>
                </a:solidFill>
                <a:latin typeface="Trebuchet MS" panose="020B0603020202020204" pitchFamily="34" charset="0"/>
              </a:rPr>
              <a:t>Effective empirical CCT trial</a:t>
            </a:r>
            <a:endParaRPr lang="pt-BR" sz="4000" b="1" dirty="0">
              <a:solidFill>
                <a:srgbClr val="FF8C00"/>
              </a:solidFill>
              <a:latin typeface="Trebuchet MS" panose="020B0603020202020204" pitchFamily="34" charset="0"/>
            </a:endParaRPr>
          </a:p>
        </p:txBody>
      </p:sp>
      <p:sp>
        <p:nvSpPr>
          <p:cNvPr id="3" name="CaixaDeTexto 2">
            <a:extLst>
              <a:ext uri="{FF2B5EF4-FFF2-40B4-BE49-F238E27FC236}">
                <a16:creationId xmlns:a16="http://schemas.microsoft.com/office/drawing/2014/main" id="{A87EA301-07A9-D5C1-86E3-4F822AADED92}"/>
              </a:ext>
            </a:extLst>
          </p:cNvPr>
          <p:cNvSpPr txBox="1"/>
          <p:nvPr/>
        </p:nvSpPr>
        <p:spPr>
          <a:xfrm>
            <a:off x="7465222" y="2019998"/>
            <a:ext cx="6954161" cy="2862322"/>
          </a:xfrm>
          <a:prstGeom prst="rect">
            <a:avLst/>
          </a:prstGeom>
          <a:noFill/>
        </p:spPr>
        <p:txBody>
          <a:bodyPr wrap="square" rtlCol="0">
            <a:spAutoFit/>
          </a:bodyPr>
          <a:lstStyle/>
          <a:p>
            <a:pPr algn="just"/>
            <a:r>
              <a:rPr lang="en-US" b="0" i="0" dirty="0">
                <a:solidFill>
                  <a:srgbClr val="143C82"/>
                </a:solidFill>
                <a:effectLst/>
                <a:latin typeface="Trebuchet MS" panose="020B0603020202020204" pitchFamily="34" charset="0"/>
              </a:rPr>
              <a:t>Thus, from the conception and implementation of the </a:t>
            </a:r>
            <a:r>
              <a:rPr lang="en-US" b="1" i="0" dirty="0" err="1">
                <a:solidFill>
                  <a:srgbClr val="143C82"/>
                </a:solidFill>
                <a:effectLst/>
                <a:latin typeface="Trebuchet MS" panose="020B0603020202020204" pitchFamily="34" charset="0"/>
              </a:rPr>
              <a:t>multiveturi</a:t>
            </a:r>
            <a:r>
              <a:rPr lang="en-US" b="1" i="0" dirty="0">
                <a:solidFill>
                  <a:srgbClr val="143C82"/>
                </a:solidFill>
                <a:effectLst/>
                <a:latin typeface="Trebuchet MS" panose="020B0603020202020204" pitchFamily="34" charset="0"/>
              </a:rPr>
              <a:t> alkaline liquid centrifugation technology of hydrodynamic precipitators</a:t>
            </a:r>
            <a:r>
              <a:rPr lang="en-US" b="0" i="0" dirty="0">
                <a:solidFill>
                  <a:srgbClr val="143C82"/>
                </a:solidFill>
                <a:effectLst/>
                <a:latin typeface="Trebuchet MS" panose="020B0603020202020204" pitchFamily="34" charset="0"/>
              </a:rPr>
              <a:t> applied to the treatment of combustion gases in a 12.5 MW plant of 5 X 2500 kVA generator sets, with Cummins engines model DQKC, 16-cylinder turbo diesel oil. They are state-of-the-art micro-processed TIE3 engines, and in practice, they emit pollutants with a smaller amount of particulate matter, but are more harmful, as PM</a:t>
            </a:r>
            <a:r>
              <a:rPr lang="en-US" b="0" i="0" baseline="-25000" dirty="0">
                <a:solidFill>
                  <a:srgbClr val="143C82"/>
                </a:solidFill>
                <a:effectLst/>
                <a:latin typeface="Trebuchet MS" panose="020B0603020202020204" pitchFamily="34" charset="0"/>
              </a:rPr>
              <a:t>2.5</a:t>
            </a:r>
            <a:r>
              <a:rPr lang="en-US" b="0" i="0" dirty="0">
                <a:solidFill>
                  <a:srgbClr val="143C82"/>
                </a:solidFill>
                <a:effectLst/>
                <a:latin typeface="Trebuchet MS" panose="020B0603020202020204" pitchFamily="34" charset="0"/>
              </a:rPr>
              <a:t> and PM</a:t>
            </a:r>
            <a:r>
              <a:rPr lang="en-US" b="0" i="0" baseline="-25000" dirty="0">
                <a:solidFill>
                  <a:srgbClr val="143C82"/>
                </a:solidFill>
                <a:effectLst/>
                <a:latin typeface="Trebuchet MS" panose="020B0603020202020204" pitchFamily="34" charset="0"/>
              </a:rPr>
              <a:t>1.0</a:t>
            </a:r>
            <a:r>
              <a:rPr lang="en-US" b="0" i="0" dirty="0">
                <a:solidFill>
                  <a:srgbClr val="143C82"/>
                </a:solidFill>
                <a:effectLst/>
                <a:latin typeface="Trebuchet MS" panose="020B0603020202020204" pitchFamily="34" charset="0"/>
              </a:rPr>
              <a:t> prevail, and with higher rates of CO</a:t>
            </a:r>
            <a:r>
              <a:rPr lang="en-US" b="0" i="0" baseline="-25000" dirty="0">
                <a:solidFill>
                  <a:srgbClr val="143C82"/>
                </a:solidFill>
                <a:effectLst/>
                <a:latin typeface="Trebuchet MS" panose="020B0603020202020204" pitchFamily="34" charset="0"/>
              </a:rPr>
              <a:t>2</a:t>
            </a:r>
            <a:r>
              <a:rPr lang="en-US" b="0" i="0" dirty="0">
                <a:solidFill>
                  <a:srgbClr val="143C82"/>
                </a:solidFill>
                <a:effectLst/>
                <a:latin typeface="Trebuchet MS" panose="020B0603020202020204" pitchFamily="34" charset="0"/>
              </a:rPr>
              <a:t>, as the combustion is perfect. </a:t>
            </a:r>
            <a:endParaRPr lang="pt-BR" dirty="0">
              <a:solidFill>
                <a:srgbClr val="143C82"/>
              </a:solidFill>
              <a:latin typeface="Trebuchet MS" panose="020B0603020202020204" pitchFamily="34" charset="0"/>
            </a:endParaRPr>
          </a:p>
        </p:txBody>
      </p:sp>
      <p:pic>
        <p:nvPicPr>
          <p:cNvPr id="5" name="Imagem 4">
            <a:extLst>
              <a:ext uri="{FF2B5EF4-FFF2-40B4-BE49-F238E27FC236}">
                <a16:creationId xmlns:a16="http://schemas.microsoft.com/office/drawing/2014/main" id="{8FC99482-5268-3293-704E-A01F7936CDC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0725" y="4963309"/>
            <a:ext cx="5623139" cy="2613780"/>
          </a:xfrm>
          <a:prstGeom prst="rect">
            <a:avLst/>
          </a:prstGeom>
          <a:noFill/>
          <a:ln>
            <a:noFill/>
          </a:ln>
        </p:spPr>
      </p:pic>
      <p:sp>
        <p:nvSpPr>
          <p:cNvPr id="7" name="CaixaDeTexto 6">
            <a:extLst>
              <a:ext uri="{FF2B5EF4-FFF2-40B4-BE49-F238E27FC236}">
                <a16:creationId xmlns:a16="http://schemas.microsoft.com/office/drawing/2014/main" id="{EBD89C0F-6B36-085C-BD3D-730A3D7A75BD}"/>
              </a:ext>
            </a:extLst>
          </p:cNvPr>
          <p:cNvSpPr txBox="1"/>
          <p:nvPr/>
        </p:nvSpPr>
        <p:spPr>
          <a:xfrm>
            <a:off x="-1" y="7394834"/>
            <a:ext cx="13394453" cy="646331"/>
          </a:xfrm>
          <a:prstGeom prst="rect">
            <a:avLst/>
          </a:prstGeom>
          <a:noFill/>
        </p:spPr>
        <p:txBody>
          <a:bodyPr wrap="square">
            <a:spAutoFit/>
          </a:bodyPr>
          <a:lstStyle/>
          <a:p>
            <a:pPr algn="just"/>
            <a:r>
              <a:rPr lang="en-US" b="0" i="0" dirty="0">
                <a:solidFill>
                  <a:srgbClr val="143C82"/>
                </a:solidFill>
                <a:effectLst/>
                <a:latin typeface="Trebuchet MS" panose="020B0603020202020204" pitchFamily="34" charset="0"/>
              </a:rPr>
              <a:t>2500 kVA TIE3 microprocessor turbocharger engine and fine particulate emissions.</a:t>
            </a:r>
          </a:p>
          <a:p>
            <a:pPr algn="just"/>
            <a:r>
              <a:rPr lang="en-US" b="0" i="0" dirty="0">
                <a:solidFill>
                  <a:srgbClr val="143C82"/>
                </a:solidFill>
                <a:effectLst/>
                <a:latin typeface="Trebuchet MS" panose="020B0603020202020204" pitchFamily="34" charset="0"/>
              </a:rPr>
              <a:t>(</a:t>
            </a:r>
            <a:r>
              <a:rPr lang="fr-FR" b="0" i="0" dirty="0">
                <a:solidFill>
                  <a:srgbClr val="143C82"/>
                </a:solidFill>
                <a:effectLst/>
                <a:latin typeface="Trebuchet MS" panose="020B0603020202020204" pitchFamily="34" charset="0"/>
              </a:rPr>
              <a:t>Source: </a:t>
            </a:r>
            <a:r>
              <a:rPr lang="en-US" b="0" i="0" dirty="0">
                <a:solidFill>
                  <a:srgbClr val="143C82"/>
                </a:solidFill>
                <a:effectLst/>
                <a:latin typeface="Trebuchet MS" panose="020B0603020202020204" pitchFamily="34" charset="0"/>
              </a:rPr>
              <a:t>Cummins data sheet- SP</a:t>
            </a:r>
            <a:r>
              <a:rPr lang="pt-BR" b="0" i="0" dirty="0">
                <a:solidFill>
                  <a:srgbClr val="143C82"/>
                </a:solidFill>
                <a:effectLst/>
                <a:latin typeface="Trebuchet MS" panose="020B0603020202020204" pitchFamily="34" charset="0"/>
              </a:rPr>
              <a:t>)</a:t>
            </a:r>
            <a:endParaRPr lang="pt-BR" dirty="0">
              <a:solidFill>
                <a:srgbClr val="143C82"/>
              </a:solidFill>
              <a:latin typeface="Trebuchet MS" panose="020B0603020202020204" pitchFamily="34" charset="0"/>
            </a:endParaRPr>
          </a:p>
        </p:txBody>
      </p:sp>
      <p:pic>
        <p:nvPicPr>
          <p:cNvPr id="9" name="Picture 3">
            <a:extLst>
              <a:ext uri="{FF2B5EF4-FFF2-40B4-BE49-F238E27FC236}">
                <a16:creationId xmlns:a16="http://schemas.microsoft.com/office/drawing/2014/main" id="{1CFC4F45-1234-F672-88F1-9EC8CA2E864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9407" y="4702404"/>
            <a:ext cx="3767691" cy="3014396"/>
          </a:xfrm>
          <a:prstGeom prst="rect">
            <a:avLst/>
          </a:prstGeom>
          <a:noFill/>
          <a:ln>
            <a:noFill/>
          </a:ln>
          <a:effectLst/>
        </p:spPr>
      </p:pic>
      <p:sp>
        <p:nvSpPr>
          <p:cNvPr id="10" name="CaixaDeTexto 9">
            <a:extLst>
              <a:ext uri="{FF2B5EF4-FFF2-40B4-BE49-F238E27FC236}">
                <a16:creationId xmlns:a16="http://schemas.microsoft.com/office/drawing/2014/main" id="{38426608-9809-1CEF-54D5-AC88F12F1D06}"/>
              </a:ext>
            </a:extLst>
          </p:cNvPr>
          <p:cNvSpPr txBox="1"/>
          <p:nvPr/>
        </p:nvSpPr>
        <p:spPr>
          <a:xfrm>
            <a:off x="12032765" y="5854390"/>
            <a:ext cx="1929284" cy="646331"/>
          </a:xfrm>
          <a:prstGeom prst="rect">
            <a:avLst/>
          </a:prstGeom>
          <a:noFill/>
        </p:spPr>
        <p:txBody>
          <a:bodyPr wrap="square" rtlCol="0">
            <a:spAutoFit/>
          </a:bodyPr>
          <a:lstStyle/>
          <a:p>
            <a:r>
              <a:rPr lang="en-US" sz="3600" b="1" dirty="0">
                <a:solidFill>
                  <a:schemeClr val="bg1"/>
                </a:solidFill>
                <a:latin typeface="Trebuchet MS" panose="020B0603020202020204" pitchFamily="34" charset="0"/>
              </a:rPr>
              <a:t>SOOT</a:t>
            </a:r>
          </a:p>
        </p:txBody>
      </p:sp>
      <p:sp>
        <p:nvSpPr>
          <p:cNvPr id="11" name="Seta: para a Direita 10">
            <a:extLst>
              <a:ext uri="{FF2B5EF4-FFF2-40B4-BE49-F238E27FC236}">
                <a16:creationId xmlns:a16="http://schemas.microsoft.com/office/drawing/2014/main" id="{5EC776C0-6367-F397-31A4-7B6CA74A770A}"/>
              </a:ext>
            </a:extLst>
          </p:cNvPr>
          <p:cNvSpPr/>
          <p:nvPr/>
        </p:nvSpPr>
        <p:spPr>
          <a:xfrm>
            <a:off x="6283534" y="5941228"/>
            <a:ext cx="2214760" cy="4887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6081DFB0-D2D9-8394-BECC-CE1A7BAAF3CD}"/>
              </a:ext>
            </a:extLst>
          </p:cNvPr>
          <p:cNvSpPr txBox="1"/>
          <p:nvPr/>
        </p:nvSpPr>
        <p:spPr>
          <a:xfrm flipH="1">
            <a:off x="6283534" y="5713317"/>
            <a:ext cx="2182404" cy="369332"/>
          </a:xfrm>
          <a:prstGeom prst="rect">
            <a:avLst/>
          </a:prstGeom>
          <a:noFill/>
        </p:spPr>
        <p:txBody>
          <a:bodyPr wrap="square" rtlCol="0">
            <a:spAutoFit/>
          </a:bodyPr>
          <a:lstStyle/>
          <a:p>
            <a:r>
              <a:rPr lang="pt-BR" dirty="0"/>
              <a:t>FLOW 100.000 m³/h</a:t>
            </a:r>
            <a:endParaRPr lang="en-US" dirty="0"/>
          </a:p>
        </p:txBody>
      </p:sp>
    </p:spTree>
    <p:extLst>
      <p:ext uri="{BB962C8B-B14F-4D97-AF65-F5344CB8AC3E}">
        <p14:creationId xmlns:p14="http://schemas.microsoft.com/office/powerpoint/2010/main" val="602095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m Gráficos, logótipo, design gráfico, captura de ecrã&#10;&#10;Descrição gerada automaticamente">
            <a:extLst>
              <a:ext uri="{FF2B5EF4-FFF2-40B4-BE49-F238E27FC236}">
                <a16:creationId xmlns:a16="http://schemas.microsoft.com/office/drawing/2014/main" id="{6450C959-CFDF-965B-7934-AE1B776F69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0571" y="-402766"/>
            <a:ext cx="5821429" cy="3274554"/>
          </a:xfrm>
          <a:prstGeom prst="rect">
            <a:avLst/>
          </a:prstGeom>
        </p:spPr>
      </p:pic>
      <p:pic>
        <p:nvPicPr>
          <p:cNvPr id="2" name="Gráfico 1">
            <a:extLst>
              <a:ext uri="{FF2B5EF4-FFF2-40B4-BE49-F238E27FC236}">
                <a16:creationId xmlns:a16="http://schemas.microsoft.com/office/drawing/2014/main" id="{4DA38377-0323-FA4A-A7B5-022FB4D8C9F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30182" b="38529"/>
          <a:stretch/>
        </p:blipFill>
        <p:spPr>
          <a:xfrm>
            <a:off x="7315200" y="476250"/>
            <a:ext cx="7315200" cy="7753350"/>
          </a:xfrm>
          <a:prstGeom prst="rect">
            <a:avLst/>
          </a:prstGeom>
        </p:spPr>
      </p:pic>
      <p:sp>
        <p:nvSpPr>
          <p:cNvPr id="12" name="Retângulo 11">
            <a:extLst>
              <a:ext uri="{FF2B5EF4-FFF2-40B4-BE49-F238E27FC236}">
                <a16:creationId xmlns:a16="http://schemas.microsoft.com/office/drawing/2014/main" id="{5DC4C70C-F601-E7DA-BBEF-9B0CFF97F9F7}"/>
              </a:ext>
            </a:extLst>
          </p:cNvPr>
          <p:cNvSpPr/>
          <p:nvPr/>
        </p:nvSpPr>
        <p:spPr>
          <a:xfrm>
            <a:off x="0" y="7977600"/>
            <a:ext cx="14630400" cy="252000"/>
          </a:xfrm>
          <a:prstGeom prst="rect">
            <a:avLst/>
          </a:prstGeom>
          <a:gradFill>
            <a:gsLst>
              <a:gs pos="20000">
                <a:srgbClr val="FF8C00"/>
              </a:gs>
              <a:gs pos="100000">
                <a:srgbClr val="FFFF00"/>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A87EA301-07A9-D5C1-86E3-4F822AADED92}"/>
              </a:ext>
            </a:extLst>
          </p:cNvPr>
          <p:cNvSpPr txBox="1"/>
          <p:nvPr/>
        </p:nvSpPr>
        <p:spPr>
          <a:xfrm>
            <a:off x="124596" y="977966"/>
            <a:ext cx="7036637" cy="5355312"/>
          </a:xfrm>
          <a:prstGeom prst="rect">
            <a:avLst/>
          </a:prstGeom>
          <a:noFill/>
        </p:spPr>
        <p:txBody>
          <a:bodyPr wrap="square" rtlCol="0">
            <a:spAutoFit/>
          </a:bodyPr>
          <a:lstStyle/>
          <a:p>
            <a:pPr algn="just"/>
            <a:r>
              <a:rPr lang="en-US" b="0" i="0" dirty="0">
                <a:solidFill>
                  <a:srgbClr val="143C82"/>
                </a:solidFill>
                <a:effectLst/>
                <a:latin typeface="Trebuchet MS" panose="020B0603020202020204" pitchFamily="34" charset="0"/>
              </a:rPr>
              <a:t>The </a:t>
            </a:r>
            <a:r>
              <a:rPr lang="en-US" b="1" i="0" dirty="0">
                <a:solidFill>
                  <a:srgbClr val="143C82"/>
                </a:solidFill>
                <a:effectLst/>
                <a:latin typeface="Trebuchet MS" panose="020B0603020202020204" pitchFamily="34" charset="0"/>
              </a:rPr>
              <a:t>combustion gas treatment system </a:t>
            </a:r>
            <a:r>
              <a:rPr lang="en-US" b="0" i="0" dirty="0">
                <a:solidFill>
                  <a:srgbClr val="143C82"/>
                </a:solidFill>
                <a:effectLst/>
                <a:latin typeface="Trebuchet MS" panose="020B0603020202020204" pitchFamily="34" charset="0"/>
              </a:rPr>
              <a:t>operates as a complete integrated solution, and the reports demonstrate the feasibility of </a:t>
            </a:r>
            <a:r>
              <a:rPr lang="en-US" b="1" i="0" dirty="0">
                <a:solidFill>
                  <a:srgbClr val="143C82"/>
                </a:solidFill>
                <a:effectLst/>
                <a:latin typeface="Trebuchet MS" panose="020B0603020202020204" pitchFamily="34" charset="0"/>
              </a:rPr>
              <a:t>decarbonizing gases by alkaline neutralization of carbonic acid </a:t>
            </a:r>
            <a:r>
              <a:rPr lang="en-US" b="0" i="0" dirty="0">
                <a:solidFill>
                  <a:srgbClr val="143C82"/>
                </a:solidFill>
                <a:effectLst/>
                <a:latin typeface="Trebuchet MS" panose="020B0603020202020204" pitchFamily="34" charset="0"/>
              </a:rPr>
              <a:t>in a stable, water-soluble salt, which has economic value and favorable stoichiometry as it </a:t>
            </a:r>
            <a:r>
              <a:rPr lang="en-US" b="1" i="0" dirty="0">
                <a:solidFill>
                  <a:srgbClr val="143C82"/>
                </a:solidFill>
                <a:effectLst/>
                <a:latin typeface="Trebuchet MS" panose="020B0603020202020204" pitchFamily="34" charset="0"/>
              </a:rPr>
              <a:t>incorporates mass from a component that is in the air(CO2).</a:t>
            </a:r>
          </a:p>
          <a:p>
            <a:pPr algn="just"/>
            <a:endParaRPr lang="en-US" dirty="0">
              <a:solidFill>
                <a:srgbClr val="143C82"/>
              </a:solidFill>
              <a:latin typeface="Trebuchet MS" panose="020B0603020202020204" pitchFamily="34" charset="0"/>
            </a:endParaRPr>
          </a:p>
          <a:p>
            <a:pPr algn="just"/>
            <a:r>
              <a:rPr lang="en-US" b="0" i="0" dirty="0">
                <a:solidFill>
                  <a:srgbClr val="143C82"/>
                </a:solidFill>
                <a:effectLst/>
                <a:latin typeface="Trebuchet MS" panose="020B0603020202020204" pitchFamily="34" charset="0"/>
              </a:rPr>
              <a:t>The </a:t>
            </a:r>
            <a:r>
              <a:rPr lang="en-US" b="1" i="0" dirty="0">
                <a:solidFill>
                  <a:srgbClr val="143C82"/>
                </a:solidFill>
                <a:effectLst/>
                <a:latin typeface="Trebuchet MS" panose="020B0603020202020204" pitchFamily="34" charset="0"/>
              </a:rPr>
              <a:t>installation</a:t>
            </a:r>
            <a:r>
              <a:rPr lang="en-US" b="0" i="0" dirty="0">
                <a:solidFill>
                  <a:srgbClr val="143C82"/>
                </a:solidFill>
                <a:effectLst/>
                <a:latin typeface="Trebuchet MS" panose="020B0603020202020204" pitchFamily="34" charset="0"/>
              </a:rPr>
              <a:t> consists of an </a:t>
            </a:r>
            <a:r>
              <a:rPr lang="en-US" b="1" i="0" dirty="0">
                <a:solidFill>
                  <a:srgbClr val="143C82"/>
                </a:solidFill>
                <a:effectLst/>
                <a:latin typeface="Trebuchet MS" panose="020B0603020202020204" pitchFamily="34" charset="0"/>
              </a:rPr>
              <a:t>expansion plenum </a:t>
            </a:r>
            <a:r>
              <a:rPr lang="en-US" b="0" i="0" dirty="0">
                <a:solidFill>
                  <a:srgbClr val="143C82"/>
                </a:solidFill>
                <a:effectLst/>
                <a:latin typeface="Trebuchet MS" panose="020B0603020202020204" pitchFamily="34" charset="0"/>
              </a:rPr>
              <a:t>that receives the discharge of hot gases (450°C) from the five generators at a speed of 30 m/s with the gas stream being admitted to the </a:t>
            </a:r>
            <a:r>
              <a:rPr lang="en-US" b="1" i="0" dirty="0">
                <a:solidFill>
                  <a:srgbClr val="143C82"/>
                </a:solidFill>
                <a:effectLst/>
                <a:latin typeface="Trebuchet MS" panose="020B0603020202020204" pitchFamily="34" charset="0"/>
              </a:rPr>
              <a:t>primary quencher</a:t>
            </a:r>
            <a:r>
              <a:rPr lang="en-US" b="0" i="0" dirty="0">
                <a:solidFill>
                  <a:srgbClr val="143C82"/>
                </a:solidFill>
                <a:effectLst/>
                <a:latin typeface="Trebuchet MS" panose="020B0603020202020204" pitchFamily="34" charset="0"/>
              </a:rPr>
              <a:t>.  </a:t>
            </a:r>
            <a:r>
              <a:rPr lang="en-US" dirty="0">
                <a:solidFill>
                  <a:srgbClr val="143C82"/>
                </a:solidFill>
                <a:latin typeface="Trebuchet MS" panose="020B0603020202020204" pitchFamily="34" charset="0"/>
              </a:rPr>
              <a:t>W</a:t>
            </a:r>
            <a:r>
              <a:rPr lang="en-US" b="0" i="0" dirty="0">
                <a:solidFill>
                  <a:srgbClr val="143C82"/>
                </a:solidFill>
                <a:effectLst/>
                <a:latin typeface="Trebuchet MS" panose="020B0603020202020204" pitchFamily="34" charset="0"/>
              </a:rPr>
              <a:t>hen the gases have their temperature reduced to 120°C and the moisture content raised to a saturated level. </a:t>
            </a:r>
            <a:r>
              <a:rPr lang="en-US" dirty="0">
                <a:solidFill>
                  <a:srgbClr val="143C82"/>
                </a:solidFill>
                <a:latin typeface="Trebuchet MS" panose="020B0603020202020204" pitchFamily="34" charset="0"/>
              </a:rPr>
              <a:t>These pre-treated combustion gases are admitted, due to the </a:t>
            </a:r>
            <a:r>
              <a:rPr lang="en-US" b="1" dirty="0">
                <a:solidFill>
                  <a:srgbClr val="143C82"/>
                </a:solidFill>
                <a:latin typeface="Trebuchet MS" panose="020B0603020202020204" pitchFamily="34" charset="0"/>
              </a:rPr>
              <a:t>depression generated </a:t>
            </a:r>
            <a:r>
              <a:rPr lang="en-US" dirty="0">
                <a:solidFill>
                  <a:srgbClr val="143C82"/>
                </a:solidFill>
                <a:latin typeface="Trebuchet MS" panose="020B0603020202020204" pitchFamily="34" charset="0"/>
              </a:rPr>
              <a:t>by the </a:t>
            </a:r>
            <a:r>
              <a:rPr lang="en-US" b="1" dirty="0">
                <a:solidFill>
                  <a:srgbClr val="143C82"/>
                </a:solidFill>
                <a:latin typeface="Trebuchet MS" panose="020B0603020202020204" pitchFamily="34" charset="0"/>
              </a:rPr>
              <a:t>hydrodynamic precipitators</a:t>
            </a:r>
            <a:r>
              <a:rPr lang="en-US" dirty="0">
                <a:solidFill>
                  <a:srgbClr val="143C82"/>
                </a:solidFill>
                <a:latin typeface="Trebuchet MS" panose="020B0603020202020204" pitchFamily="34" charset="0"/>
              </a:rPr>
              <a:t>, into the </a:t>
            </a:r>
            <a:r>
              <a:rPr lang="en-US" b="1" dirty="0">
                <a:solidFill>
                  <a:srgbClr val="143C82"/>
                </a:solidFill>
                <a:latin typeface="Trebuchet MS" panose="020B0603020202020204" pitchFamily="34" charset="0"/>
              </a:rPr>
              <a:t>centrifuge rotor </a:t>
            </a:r>
            <a:r>
              <a:rPr lang="en-US" dirty="0">
                <a:solidFill>
                  <a:srgbClr val="143C82"/>
                </a:solidFill>
                <a:latin typeface="Trebuchet MS" panose="020B0603020202020204" pitchFamily="34" charset="0"/>
              </a:rPr>
              <a:t>when they are subjected to </a:t>
            </a:r>
            <a:r>
              <a:rPr lang="en-US" b="1" dirty="0">
                <a:solidFill>
                  <a:srgbClr val="143C82"/>
                </a:solidFill>
                <a:latin typeface="Trebuchet MS" panose="020B0603020202020204" pitchFamily="34" charset="0"/>
              </a:rPr>
              <a:t>synergistic mixing </a:t>
            </a:r>
            <a:r>
              <a:rPr lang="en-US" dirty="0">
                <a:solidFill>
                  <a:srgbClr val="143C82"/>
                </a:solidFill>
                <a:latin typeface="Trebuchet MS" panose="020B0603020202020204" pitchFamily="34" charset="0"/>
              </a:rPr>
              <a:t>with the </a:t>
            </a:r>
            <a:r>
              <a:rPr lang="en-US" b="1" dirty="0">
                <a:solidFill>
                  <a:srgbClr val="143C82"/>
                </a:solidFill>
                <a:latin typeface="Trebuchet MS" panose="020B0603020202020204" pitchFamily="34" charset="0"/>
              </a:rPr>
              <a:t>injected cooled alkaline liquid</a:t>
            </a:r>
            <a:r>
              <a:rPr lang="en-US" dirty="0">
                <a:solidFill>
                  <a:srgbClr val="143C82"/>
                </a:solidFill>
                <a:latin typeface="Trebuchet MS" panose="020B0603020202020204" pitchFamily="34" charset="0"/>
              </a:rPr>
              <a:t>, forming a reaction mixture in which carbonic acid, </a:t>
            </a:r>
            <a:r>
              <a:rPr lang="en-US" b="1" dirty="0">
                <a:solidFill>
                  <a:srgbClr val="143C82"/>
                </a:solidFill>
                <a:latin typeface="Trebuchet MS" panose="020B0603020202020204" pitchFamily="34" charset="0"/>
              </a:rPr>
              <a:t>CO2</a:t>
            </a:r>
            <a:r>
              <a:rPr lang="en-US" dirty="0">
                <a:solidFill>
                  <a:srgbClr val="143C82"/>
                </a:solidFill>
                <a:latin typeface="Trebuchet MS" panose="020B0603020202020204" pitchFamily="34" charset="0"/>
              </a:rPr>
              <a:t>, is </a:t>
            </a:r>
            <a:r>
              <a:rPr lang="en-US" b="1" dirty="0">
                <a:solidFill>
                  <a:srgbClr val="143C82"/>
                </a:solidFill>
                <a:latin typeface="Trebuchet MS" panose="020B0603020202020204" pitchFamily="34" charset="0"/>
              </a:rPr>
              <a:t>converted</a:t>
            </a:r>
            <a:r>
              <a:rPr lang="en-US" dirty="0">
                <a:solidFill>
                  <a:srgbClr val="143C82"/>
                </a:solidFill>
                <a:latin typeface="Trebuchet MS" panose="020B0603020202020204" pitchFamily="34" charset="0"/>
              </a:rPr>
              <a:t> into </a:t>
            </a:r>
            <a:r>
              <a:rPr lang="en-US" b="1" dirty="0">
                <a:solidFill>
                  <a:srgbClr val="143C82"/>
                </a:solidFill>
                <a:latin typeface="Trebuchet MS" panose="020B0603020202020204" pitchFamily="34" charset="0"/>
              </a:rPr>
              <a:t>sodium bicarbonate</a:t>
            </a:r>
            <a:r>
              <a:rPr lang="en-US" dirty="0">
                <a:solidFill>
                  <a:srgbClr val="143C82"/>
                </a:solidFill>
                <a:latin typeface="Trebuchet MS" panose="020B0603020202020204" pitchFamily="34" charset="0"/>
              </a:rPr>
              <a:t>.</a:t>
            </a:r>
          </a:p>
          <a:p>
            <a:pPr algn="just"/>
            <a:endParaRPr lang="en-US" b="0" i="0" dirty="0">
              <a:solidFill>
                <a:srgbClr val="143C82"/>
              </a:solidFill>
              <a:effectLst/>
              <a:latin typeface="Trebuchet MS" panose="020B0603020202020204" pitchFamily="34" charset="0"/>
            </a:endParaRPr>
          </a:p>
        </p:txBody>
      </p:sp>
      <p:sp>
        <p:nvSpPr>
          <p:cNvPr id="13" name="CaixaDeTexto 12">
            <a:extLst>
              <a:ext uri="{FF2B5EF4-FFF2-40B4-BE49-F238E27FC236}">
                <a16:creationId xmlns:a16="http://schemas.microsoft.com/office/drawing/2014/main" id="{E745860F-8271-7E20-B5EB-7E550EA4D9C1}"/>
              </a:ext>
            </a:extLst>
          </p:cNvPr>
          <p:cNvSpPr txBox="1"/>
          <p:nvPr/>
        </p:nvSpPr>
        <p:spPr>
          <a:xfrm>
            <a:off x="173828" y="119485"/>
            <a:ext cx="9182099" cy="707886"/>
          </a:xfrm>
          <a:prstGeom prst="rect">
            <a:avLst/>
          </a:prstGeom>
          <a:noFill/>
        </p:spPr>
        <p:txBody>
          <a:bodyPr wrap="square" rtlCol="0">
            <a:spAutoFit/>
          </a:bodyPr>
          <a:lstStyle/>
          <a:p>
            <a:r>
              <a:rPr lang="en-US" sz="4000" b="1" dirty="0">
                <a:solidFill>
                  <a:srgbClr val="FF8C00"/>
                </a:solidFill>
                <a:latin typeface="Trebuchet MS" panose="020B0603020202020204" pitchFamily="34" charset="0"/>
              </a:rPr>
              <a:t> CCT- Hardware to Effective Solution </a:t>
            </a:r>
            <a:endParaRPr lang="pt-BR" sz="4000" b="1" dirty="0">
              <a:solidFill>
                <a:srgbClr val="FF8C00"/>
              </a:solidFill>
              <a:latin typeface="Trebuchet MS" panose="020B0603020202020204" pitchFamily="34" charset="0"/>
            </a:endParaRPr>
          </a:p>
        </p:txBody>
      </p:sp>
      <p:sp>
        <p:nvSpPr>
          <p:cNvPr id="3" name="Retângulo 2">
            <a:extLst>
              <a:ext uri="{FF2B5EF4-FFF2-40B4-BE49-F238E27FC236}">
                <a16:creationId xmlns:a16="http://schemas.microsoft.com/office/drawing/2014/main" id="{3E62180F-98AC-B346-0D4A-0FC664A9F0F5}"/>
              </a:ext>
            </a:extLst>
          </p:cNvPr>
          <p:cNvSpPr/>
          <p:nvPr/>
        </p:nvSpPr>
        <p:spPr>
          <a:xfrm>
            <a:off x="7213600" y="2683905"/>
            <a:ext cx="6963344" cy="3519757"/>
          </a:xfrm>
          <a:prstGeom prst="rect">
            <a:avLst/>
          </a:prstGeom>
          <a:solidFill>
            <a:schemeClr val="bg1"/>
          </a:solidFill>
          <a:ln>
            <a:solidFill>
              <a:srgbClr val="164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CaixaDeTexto 4">
            <a:extLst>
              <a:ext uri="{FF2B5EF4-FFF2-40B4-BE49-F238E27FC236}">
                <a16:creationId xmlns:a16="http://schemas.microsoft.com/office/drawing/2014/main" id="{9FEC8407-07DC-DF29-1B5F-80235428DB9D}"/>
              </a:ext>
            </a:extLst>
          </p:cNvPr>
          <p:cNvSpPr txBox="1"/>
          <p:nvPr/>
        </p:nvSpPr>
        <p:spPr>
          <a:xfrm>
            <a:off x="9399253" y="4803069"/>
            <a:ext cx="2095499" cy="646331"/>
          </a:xfrm>
          <a:prstGeom prst="rect">
            <a:avLst/>
          </a:prstGeom>
          <a:noFill/>
        </p:spPr>
        <p:txBody>
          <a:bodyPr wrap="square">
            <a:spAutoFit/>
          </a:bodyPr>
          <a:lstStyle/>
          <a:p>
            <a:pPr algn="ctr"/>
            <a:r>
              <a:rPr lang="pt-BR" sz="1800" b="1" dirty="0">
                <a:solidFill>
                  <a:srgbClr val="143C82"/>
                </a:solidFill>
                <a:latin typeface="Trebuchet MS" panose="020B0603020202020204" pitchFamily="34" charset="0"/>
              </a:rPr>
              <a:t>Figures, Images, </a:t>
            </a:r>
            <a:r>
              <a:rPr lang="pt-BR" sz="1800" b="1" dirty="0" err="1">
                <a:solidFill>
                  <a:srgbClr val="143C82"/>
                </a:solidFill>
                <a:latin typeface="Trebuchet MS" panose="020B0603020202020204" pitchFamily="34" charset="0"/>
              </a:rPr>
              <a:t>Charts</a:t>
            </a:r>
            <a:r>
              <a:rPr lang="pt-BR" sz="1800" b="1" dirty="0">
                <a:solidFill>
                  <a:srgbClr val="143C82"/>
                </a:solidFill>
                <a:latin typeface="Trebuchet MS" panose="020B0603020202020204" pitchFamily="34" charset="0"/>
              </a:rPr>
              <a:t> </a:t>
            </a:r>
            <a:r>
              <a:rPr lang="pt-BR" sz="1800" b="1" dirty="0" err="1">
                <a:solidFill>
                  <a:srgbClr val="143C82"/>
                </a:solidFill>
                <a:latin typeface="Trebuchet MS" panose="020B0603020202020204" pitchFamily="34" charset="0"/>
              </a:rPr>
              <a:t>or</a:t>
            </a:r>
            <a:r>
              <a:rPr lang="pt-BR" sz="1800" b="1" dirty="0">
                <a:solidFill>
                  <a:srgbClr val="143C82"/>
                </a:solidFill>
                <a:latin typeface="Trebuchet MS" panose="020B0603020202020204" pitchFamily="34" charset="0"/>
              </a:rPr>
              <a:t> </a:t>
            </a:r>
            <a:r>
              <a:rPr lang="pt-BR" sz="1800" b="1" dirty="0" err="1">
                <a:solidFill>
                  <a:srgbClr val="143C82"/>
                </a:solidFill>
                <a:latin typeface="Trebuchet MS" panose="020B0603020202020204" pitchFamily="34" charset="0"/>
              </a:rPr>
              <a:t>Tables</a:t>
            </a:r>
            <a:r>
              <a:rPr lang="pt-BR" sz="1800" b="1" dirty="0">
                <a:solidFill>
                  <a:srgbClr val="143C82"/>
                </a:solidFill>
                <a:latin typeface="Trebuchet MS" panose="020B0603020202020204" pitchFamily="34" charset="0"/>
              </a:rPr>
              <a:t> </a:t>
            </a:r>
          </a:p>
        </p:txBody>
      </p:sp>
      <p:pic>
        <p:nvPicPr>
          <p:cNvPr id="6" name="Picture 2">
            <a:extLst>
              <a:ext uri="{FF2B5EF4-FFF2-40B4-BE49-F238E27FC236}">
                <a16:creationId xmlns:a16="http://schemas.microsoft.com/office/drawing/2014/main" id="{D4827CEE-39E4-1713-52D3-9F4966E5D07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1598" y="1960677"/>
            <a:ext cx="7703534" cy="4784495"/>
          </a:xfrm>
          <a:prstGeom prst="rect">
            <a:avLst/>
          </a:prstGeom>
          <a:noFill/>
          <a:ln>
            <a:noFill/>
          </a:ln>
        </p:spPr>
      </p:pic>
      <p:sp>
        <p:nvSpPr>
          <p:cNvPr id="9" name="CaixaDeTexto 8">
            <a:extLst>
              <a:ext uri="{FF2B5EF4-FFF2-40B4-BE49-F238E27FC236}">
                <a16:creationId xmlns:a16="http://schemas.microsoft.com/office/drawing/2014/main" id="{2788B1D9-1ECC-26D9-9432-79E5FBB52E9F}"/>
              </a:ext>
            </a:extLst>
          </p:cNvPr>
          <p:cNvSpPr txBox="1"/>
          <p:nvPr/>
        </p:nvSpPr>
        <p:spPr>
          <a:xfrm>
            <a:off x="7591693" y="6855408"/>
            <a:ext cx="6963344" cy="1077218"/>
          </a:xfrm>
          <a:prstGeom prst="rect">
            <a:avLst/>
          </a:prstGeom>
          <a:noFill/>
        </p:spPr>
        <p:txBody>
          <a:bodyPr wrap="square" rtlCol="0">
            <a:spAutoFit/>
          </a:bodyPr>
          <a:lstStyle/>
          <a:p>
            <a:pPr algn="just"/>
            <a:r>
              <a:rPr lang="en-US" sz="1600" b="0" i="0" dirty="0">
                <a:solidFill>
                  <a:srgbClr val="143C82"/>
                </a:solidFill>
                <a:effectLst/>
                <a:latin typeface="Trebuchet MS" panose="020B0603020202020204" pitchFamily="34" charset="0"/>
              </a:rPr>
              <a:t>12.5 MW cogeneration plant, expansion plenum, and primary combustion gas quencher on the left of the photo, and in the center the hydrodynamic precipitators in parallel arrangement (</a:t>
            </a:r>
            <a:r>
              <a:rPr lang="fr-FR" sz="1600" b="0" i="0" dirty="0">
                <a:solidFill>
                  <a:srgbClr val="143C82"/>
                </a:solidFill>
                <a:effectLst/>
                <a:latin typeface="Trebuchet MS" panose="020B0603020202020204" pitchFamily="34" charset="0"/>
              </a:rPr>
              <a:t>Source: </a:t>
            </a:r>
            <a:r>
              <a:rPr lang="en-US" sz="1600" dirty="0">
                <a:solidFill>
                  <a:srgbClr val="143C82"/>
                </a:solidFill>
                <a:latin typeface="Trebuchet MS" panose="020B0603020202020204" pitchFamily="34" charset="0"/>
              </a:rPr>
              <a:t>A</a:t>
            </a:r>
            <a:r>
              <a:rPr lang="en-US" sz="1600" b="0" i="0" dirty="0">
                <a:solidFill>
                  <a:srgbClr val="143C82"/>
                </a:solidFill>
                <a:effectLst/>
                <a:latin typeface="Trebuchet MS" panose="020B0603020202020204" pitchFamily="34" charset="0"/>
              </a:rPr>
              <a:t>uthor in the field- SP</a:t>
            </a:r>
            <a:r>
              <a:rPr lang="pt-BR" sz="1600" b="0" i="0" dirty="0">
                <a:solidFill>
                  <a:srgbClr val="143C82"/>
                </a:solidFill>
                <a:effectLst/>
                <a:latin typeface="Trebuchet MS" panose="020B0603020202020204" pitchFamily="34" charset="0"/>
              </a:rPr>
              <a:t>)</a:t>
            </a:r>
            <a:endParaRPr lang="pt-BR" sz="1600" dirty="0">
              <a:solidFill>
                <a:srgbClr val="143C82"/>
              </a:solidFill>
              <a:latin typeface="Trebuchet MS" panose="020B0603020202020204" pitchFamily="34" charset="0"/>
            </a:endParaRPr>
          </a:p>
        </p:txBody>
      </p:sp>
      <p:sp>
        <p:nvSpPr>
          <p:cNvPr id="10" name="CaixaDeTexto 9">
            <a:extLst>
              <a:ext uri="{FF2B5EF4-FFF2-40B4-BE49-F238E27FC236}">
                <a16:creationId xmlns:a16="http://schemas.microsoft.com/office/drawing/2014/main" id="{CEED21F7-98A6-A2D1-D065-5B3A7666CFEE}"/>
              </a:ext>
            </a:extLst>
          </p:cNvPr>
          <p:cNvSpPr txBox="1"/>
          <p:nvPr/>
        </p:nvSpPr>
        <p:spPr>
          <a:xfrm>
            <a:off x="124597" y="5978245"/>
            <a:ext cx="7089004" cy="2031325"/>
          </a:xfrm>
          <a:prstGeom prst="rect">
            <a:avLst/>
          </a:prstGeom>
          <a:noFill/>
        </p:spPr>
        <p:txBody>
          <a:bodyPr wrap="square">
            <a:spAutoFit/>
          </a:bodyPr>
          <a:lstStyle/>
          <a:p>
            <a:pPr algn="just"/>
            <a:r>
              <a:rPr lang="en-US" b="0" i="0" dirty="0">
                <a:solidFill>
                  <a:srgbClr val="143C82"/>
                </a:solidFill>
                <a:effectLst/>
                <a:latin typeface="Trebuchet MS" panose="020B0603020202020204" pitchFamily="34" charset="0"/>
              </a:rPr>
              <a:t>The </a:t>
            </a:r>
            <a:r>
              <a:rPr lang="en-US" b="1" i="0" dirty="0">
                <a:solidFill>
                  <a:srgbClr val="143C82"/>
                </a:solidFill>
                <a:effectLst/>
                <a:latin typeface="Trebuchet MS" panose="020B0603020202020204" pitchFamily="34" charset="0"/>
              </a:rPr>
              <a:t>treated gases are discharged into the atmosphere </a:t>
            </a:r>
            <a:r>
              <a:rPr lang="en-US" b="0" i="0" dirty="0">
                <a:solidFill>
                  <a:srgbClr val="143C82"/>
                </a:solidFill>
                <a:effectLst/>
                <a:latin typeface="Trebuchet MS" panose="020B0603020202020204" pitchFamily="34" charset="0"/>
              </a:rPr>
              <a:t>and the circulating </a:t>
            </a:r>
            <a:r>
              <a:rPr lang="en-US" b="1" i="0" dirty="0">
                <a:solidFill>
                  <a:srgbClr val="143C82"/>
                </a:solidFill>
                <a:effectLst/>
                <a:latin typeface="Trebuchet MS" panose="020B0603020202020204" pitchFamily="34" charset="0"/>
              </a:rPr>
              <a:t>liquid is filtered</a:t>
            </a:r>
            <a:r>
              <a:rPr lang="en-US" b="0" i="0" dirty="0">
                <a:solidFill>
                  <a:srgbClr val="143C82"/>
                </a:solidFill>
                <a:effectLst/>
                <a:latin typeface="Trebuchet MS" panose="020B0603020202020204" pitchFamily="34" charset="0"/>
              </a:rPr>
              <a:t>, forming a cake of particulate matter, with the clarified liquid circulating until saturation when </a:t>
            </a:r>
            <a:r>
              <a:rPr lang="en-US" b="1" i="0" dirty="0">
                <a:solidFill>
                  <a:srgbClr val="143C82"/>
                </a:solidFill>
                <a:effectLst/>
                <a:latin typeface="Trebuchet MS" panose="020B0603020202020204" pitchFamily="34" charset="0"/>
              </a:rPr>
              <a:t>precipitation of sodium salts occurs.</a:t>
            </a:r>
            <a:r>
              <a:rPr lang="en-US" b="0" i="0" dirty="0">
                <a:solidFill>
                  <a:srgbClr val="143C82"/>
                </a:solidFill>
                <a:effectLst/>
                <a:latin typeface="Trebuchet MS" panose="020B0603020202020204" pitchFamily="34" charset="0"/>
              </a:rPr>
              <a:t> </a:t>
            </a:r>
            <a:r>
              <a:rPr lang="en-US" dirty="0">
                <a:solidFill>
                  <a:srgbClr val="143C82"/>
                </a:solidFill>
                <a:latin typeface="Trebuchet MS" panose="020B0603020202020204" pitchFamily="34" charset="0"/>
              </a:rPr>
              <a:t>S</a:t>
            </a:r>
            <a:r>
              <a:rPr lang="en-US" b="0" i="0" dirty="0">
                <a:solidFill>
                  <a:srgbClr val="143C82"/>
                </a:solidFill>
                <a:effectLst/>
                <a:latin typeface="Trebuchet MS" panose="020B0603020202020204" pitchFamily="34" charset="0"/>
              </a:rPr>
              <a:t>ystem has pH control correction set up pH= 8.5 , pumps dosing a 25% sodium hydroxide solution that is </a:t>
            </a:r>
            <a:r>
              <a:rPr lang="en-US" b="1" i="0" dirty="0">
                <a:solidFill>
                  <a:srgbClr val="143C82"/>
                </a:solidFill>
                <a:effectLst/>
                <a:latin typeface="Trebuchet MS" panose="020B0603020202020204" pitchFamily="34" charset="0"/>
              </a:rPr>
              <a:t>consumed according to the load of oxides </a:t>
            </a:r>
            <a:r>
              <a:rPr lang="en-US" b="0" i="0" dirty="0">
                <a:solidFill>
                  <a:srgbClr val="143C82"/>
                </a:solidFill>
                <a:effectLst/>
                <a:latin typeface="Trebuchet MS" panose="020B0603020202020204" pitchFamily="34" charset="0"/>
              </a:rPr>
              <a:t>present in the combustion gas stream, without any waste.</a:t>
            </a:r>
            <a:endParaRPr lang="en-US" b="1" i="0" dirty="0">
              <a:solidFill>
                <a:srgbClr val="143C82"/>
              </a:solidFill>
              <a:effectLst/>
              <a:latin typeface="Trebuchet MS" panose="020B0603020202020204" pitchFamily="34" charset="0"/>
            </a:endParaRPr>
          </a:p>
        </p:txBody>
      </p:sp>
      <p:sp>
        <p:nvSpPr>
          <p:cNvPr id="11" name="Seta: para Baixo 10">
            <a:extLst>
              <a:ext uri="{FF2B5EF4-FFF2-40B4-BE49-F238E27FC236}">
                <a16:creationId xmlns:a16="http://schemas.microsoft.com/office/drawing/2014/main" id="{9ED7A9BD-7A83-678B-B91F-A772D8135986}"/>
              </a:ext>
            </a:extLst>
          </p:cNvPr>
          <p:cNvSpPr/>
          <p:nvPr/>
        </p:nvSpPr>
        <p:spPr>
          <a:xfrm>
            <a:off x="11304396" y="3949002"/>
            <a:ext cx="190356" cy="472474"/>
          </a:xfrm>
          <a:prstGeom prst="downArrow">
            <a:avLst/>
          </a:prstGeom>
          <a:solidFill>
            <a:schemeClr val="accent2"/>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eta: para Baixo 14">
            <a:extLst>
              <a:ext uri="{FF2B5EF4-FFF2-40B4-BE49-F238E27FC236}">
                <a16:creationId xmlns:a16="http://schemas.microsoft.com/office/drawing/2014/main" id="{F968F5EA-A665-281E-08B9-7FCC79287044}"/>
              </a:ext>
            </a:extLst>
          </p:cNvPr>
          <p:cNvSpPr/>
          <p:nvPr/>
        </p:nvSpPr>
        <p:spPr>
          <a:xfrm>
            <a:off x="8822453" y="3315956"/>
            <a:ext cx="331595" cy="722999"/>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eta: para a Direita 15">
            <a:extLst>
              <a:ext uri="{FF2B5EF4-FFF2-40B4-BE49-F238E27FC236}">
                <a16:creationId xmlns:a16="http://schemas.microsoft.com/office/drawing/2014/main" id="{D8230B2A-5BA6-58F0-8CD6-03E2B8522244}"/>
              </a:ext>
            </a:extLst>
          </p:cNvPr>
          <p:cNvSpPr/>
          <p:nvPr/>
        </p:nvSpPr>
        <p:spPr>
          <a:xfrm>
            <a:off x="10440237" y="3949002"/>
            <a:ext cx="482321" cy="247296"/>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eta: para Baixo 16">
            <a:extLst>
              <a:ext uri="{FF2B5EF4-FFF2-40B4-BE49-F238E27FC236}">
                <a16:creationId xmlns:a16="http://schemas.microsoft.com/office/drawing/2014/main" id="{530CEDEE-0BAF-C06A-F1B0-BA02CB320597}"/>
              </a:ext>
            </a:extLst>
          </p:cNvPr>
          <p:cNvSpPr/>
          <p:nvPr/>
        </p:nvSpPr>
        <p:spPr>
          <a:xfrm rot="10599893">
            <a:off x="12339376" y="4306634"/>
            <a:ext cx="351692" cy="47247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eta: para a Direita 17">
            <a:extLst>
              <a:ext uri="{FF2B5EF4-FFF2-40B4-BE49-F238E27FC236}">
                <a16:creationId xmlns:a16="http://schemas.microsoft.com/office/drawing/2014/main" id="{F31F5927-54D7-0CB3-2869-0319D23995BE}"/>
              </a:ext>
            </a:extLst>
          </p:cNvPr>
          <p:cNvSpPr/>
          <p:nvPr/>
        </p:nvSpPr>
        <p:spPr>
          <a:xfrm>
            <a:off x="13035029" y="3315956"/>
            <a:ext cx="620681" cy="3516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ixaDeTexto 18">
            <a:extLst>
              <a:ext uri="{FF2B5EF4-FFF2-40B4-BE49-F238E27FC236}">
                <a16:creationId xmlns:a16="http://schemas.microsoft.com/office/drawing/2014/main" id="{0A5FFB93-40D9-405D-DF05-78048C553641}"/>
              </a:ext>
            </a:extLst>
          </p:cNvPr>
          <p:cNvSpPr txBox="1"/>
          <p:nvPr/>
        </p:nvSpPr>
        <p:spPr>
          <a:xfrm>
            <a:off x="8390373" y="2471693"/>
            <a:ext cx="1175657" cy="369332"/>
          </a:xfrm>
          <a:prstGeom prst="rect">
            <a:avLst/>
          </a:prstGeom>
          <a:noFill/>
        </p:spPr>
        <p:txBody>
          <a:bodyPr wrap="square" rtlCol="0">
            <a:spAutoFit/>
          </a:bodyPr>
          <a:lstStyle/>
          <a:p>
            <a:r>
              <a:rPr lang="pt-BR" b="1" dirty="0">
                <a:latin typeface="Trebuchet MS" panose="020B0603020202020204" pitchFamily="34" charset="0"/>
              </a:rPr>
              <a:t>PLENUM</a:t>
            </a:r>
            <a:endParaRPr lang="en-US" b="1" dirty="0">
              <a:latin typeface="Trebuchet MS" panose="020B0603020202020204" pitchFamily="34" charset="0"/>
            </a:endParaRPr>
          </a:p>
        </p:txBody>
      </p:sp>
      <p:sp>
        <p:nvSpPr>
          <p:cNvPr id="20" name="CaixaDeTexto 19">
            <a:extLst>
              <a:ext uri="{FF2B5EF4-FFF2-40B4-BE49-F238E27FC236}">
                <a16:creationId xmlns:a16="http://schemas.microsoft.com/office/drawing/2014/main" id="{E9510262-251D-4FC5-4F57-9D54556855C6}"/>
              </a:ext>
            </a:extLst>
          </p:cNvPr>
          <p:cNvSpPr txBox="1"/>
          <p:nvPr/>
        </p:nvSpPr>
        <p:spPr>
          <a:xfrm>
            <a:off x="8416526" y="4623814"/>
            <a:ext cx="1375990" cy="369332"/>
          </a:xfrm>
          <a:prstGeom prst="rect">
            <a:avLst/>
          </a:prstGeom>
          <a:noFill/>
        </p:spPr>
        <p:txBody>
          <a:bodyPr wrap="square" rtlCol="0">
            <a:spAutoFit/>
          </a:bodyPr>
          <a:lstStyle/>
          <a:p>
            <a:r>
              <a:rPr lang="pt-BR" b="1" dirty="0"/>
              <a:t>QUENCHER</a:t>
            </a:r>
            <a:endParaRPr lang="en-US" b="1" dirty="0"/>
          </a:p>
        </p:txBody>
      </p:sp>
      <p:sp>
        <p:nvSpPr>
          <p:cNvPr id="21" name="CaixaDeTexto 20">
            <a:extLst>
              <a:ext uri="{FF2B5EF4-FFF2-40B4-BE49-F238E27FC236}">
                <a16:creationId xmlns:a16="http://schemas.microsoft.com/office/drawing/2014/main" id="{CCA14BB9-8ADF-60C1-9229-29A8AAC2F12B}"/>
              </a:ext>
            </a:extLst>
          </p:cNvPr>
          <p:cNvSpPr txBox="1"/>
          <p:nvPr/>
        </p:nvSpPr>
        <p:spPr>
          <a:xfrm>
            <a:off x="11097427" y="6231208"/>
            <a:ext cx="3257546" cy="369332"/>
          </a:xfrm>
          <a:prstGeom prst="rect">
            <a:avLst/>
          </a:prstGeom>
          <a:noFill/>
        </p:spPr>
        <p:txBody>
          <a:bodyPr wrap="square" rtlCol="0">
            <a:spAutoFit/>
          </a:bodyPr>
          <a:lstStyle/>
          <a:p>
            <a:r>
              <a:rPr lang="pt-BR" b="1" dirty="0">
                <a:solidFill>
                  <a:srgbClr val="174495"/>
                </a:solidFill>
                <a:highlight>
                  <a:srgbClr val="00FFFF"/>
                </a:highlight>
              </a:rPr>
              <a:t>HYDRODINAMIC PRECIPITATOR</a:t>
            </a:r>
            <a:endParaRPr lang="en-US" b="1" dirty="0">
              <a:solidFill>
                <a:srgbClr val="174495"/>
              </a:solidFill>
              <a:highlight>
                <a:srgbClr val="00FFFF"/>
              </a:highlight>
            </a:endParaRPr>
          </a:p>
        </p:txBody>
      </p:sp>
    </p:spTree>
    <p:extLst>
      <p:ext uri="{BB962C8B-B14F-4D97-AF65-F5344CB8AC3E}">
        <p14:creationId xmlns:p14="http://schemas.microsoft.com/office/powerpoint/2010/main" val="1417987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m Gráficos, logótipo, design gráfico, captura de ecrã&#10;&#10;Descrição gerada automaticamente">
            <a:extLst>
              <a:ext uri="{FF2B5EF4-FFF2-40B4-BE49-F238E27FC236}">
                <a16:creationId xmlns:a16="http://schemas.microsoft.com/office/drawing/2014/main" id="{6450C959-CFDF-965B-7934-AE1B776F69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0571" y="-402766"/>
            <a:ext cx="5821429" cy="3274554"/>
          </a:xfrm>
          <a:prstGeom prst="rect">
            <a:avLst/>
          </a:prstGeom>
        </p:spPr>
      </p:pic>
      <p:pic>
        <p:nvPicPr>
          <p:cNvPr id="2" name="Gráfico 1">
            <a:extLst>
              <a:ext uri="{FF2B5EF4-FFF2-40B4-BE49-F238E27FC236}">
                <a16:creationId xmlns:a16="http://schemas.microsoft.com/office/drawing/2014/main" id="{4DA38377-0323-FA4A-A7B5-022FB4D8C9F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30182" b="38529"/>
          <a:stretch/>
        </p:blipFill>
        <p:spPr>
          <a:xfrm>
            <a:off x="7315200" y="476250"/>
            <a:ext cx="7315200" cy="7753350"/>
          </a:xfrm>
          <a:prstGeom prst="rect">
            <a:avLst/>
          </a:prstGeom>
        </p:spPr>
      </p:pic>
      <p:sp>
        <p:nvSpPr>
          <p:cNvPr id="12" name="Retângulo 11">
            <a:extLst>
              <a:ext uri="{FF2B5EF4-FFF2-40B4-BE49-F238E27FC236}">
                <a16:creationId xmlns:a16="http://schemas.microsoft.com/office/drawing/2014/main" id="{5DC4C70C-F601-E7DA-BBEF-9B0CFF97F9F7}"/>
              </a:ext>
            </a:extLst>
          </p:cNvPr>
          <p:cNvSpPr/>
          <p:nvPr/>
        </p:nvSpPr>
        <p:spPr>
          <a:xfrm>
            <a:off x="0" y="7977600"/>
            <a:ext cx="14630400" cy="252000"/>
          </a:xfrm>
          <a:prstGeom prst="rect">
            <a:avLst/>
          </a:prstGeom>
          <a:gradFill>
            <a:gsLst>
              <a:gs pos="20000">
                <a:srgbClr val="FF8C00"/>
              </a:gs>
              <a:gs pos="100000">
                <a:srgbClr val="FFFF00"/>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E745860F-8271-7E20-B5EB-7E550EA4D9C1}"/>
              </a:ext>
            </a:extLst>
          </p:cNvPr>
          <p:cNvSpPr txBox="1"/>
          <p:nvPr/>
        </p:nvSpPr>
        <p:spPr>
          <a:xfrm>
            <a:off x="1064424" y="652511"/>
            <a:ext cx="9182099" cy="707886"/>
          </a:xfrm>
          <a:prstGeom prst="rect">
            <a:avLst/>
          </a:prstGeom>
          <a:noFill/>
        </p:spPr>
        <p:txBody>
          <a:bodyPr wrap="square" rtlCol="0">
            <a:spAutoFit/>
          </a:bodyPr>
          <a:lstStyle/>
          <a:p>
            <a:r>
              <a:rPr lang="en-US" sz="4000" b="1" dirty="0">
                <a:solidFill>
                  <a:srgbClr val="FF8C00"/>
                </a:solidFill>
                <a:latin typeface="Trebuchet MS" panose="020B0603020202020204" pitchFamily="34" charset="0"/>
              </a:rPr>
              <a:t> </a:t>
            </a:r>
            <a:r>
              <a:rPr lang="en-US" sz="4000" dirty="0">
                <a:solidFill>
                  <a:srgbClr val="FF8C00"/>
                </a:solidFill>
                <a:latin typeface="Trebuchet MS" panose="020B0603020202020204" pitchFamily="34" charset="0"/>
              </a:rPr>
              <a:t>P</a:t>
            </a:r>
            <a:r>
              <a:rPr lang="en-US" sz="4000" b="0" i="0" dirty="0">
                <a:solidFill>
                  <a:srgbClr val="FF8C00"/>
                </a:solidFill>
                <a:effectLst/>
                <a:latin typeface="Trebuchet MS" panose="020B0603020202020204" pitchFamily="34" charset="0"/>
              </a:rPr>
              <a:t>erformance certification of </a:t>
            </a:r>
            <a:r>
              <a:rPr lang="en-US" sz="4000" b="1" dirty="0">
                <a:solidFill>
                  <a:srgbClr val="FF8C00"/>
                </a:solidFill>
                <a:latin typeface="Trebuchet MS" panose="020B0603020202020204" pitchFamily="34" charset="0"/>
              </a:rPr>
              <a:t>trial</a:t>
            </a:r>
            <a:endParaRPr lang="pt-BR" sz="4000" b="1" dirty="0">
              <a:solidFill>
                <a:srgbClr val="FF8C00"/>
              </a:solidFill>
              <a:latin typeface="Trebuchet MS" panose="020B0603020202020204" pitchFamily="34" charset="0"/>
            </a:endParaRPr>
          </a:p>
        </p:txBody>
      </p:sp>
      <p:pic>
        <p:nvPicPr>
          <p:cNvPr id="11" name="Imagem 10">
            <a:extLst>
              <a:ext uri="{FF2B5EF4-FFF2-40B4-BE49-F238E27FC236}">
                <a16:creationId xmlns:a16="http://schemas.microsoft.com/office/drawing/2014/main" id="{785DD790-64AB-0A6C-EA5B-663E2C8BF9CF}"/>
              </a:ext>
            </a:extLst>
          </p:cNvPr>
          <p:cNvPicPr>
            <a:picLocks noChangeAspect="1"/>
          </p:cNvPicPr>
          <p:nvPr/>
        </p:nvPicPr>
        <p:blipFill>
          <a:blip r:embed="rId5"/>
          <a:stretch>
            <a:fillRect/>
          </a:stretch>
        </p:blipFill>
        <p:spPr>
          <a:xfrm>
            <a:off x="5601903" y="2540452"/>
            <a:ext cx="8641237" cy="3686928"/>
          </a:xfrm>
          <a:prstGeom prst="rect">
            <a:avLst/>
          </a:prstGeom>
        </p:spPr>
      </p:pic>
      <p:sp>
        <p:nvSpPr>
          <p:cNvPr id="3" name="CaixaDeTexto 2">
            <a:extLst>
              <a:ext uri="{FF2B5EF4-FFF2-40B4-BE49-F238E27FC236}">
                <a16:creationId xmlns:a16="http://schemas.microsoft.com/office/drawing/2014/main" id="{40FDDC94-2D3B-B619-3822-A93EB5F43816}"/>
              </a:ext>
            </a:extLst>
          </p:cNvPr>
          <p:cNvSpPr txBox="1"/>
          <p:nvPr/>
        </p:nvSpPr>
        <p:spPr>
          <a:xfrm>
            <a:off x="542611" y="1536658"/>
            <a:ext cx="4672032" cy="3139321"/>
          </a:xfrm>
          <a:prstGeom prst="rect">
            <a:avLst/>
          </a:prstGeom>
          <a:noFill/>
        </p:spPr>
        <p:txBody>
          <a:bodyPr wrap="square" rtlCol="0">
            <a:spAutoFit/>
          </a:bodyPr>
          <a:lstStyle/>
          <a:p>
            <a:pPr algn="just"/>
            <a:r>
              <a:rPr lang="en-US" dirty="0">
                <a:solidFill>
                  <a:srgbClr val="143C82"/>
                </a:solidFill>
                <a:latin typeface="Trebuchet MS" panose="020B0603020202020204" pitchFamily="34" charset="0"/>
              </a:rPr>
              <a:t>F</a:t>
            </a:r>
            <a:r>
              <a:rPr lang="en-US" b="0" i="0" dirty="0">
                <a:solidFill>
                  <a:srgbClr val="143C82"/>
                </a:solidFill>
                <a:effectLst/>
                <a:latin typeface="Trebuchet MS" panose="020B0603020202020204" pitchFamily="34" charset="0"/>
              </a:rPr>
              <a:t>inal emissions for the parameters of particulate matter, sulfur oxides, and carbon dioxide. The report issued with field measurements results in the total absence of CO and CO</a:t>
            </a:r>
            <a:r>
              <a:rPr lang="en-US" b="0" i="0" baseline="-25000" dirty="0">
                <a:solidFill>
                  <a:srgbClr val="143C82"/>
                </a:solidFill>
                <a:effectLst/>
                <a:latin typeface="Trebuchet MS" panose="020B0603020202020204" pitchFamily="34" charset="0"/>
              </a:rPr>
              <a:t>2</a:t>
            </a:r>
            <a:r>
              <a:rPr lang="en-US" b="0" i="0" dirty="0">
                <a:solidFill>
                  <a:srgbClr val="143C82"/>
                </a:solidFill>
                <a:effectLst/>
                <a:latin typeface="Trebuchet MS" panose="020B0603020202020204" pitchFamily="34" charset="0"/>
              </a:rPr>
              <a:t> in the gas stream exhausted to the atmosphere, as shown; That said, we began to investigate the presence of sodium bicarbonate in the liquid solution circulating in the system, confirmed by analysis by the Mauá Institute of Technology.</a:t>
            </a:r>
          </a:p>
        </p:txBody>
      </p:sp>
      <p:sp>
        <p:nvSpPr>
          <p:cNvPr id="5" name="CaixaDeTexto 4">
            <a:extLst>
              <a:ext uri="{FF2B5EF4-FFF2-40B4-BE49-F238E27FC236}">
                <a16:creationId xmlns:a16="http://schemas.microsoft.com/office/drawing/2014/main" id="{7AD1D79A-3049-E76D-FEA4-47941B63BA5E}"/>
              </a:ext>
            </a:extLst>
          </p:cNvPr>
          <p:cNvSpPr txBox="1"/>
          <p:nvPr/>
        </p:nvSpPr>
        <p:spPr>
          <a:xfrm>
            <a:off x="5655472" y="6182355"/>
            <a:ext cx="8587667" cy="646331"/>
          </a:xfrm>
          <a:prstGeom prst="rect">
            <a:avLst/>
          </a:prstGeom>
          <a:noFill/>
        </p:spPr>
        <p:txBody>
          <a:bodyPr wrap="square" rtlCol="0">
            <a:spAutoFit/>
          </a:bodyPr>
          <a:lstStyle/>
          <a:p>
            <a:pPr algn="just"/>
            <a:r>
              <a:rPr lang="en-US" b="0" i="0" dirty="0">
                <a:solidFill>
                  <a:srgbClr val="143C82"/>
                </a:solidFill>
                <a:effectLst/>
                <a:latin typeface="Trebuchet MS" panose="020B0603020202020204" pitchFamily="34" charset="0"/>
              </a:rPr>
              <a:t>Summary of the combustion gas analysis report after the ECP (pollution control equipment). (</a:t>
            </a:r>
            <a:r>
              <a:rPr lang="fr-FR" b="0" i="0" dirty="0">
                <a:solidFill>
                  <a:srgbClr val="143C82"/>
                </a:solidFill>
                <a:effectLst/>
                <a:latin typeface="Trebuchet MS" panose="020B0603020202020204" pitchFamily="34" charset="0"/>
              </a:rPr>
              <a:t>Source: </a:t>
            </a:r>
            <a:r>
              <a:rPr lang="en-US" dirty="0" err="1">
                <a:solidFill>
                  <a:srgbClr val="143C82"/>
                </a:solidFill>
                <a:latin typeface="Trebuchet MS" panose="020B0603020202020204" pitchFamily="34" charset="0"/>
              </a:rPr>
              <a:t>Relatório</a:t>
            </a:r>
            <a:r>
              <a:rPr lang="en-US" dirty="0">
                <a:solidFill>
                  <a:srgbClr val="143C82"/>
                </a:solidFill>
                <a:latin typeface="Trebuchet MS" panose="020B0603020202020204" pitchFamily="34" charset="0"/>
              </a:rPr>
              <a:t> </a:t>
            </a:r>
            <a:r>
              <a:rPr lang="en-US" dirty="0" err="1">
                <a:solidFill>
                  <a:srgbClr val="143C82"/>
                </a:solidFill>
                <a:latin typeface="Trebuchet MS" panose="020B0603020202020204" pitchFamily="34" charset="0"/>
              </a:rPr>
              <a:t>Prameq</a:t>
            </a:r>
            <a:r>
              <a:rPr lang="en-US" dirty="0">
                <a:solidFill>
                  <a:srgbClr val="143C82"/>
                </a:solidFill>
                <a:latin typeface="Trebuchet MS" panose="020B0603020202020204" pitchFamily="34" charset="0"/>
              </a:rPr>
              <a:t> - SP</a:t>
            </a:r>
            <a:r>
              <a:rPr lang="pt-BR" b="0" i="0" dirty="0">
                <a:solidFill>
                  <a:srgbClr val="143C82"/>
                </a:solidFill>
                <a:effectLst/>
                <a:latin typeface="Trebuchet MS" panose="020B0603020202020204" pitchFamily="34" charset="0"/>
              </a:rPr>
              <a:t>)</a:t>
            </a:r>
            <a:endParaRPr lang="pt-BR" dirty="0">
              <a:solidFill>
                <a:srgbClr val="143C82"/>
              </a:solidFill>
              <a:latin typeface="Trebuchet MS" panose="020B0603020202020204" pitchFamily="34" charset="0"/>
            </a:endParaRPr>
          </a:p>
        </p:txBody>
      </p:sp>
      <p:sp>
        <p:nvSpPr>
          <p:cNvPr id="6" name="Seta: para a Direita 5">
            <a:extLst>
              <a:ext uri="{FF2B5EF4-FFF2-40B4-BE49-F238E27FC236}">
                <a16:creationId xmlns:a16="http://schemas.microsoft.com/office/drawing/2014/main" id="{709EF2F0-19B3-B8B8-4F69-18504EEA6436}"/>
              </a:ext>
            </a:extLst>
          </p:cNvPr>
          <p:cNvSpPr/>
          <p:nvPr/>
        </p:nvSpPr>
        <p:spPr>
          <a:xfrm>
            <a:off x="7415683" y="4662018"/>
            <a:ext cx="385555" cy="2032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1267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m Gráficos, logótipo, design gráfico, captura de ecrã&#10;&#10;Descrição gerada automaticamente">
            <a:extLst>
              <a:ext uri="{FF2B5EF4-FFF2-40B4-BE49-F238E27FC236}">
                <a16:creationId xmlns:a16="http://schemas.microsoft.com/office/drawing/2014/main" id="{6450C959-CFDF-965B-7934-AE1B776F69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0571" y="-402766"/>
            <a:ext cx="5821429" cy="3274554"/>
          </a:xfrm>
          <a:prstGeom prst="rect">
            <a:avLst/>
          </a:prstGeom>
        </p:spPr>
      </p:pic>
      <p:pic>
        <p:nvPicPr>
          <p:cNvPr id="2" name="Gráfico 1">
            <a:extLst>
              <a:ext uri="{FF2B5EF4-FFF2-40B4-BE49-F238E27FC236}">
                <a16:creationId xmlns:a16="http://schemas.microsoft.com/office/drawing/2014/main" id="{4DA38377-0323-FA4A-A7B5-022FB4D8C9F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30182" b="38529"/>
          <a:stretch/>
        </p:blipFill>
        <p:spPr>
          <a:xfrm>
            <a:off x="7315200" y="476250"/>
            <a:ext cx="7315200" cy="7753350"/>
          </a:xfrm>
          <a:prstGeom prst="rect">
            <a:avLst/>
          </a:prstGeom>
        </p:spPr>
      </p:pic>
      <p:sp>
        <p:nvSpPr>
          <p:cNvPr id="12" name="Retângulo 11">
            <a:extLst>
              <a:ext uri="{FF2B5EF4-FFF2-40B4-BE49-F238E27FC236}">
                <a16:creationId xmlns:a16="http://schemas.microsoft.com/office/drawing/2014/main" id="{5DC4C70C-F601-E7DA-BBEF-9B0CFF97F9F7}"/>
              </a:ext>
            </a:extLst>
          </p:cNvPr>
          <p:cNvSpPr/>
          <p:nvPr/>
        </p:nvSpPr>
        <p:spPr>
          <a:xfrm>
            <a:off x="0" y="7977600"/>
            <a:ext cx="14630400" cy="252000"/>
          </a:xfrm>
          <a:prstGeom prst="rect">
            <a:avLst/>
          </a:prstGeom>
          <a:gradFill>
            <a:gsLst>
              <a:gs pos="20000">
                <a:srgbClr val="FF8C00"/>
              </a:gs>
              <a:gs pos="100000">
                <a:srgbClr val="FFFF00"/>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A87EA301-07A9-D5C1-86E3-4F822AADED92}"/>
              </a:ext>
            </a:extLst>
          </p:cNvPr>
          <p:cNvSpPr txBox="1"/>
          <p:nvPr/>
        </p:nvSpPr>
        <p:spPr>
          <a:xfrm>
            <a:off x="80387" y="1020963"/>
            <a:ext cx="9382365" cy="1754326"/>
          </a:xfrm>
          <a:prstGeom prst="rect">
            <a:avLst/>
          </a:prstGeom>
          <a:noFill/>
        </p:spPr>
        <p:txBody>
          <a:bodyPr wrap="square" rtlCol="0">
            <a:spAutoFit/>
          </a:bodyPr>
          <a:lstStyle/>
          <a:p>
            <a:pPr algn="just"/>
            <a:r>
              <a:rPr lang="en-US" b="0" i="0" dirty="0">
                <a:solidFill>
                  <a:srgbClr val="143C82"/>
                </a:solidFill>
                <a:effectLst/>
                <a:latin typeface="Trebuchet MS" panose="020B0603020202020204" pitchFamily="34" charset="0"/>
              </a:rPr>
              <a:t>Another test in an </a:t>
            </a:r>
            <a:r>
              <a:rPr lang="en-US" b="1" i="0" dirty="0">
                <a:solidFill>
                  <a:srgbClr val="143C82"/>
                </a:solidFill>
                <a:effectLst/>
                <a:latin typeface="Trebuchet MS" panose="020B0603020202020204" pitchFamily="34" charset="0"/>
              </a:rPr>
              <a:t>air intake </a:t>
            </a:r>
            <a:r>
              <a:rPr lang="en-US" b="0" i="0" dirty="0">
                <a:solidFill>
                  <a:srgbClr val="143C82"/>
                </a:solidFill>
                <a:effectLst/>
                <a:latin typeface="Trebuchet MS" panose="020B0603020202020204" pitchFamily="34" charset="0"/>
              </a:rPr>
              <a:t>installation in a </a:t>
            </a:r>
            <a:r>
              <a:rPr lang="en-US" b="1" i="0" dirty="0">
                <a:solidFill>
                  <a:srgbClr val="143C82"/>
                </a:solidFill>
                <a:effectLst/>
                <a:latin typeface="Trebuchet MS" panose="020B0603020202020204" pitchFamily="34" charset="0"/>
              </a:rPr>
              <a:t>shopping center </a:t>
            </a:r>
            <a:r>
              <a:rPr lang="en-US" b="0" i="0" dirty="0">
                <a:solidFill>
                  <a:srgbClr val="143C82"/>
                </a:solidFill>
                <a:effectLst/>
                <a:latin typeface="Trebuchet MS" panose="020B0603020202020204" pitchFamily="34" charset="0"/>
              </a:rPr>
              <a:t>and at an event in a </a:t>
            </a:r>
            <a:r>
              <a:rPr lang="en-US" b="1" i="0" dirty="0">
                <a:solidFill>
                  <a:srgbClr val="143C82"/>
                </a:solidFill>
                <a:effectLst/>
                <a:latin typeface="Trebuchet MS" panose="020B0603020202020204" pitchFamily="34" charset="0"/>
              </a:rPr>
              <a:t>large exhibition center</a:t>
            </a:r>
            <a:r>
              <a:rPr lang="en-US" b="0" i="0" dirty="0">
                <a:solidFill>
                  <a:srgbClr val="143C82"/>
                </a:solidFill>
                <a:effectLst/>
                <a:latin typeface="Trebuchet MS" panose="020B0603020202020204" pitchFamily="34" charset="0"/>
              </a:rPr>
              <a:t>, whose objective was saline removal, and we also continuously and remotely monitored parameters such as PM</a:t>
            </a:r>
            <a:r>
              <a:rPr lang="en-US" b="0" i="0" baseline="-25000" dirty="0">
                <a:solidFill>
                  <a:srgbClr val="143C82"/>
                </a:solidFill>
                <a:effectLst/>
                <a:latin typeface="Trebuchet MS" panose="020B0603020202020204" pitchFamily="34" charset="0"/>
              </a:rPr>
              <a:t>10</a:t>
            </a:r>
            <a:r>
              <a:rPr lang="en-US" b="0" i="0" dirty="0">
                <a:solidFill>
                  <a:srgbClr val="143C82"/>
                </a:solidFill>
                <a:effectLst/>
                <a:latin typeface="Trebuchet MS" panose="020B0603020202020204" pitchFamily="34" charset="0"/>
              </a:rPr>
              <a:t>, PM</a:t>
            </a:r>
            <a:r>
              <a:rPr lang="en-US" b="0" i="0" baseline="-25000" dirty="0">
                <a:solidFill>
                  <a:srgbClr val="143C82"/>
                </a:solidFill>
                <a:effectLst/>
                <a:latin typeface="Trebuchet MS" panose="020B0603020202020204" pitchFamily="34" charset="0"/>
              </a:rPr>
              <a:t>2.5</a:t>
            </a:r>
            <a:r>
              <a:rPr lang="en-US" b="0" i="0" dirty="0">
                <a:solidFill>
                  <a:srgbClr val="143C82"/>
                </a:solidFill>
                <a:effectLst/>
                <a:latin typeface="Trebuchet MS" panose="020B0603020202020204" pitchFamily="34" charset="0"/>
              </a:rPr>
              <a:t>, PM</a:t>
            </a:r>
            <a:r>
              <a:rPr lang="en-US" b="0" i="0" baseline="-25000" dirty="0">
                <a:solidFill>
                  <a:srgbClr val="143C82"/>
                </a:solidFill>
                <a:effectLst/>
                <a:latin typeface="Trebuchet MS" panose="020B0603020202020204" pitchFamily="34" charset="0"/>
              </a:rPr>
              <a:t>1.0</a:t>
            </a:r>
            <a:r>
              <a:rPr lang="en-US" b="0" i="0" dirty="0">
                <a:solidFill>
                  <a:srgbClr val="143C82"/>
                </a:solidFill>
                <a:effectLst/>
                <a:latin typeface="Trebuchet MS" panose="020B0603020202020204" pitchFamily="34" charset="0"/>
              </a:rPr>
              <a:t>, CO</a:t>
            </a:r>
            <a:r>
              <a:rPr lang="en-US" b="0" i="0" baseline="-25000" dirty="0">
                <a:solidFill>
                  <a:srgbClr val="143C82"/>
                </a:solidFill>
                <a:effectLst/>
                <a:latin typeface="Trebuchet MS" panose="020B0603020202020204" pitchFamily="34" charset="0"/>
              </a:rPr>
              <a:t>2</a:t>
            </a:r>
            <a:r>
              <a:rPr lang="en-US" b="0" i="0" dirty="0">
                <a:solidFill>
                  <a:srgbClr val="143C82"/>
                </a:solidFill>
                <a:effectLst/>
                <a:latin typeface="Trebuchet MS" panose="020B0603020202020204" pitchFamily="34" charset="0"/>
              </a:rPr>
              <a:t> for </a:t>
            </a:r>
            <a:r>
              <a:rPr lang="en-US" b="1" i="0" dirty="0">
                <a:solidFill>
                  <a:srgbClr val="143C82"/>
                </a:solidFill>
                <a:effectLst/>
                <a:latin typeface="Trebuchet MS" panose="020B0603020202020204" pitchFamily="34" charset="0"/>
              </a:rPr>
              <a:t>six consecutive days </a:t>
            </a:r>
            <a:r>
              <a:rPr lang="en-US" b="0" i="0" dirty="0">
                <a:solidFill>
                  <a:srgbClr val="143C82"/>
                </a:solidFill>
                <a:effectLst/>
                <a:latin typeface="Trebuchet MS" panose="020B0603020202020204" pitchFamily="34" charset="0"/>
              </a:rPr>
              <a:t>and in the end we </a:t>
            </a:r>
            <a:r>
              <a:rPr lang="en-US" b="1" i="0" dirty="0">
                <a:solidFill>
                  <a:srgbClr val="143C82"/>
                </a:solidFill>
                <a:effectLst/>
                <a:latin typeface="Trebuchet MS" panose="020B0603020202020204" pitchFamily="34" charset="0"/>
              </a:rPr>
              <a:t>simulated an extreme carbon dioxide scenario</a:t>
            </a:r>
            <a:r>
              <a:rPr lang="en-US" b="0" i="0" dirty="0">
                <a:solidFill>
                  <a:srgbClr val="143C82"/>
                </a:solidFill>
                <a:effectLst/>
                <a:latin typeface="Trebuchet MS" panose="020B0603020202020204" pitchFamily="34" charset="0"/>
              </a:rPr>
              <a:t>, and the results showed an </a:t>
            </a:r>
            <a:r>
              <a:rPr lang="en-US" b="1" i="0" dirty="0">
                <a:solidFill>
                  <a:srgbClr val="143C82"/>
                </a:solidFill>
                <a:effectLst/>
                <a:latin typeface="Trebuchet MS" panose="020B0603020202020204" pitchFamily="34" charset="0"/>
              </a:rPr>
              <a:t>efficiency</a:t>
            </a:r>
            <a:r>
              <a:rPr lang="en-US" b="0" i="0" dirty="0">
                <a:solidFill>
                  <a:srgbClr val="143C82"/>
                </a:solidFill>
                <a:effectLst/>
                <a:latin typeface="Trebuchet MS" panose="020B0603020202020204" pitchFamily="34" charset="0"/>
              </a:rPr>
              <a:t> of </a:t>
            </a:r>
            <a:r>
              <a:rPr lang="en-US" b="1" i="0" dirty="0">
                <a:solidFill>
                  <a:srgbClr val="143C82"/>
                </a:solidFill>
                <a:effectLst/>
                <a:latin typeface="Trebuchet MS" panose="020B0603020202020204" pitchFamily="34" charset="0"/>
              </a:rPr>
              <a:t>82.4%</a:t>
            </a:r>
            <a:r>
              <a:rPr lang="en-US" b="0" i="0" dirty="0">
                <a:solidFill>
                  <a:srgbClr val="143C82"/>
                </a:solidFill>
                <a:effectLst/>
                <a:latin typeface="Trebuchet MS" panose="020B0603020202020204" pitchFamily="34" charset="0"/>
              </a:rPr>
              <a:t> in </a:t>
            </a:r>
            <a:r>
              <a:rPr lang="en-US" b="1" i="0" dirty="0">
                <a:solidFill>
                  <a:srgbClr val="143C82"/>
                </a:solidFill>
                <a:effectLst/>
                <a:latin typeface="Trebuchet MS" panose="020B0603020202020204" pitchFamily="34" charset="0"/>
              </a:rPr>
              <a:t>reducing</a:t>
            </a:r>
            <a:r>
              <a:rPr lang="en-US" b="0" i="0" dirty="0">
                <a:solidFill>
                  <a:srgbClr val="143C82"/>
                </a:solidFill>
                <a:effectLst/>
                <a:latin typeface="Trebuchet MS" panose="020B0603020202020204" pitchFamily="34" charset="0"/>
              </a:rPr>
              <a:t> this gas even at a concentration of more than 6000 ppm.</a:t>
            </a:r>
          </a:p>
        </p:txBody>
      </p:sp>
      <p:sp>
        <p:nvSpPr>
          <p:cNvPr id="13" name="CaixaDeTexto 12">
            <a:extLst>
              <a:ext uri="{FF2B5EF4-FFF2-40B4-BE49-F238E27FC236}">
                <a16:creationId xmlns:a16="http://schemas.microsoft.com/office/drawing/2014/main" id="{E745860F-8271-7E20-B5EB-7E550EA4D9C1}"/>
              </a:ext>
            </a:extLst>
          </p:cNvPr>
          <p:cNvSpPr txBox="1"/>
          <p:nvPr/>
        </p:nvSpPr>
        <p:spPr>
          <a:xfrm>
            <a:off x="280653" y="150769"/>
            <a:ext cx="9182099" cy="707886"/>
          </a:xfrm>
          <a:prstGeom prst="rect">
            <a:avLst/>
          </a:prstGeom>
          <a:noFill/>
        </p:spPr>
        <p:txBody>
          <a:bodyPr wrap="square" rtlCol="0">
            <a:spAutoFit/>
          </a:bodyPr>
          <a:lstStyle/>
          <a:p>
            <a:r>
              <a:rPr lang="en-US" sz="4000" b="1" dirty="0">
                <a:solidFill>
                  <a:srgbClr val="FF8C00"/>
                </a:solidFill>
                <a:latin typeface="Trebuchet MS" panose="020B0603020202020204" pitchFamily="34" charset="0"/>
              </a:rPr>
              <a:t>CCT New  trial to Urban Air </a:t>
            </a:r>
            <a:endParaRPr lang="pt-BR" sz="4000" b="1" dirty="0">
              <a:solidFill>
                <a:srgbClr val="FF8C00"/>
              </a:solidFill>
              <a:latin typeface="Trebuchet MS" panose="020B0603020202020204" pitchFamily="34" charset="0"/>
            </a:endParaRPr>
          </a:p>
        </p:txBody>
      </p:sp>
      <p:pic>
        <p:nvPicPr>
          <p:cNvPr id="3" name="Picture 2">
            <a:extLst>
              <a:ext uri="{FF2B5EF4-FFF2-40B4-BE49-F238E27FC236}">
                <a16:creationId xmlns:a16="http://schemas.microsoft.com/office/drawing/2014/main" id="{CE561850-0424-5319-BC56-061160501BB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387" y="2830262"/>
            <a:ext cx="14428890" cy="4753811"/>
          </a:xfrm>
          <a:prstGeom prst="rect">
            <a:avLst/>
          </a:prstGeom>
          <a:noFill/>
          <a:ln>
            <a:noFill/>
          </a:ln>
        </p:spPr>
      </p:pic>
      <p:sp>
        <p:nvSpPr>
          <p:cNvPr id="6" name="CaixaDeTexto 5">
            <a:extLst>
              <a:ext uri="{FF2B5EF4-FFF2-40B4-BE49-F238E27FC236}">
                <a16:creationId xmlns:a16="http://schemas.microsoft.com/office/drawing/2014/main" id="{425062EB-00F0-24BE-C244-29339074E58B}"/>
              </a:ext>
            </a:extLst>
          </p:cNvPr>
          <p:cNvSpPr txBox="1"/>
          <p:nvPr/>
        </p:nvSpPr>
        <p:spPr>
          <a:xfrm>
            <a:off x="80387" y="7584073"/>
            <a:ext cx="14731999" cy="338554"/>
          </a:xfrm>
          <a:prstGeom prst="rect">
            <a:avLst/>
          </a:prstGeom>
          <a:noFill/>
        </p:spPr>
        <p:txBody>
          <a:bodyPr wrap="square" rtlCol="0">
            <a:spAutoFit/>
          </a:bodyPr>
          <a:lstStyle/>
          <a:p>
            <a:pPr algn="just"/>
            <a:r>
              <a:rPr lang="en-US" sz="1600" b="0" i="0" dirty="0">
                <a:solidFill>
                  <a:srgbClr val="143C82"/>
                </a:solidFill>
                <a:effectLst/>
                <a:latin typeface="Trebuchet MS" panose="020B0603020202020204" pitchFamily="34" charset="0"/>
              </a:rPr>
              <a:t>Continuous monitoring of CO2, simultaneous intake and discharge of air in an urban installation. (</a:t>
            </a:r>
            <a:r>
              <a:rPr lang="fr-FR" sz="1600" b="0" i="0" dirty="0">
                <a:solidFill>
                  <a:srgbClr val="143C82"/>
                </a:solidFill>
                <a:effectLst/>
                <a:latin typeface="Trebuchet MS" panose="020B0603020202020204" pitchFamily="34" charset="0"/>
              </a:rPr>
              <a:t>Source: </a:t>
            </a:r>
            <a:r>
              <a:rPr lang="pt-BR" sz="1600" dirty="0">
                <a:solidFill>
                  <a:srgbClr val="143C82"/>
                </a:solidFill>
                <a:latin typeface="Trebuchet MS" panose="020B0603020202020204" pitchFamily="34" charset="0"/>
              </a:rPr>
              <a:t>Monitor Continuo 3R Brasil- RJ</a:t>
            </a:r>
            <a:r>
              <a:rPr lang="pt-BR" sz="1600" b="0" i="0" dirty="0">
                <a:solidFill>
                  <a:srgbClr val="143C82"/>
                </a:solidFill>
                <a:effectLst/>
                <a:latin typeface="Trebuchet MS" panose="020B0603020202020204" pitchFamily="34" charset="0"/>
              </a:rPr>
              <a:t>)</a:t>
            </a:r>
            <a:endParaRPr lang="pt-BR" sz="1600" dirty="0">
              <a:solidFill>
                <a:srgbClr val="143C82"/>
              </a:solidFill>
              <a:latin typeface="Trebuchet MS" panose="020B0603020202020204" pitchFamily="34" charset="0"/>
            </a:endParaRPr>
          </a:p>
        </p:txBody>
      </p:sp>
    </p:spTree>
    <p:extLst>
      <p:ext uri="{BB962C8B-B14F-4D97-AF65-F5344CB8AC3E}">
        <p14:creationId xmlns:p14="http://schemas.microsoft.com/office/powerpoint/2010/main" val="1821933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m Gráficos, logótipo, design gráfico, captura de ecrã&#10;&#10;Descrição gerada automaticamente">
            <a:extLst>
              <a:ext uri="{FF2B5EF4-FFF2-40B4-BE49-F238E27FC236}">
                <a16:creationId xmlns:a16="http://schemas.microsoft.com/office/drawing/2014/main" id="{6450C959-CFDF-965B-7934-AE1B776F69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0571" y="-402766"/>
            <a:ext cx="5821429" cy="3274554"/>
          </a:xfrm>
          <a:prstGeom prst="rect">
            <a:avLst/>
          </a:prstGeom>
        </p:spPr>
      </p:pic>
      <p:pic>
        <p:nvPicPr>
          <p:cNvPr id="2" name="Gráfico 1">
            <a:extLst>
              <a:ext uri="{FF2B5EF4-FFF2-40B4-BE49-F238E27FC236}">
                <a16:creationId xmlns:a16="http://schemas.microsoft.com/office/drawing/2014/main" id="{4DA38377-0323-FA4A-A7B5-022FB4D8C9F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30182" b="38529"/>
          <a:stretch/>
        </p:blipFill>
        <p:spPr>
          <a:xfrm>
            <a:off x="7315200" y="476250"/>
            <a:ext cx="7315200" cy="7753350"/>
          </a:xfrm>
          <a:prstGeom prst="rect">
            <a:avLst/>
          </a:prstGeom>
        </p:spPr>
      </p:pic>
      <p:sp>
        <p:nvSpPr>
          <p:cNvPr id="12" name="Retângulo 11">
            <a:extLst>
              <a:ext uri="{FF2B5EF4-FFF2-40B4-BE49-F238E27FC236}">
                <a16:creationId xmlns:a16="http://schemas.microsoft.com/office/drawing/2014/main" id="{5DC4C70C-F601-E7DA-BBEF-9B0CFF97F9F7}"/>
              </a:ext>
            </a:extLst>
          </p:cNvPr>
          <p:cNvSpPr/>
          <p:nvPr/>
        </p:nvSpPr>
        <p:spPr>
          <a:xfrm>
            <a:off x="0" y="7977600"/>
            <a:ext cx="14630400" cy="252000"/>
          </a:xfrm>
          <a:prstGeom prst="rect">
            <a:avLst/>
          </a:prstGeom>
          <a:gradFill>
            <a:gsLst>
              <a:gs pos="20000">
                <a:srgbClr val="FF8C00"/>
              </a:gs>
              <a:gs pos="100000">
                <a:srgbClr val="FFFF00"/>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E745860F-8271-7E20-B5EB-7E550EA4D9C1}"/>
              </a:ext>
            </a:extLst>
          </p:cNvPr>
          <p:cNvSpPr txBox="1"/>
          <p:nvPr/>
        </p:nvSpPr>
        <p:spPr>
          <a:xfrm>
            <a:off x="89064" y="154671"/>
            <a:ext cx="9182099" cy="1323439"/>
          </a:xfrm>
          <a:prstGeom prst="rect">
            <a:avLst/>
          </a:prstGeom>
          <a:noFill/>
        </p:spPr>
        <p:txBody>
          <a:bodyPr wrap="square" rtlCol="0">
            <a:spAutoFit/>
          </a:bodyPr>
          <a:lstStyle/>
          <a:p>
            <a:r>
              <a:rPr lang="en-US" sz="4000" b="1" dirty="0">
                <a:solidFill>
                  <a:srgbClr val="FF8C00"/>
                </a:solidFill>
                <a:latin typeface="Trebuchet MS" panose="020B0603020202020204" pitchFamily="34" charset="0"/>
              </a:rPr>
              <a:t>CCT New trial to Urban Air : proof of carbonaceous salt formation in situ</a:t>
            </a:r>
            <a:endParaRPr lang="pt-BR" sz="4000" b="1" dirty="0">
              <a:solidFill>
                <a:srgbClr val="FF8C00"/>
              </a:solidFill>
              <a:latin typeface="Trebuchet MS" panose="020B0603020202020204" pitchFamily="34" charset="0"/>
            </a:endParaRPr>
          </a:p>
        </p:txBody>
      </p:sp>
      <p:pic>
        <p:nvPicPr>
          <p:cNvPr id="7" name="Imagem 6">
            <a:extLst>
              <a:ext uri="{FF2B5EF4-FFF2-40B4-BE49-F238E27FC236}">
                <a16:creationId xmlns:a16="http://schemas.microsoft.com/office/drawing/2014/main" id="{784D3781-826B-71A4-0923-C9190009917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40580" y="2035547"/>
            <a:ext cx="10977820" cy="5593947"/>
          </a:xfrm>
          <a:prstGeom prst="rect">
            <a:avLst/>
          </a:prstGeom>
          <a:noFill/>
          <a:ln>
            <a:noFill/>
          </a:ln>
        </p:spPr>
      </p:pic>
      <p:sp>
        <p:nvSpPr>
          <p:cNvPr id="8" name="CaixaDeTexto 7">
            <a:extLst>
              <a:ext uri="{FF2B5EF4-FFF2-40B4-BE49-F238E27FC236}">
                <a16:creationId xmlns:a16="http://schemas.microsoft.com/office/drawing/2014/main" id="{04D633BF-2E97-52EE-D1D4-CBA1CF456BAD}"/>
              </a:ext>
            </a:extLst>
          </p:cNvPr>
          <p:cNvSpPr txBox="1"/>
          <p:nvPr/>
        </p:nvSpPr>
        <p:spPr>
          <a:xfrm>
            <a:off x="4680113" y="7581741"/>
            <a:ext cx="10703980" cy="369332"/>
          </a:xfrm>
          <a:prstGeom prst="rect">
            <a:avLst/>
          </a:prstGeom>
          <a:noFill/>
        </p:spPr>
        <p:txBody>
          <a:bodyPr wrap="square" rtlCol="0">
            <a:spAutoFit/>
          </a:bodyPr>
          <a:lstStyle/>
          <a:p>
            <a:r>
              <a:rPr lang="en-US" b="0" i="0" dirty="0">
                <a:solidFill>
                  <a:srgbClr val="143C82"/>
                </a:solidFill>
                <a:effectLst/>
                <a:latin typeface="Trebuchet MS" panose="020B0603020202020204" pitchFamily="34" charset="0"/>
              </a:rPr>
              <a:t>GHS Analysis Report No.: 3946.2024-V.0 of circulating liquid. </a:t>
            </a:r>
            <a:r>
              <a:rPr lang="en-US" dirty="0">
                <a:solidFill>
                  <a:srgbClr val="143C82"/>
                </a:solidFill>
                <a:latin typeface="Trebuchet MS" panose="020B0603020202020204" pitchFamily="34" charset="0"/>
              </a:rPr>
              <a:t>(Source: Report GHS – SP/RJ)</a:t>
            </a:r>
            <a:endParaRPr lang="en-US" b="0" i="0" dirty="0">
              <a:solidFill>
                <a:srgbClr val="143C82"/>
              </a:solidFill>
              <a:effectLst/>
              <a:latin typeface="Trebuchet MS" panose="020B0603020202020204" pitchFamily="34" charset="0"/>
            </a:endParaRPr>
          </a:p>
        </p:txBody>
      </p:sp>
      <p:sp>
        <p:nvSpPr>
          <p:cNvPr id="3" name="Seta: para a Direita 2">
            <a:extLst>
              <a:ext uri="{FF2B5EF4-FFF2-40B4-BE49-F238E27FC236}">
                <a16:creationId xmlns:a16="http://schemas.microsoft.com/office/drawing/2014/main" id="{D21EB705-CFD6-70D7-441B-6048F4D48697}"/>
              </a:ext>
            </a:extLst>
          </p:cNvPr>
          <p:cNvSpPr/>
          <p:nvPr/>
        </p:nvSpPr>
        <p:spPr>
          <a:xfrm>
            <a:off x="3931920" y="6929120"/>
            <a:ext cx="538480" cy="254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ixaDeTexto 4">
            <a:extLst>
              <a:ext uri="{FF2B5EF4-FFF2-40B4-BE49-F238E27FC236}">
                <a16:creationId xmlns:a16="http://schemas.microsoft.com/office/drawing/2014/main" id="{FAAC0D33-6283-F989-CF4A-03D6D9435F62}"/>
              </a:ext>
            </a:extLst>
          </p:cNvPr>
          <p:cNvSpPr txBox="1"/>
          <p:nvPr/>
        </p:nvSpPr>
        <p:spPr>
          <a:xfrm>
            <a:off x="301447" y="2263569"/>
            <a:ext cx="3239133" cy="3139321"/>
          </a:xfrm>
          <a:prstGeom prst="rect">
            <a:avLst/>
          </a:prstGeom>
          <a:noFill/>
        </p:spPr>
        <p:txBody>
          <a:bodyPr wrap="square" rtlCol="0">
            <a:spAutoFit/>
          </a:bodyPr>
          <a:lstStyle/>
          <a:p>
            <a:r>
              <a:rPr lang="en-US" dirty="0">
                <a:solidFill>
                  <a:srgbClr val="143C82"/>
                </a:solidFill>
                <a:latin typeface="Trebuchet MS" panose="020B0603020202020204" pitchFamily="34" charset="0"/>
              </a:rPr>
              <a:t>C</a:t>
            </a:r>
            <a:r>
              <a:rPr lang="en-US" sz="1800" i="0" u="none" strike="noStrike" baseline="0" dirty="0">
                <a:solidFill>
                  <a:srgbClr val="143C82"/>
                </a:solidFill>
                <a:latin typeface="Trebuchet MS" panose="020B0603020202020204" pitchFamily="34" charset="0"/>
              </a:rPr>
              <a:t>ontinuous </a:t>
            </a:r>
            <a:r>
              <a:rPr lang="en-US" sz="1800" b="1" i="0" u="none" strike="noStrike" baseline="0" dirty="0">
                <a:solidFill>
                  <a:srgbClr val="143C82"/>
                </a:solidFill>
                <a:latin typeface="Trebuchet MS" panose="020B0603020202020204" pitchFamily="34" charset="0"/>
              </a:rPr>
              <a:t>monitoring before and after</a:t>
            </a:r>
            <a:r>
              <a:rPr lang="en-US" sz="1800" i="0" u="none" strike="noStrike" baseline="0" dirty="0">
                <a:solidFill>
                  <a:srgbClr val="143C82"/>
                </a:solidFill>
                <a:latin typeface="Trebuchet MS" panose="020B0603020202020204" pitchFamily="34" charset="0"/>
              </a:rPr>
              <a:t> refrigerated alkaline centrifugation demonstrates this performance and the circulating liquid report  proves the </a:t>
            </a:r>
            <a:r>
              <a:rPr lang="en-US" sz="1800" b="1" i="0" u="none" strike="noStrike" baseline="0" dirty="0">
                <a:solidFill>
                  <a:srgbClr val="143C82"/>
                </a:solidFill>
                <a:latin typeface="Trebuchet MS" panose="020B0603020202020204" pitchFamily="34" charset="0"/>
              </a:rPr>
              <a:t>transformation</a:t>
            </a:r>
            <a:r>
              <a:rPr lang="en-US" sz="1800" i="0" u="none" strike="noStrike" baseline="0" dirty="0">
                <a:solidFill>
                  <a:srgbClr val="143C82"/>
                </a:solidFill>
                <a:latin typeface="Trebuchet MS" panose="020B0603020202020204" pitchFamily="34" charset="0"/>
              </a:rPr>
              <a:t> of CO2 into sodium bicarbonate and bacterial and fungal colonies equivalent to those of drinking water</a:t>
            </a:r>
            <a:endParaRPr lang="en-US" dirty="0">
              <a:solidFill>
                <a:srgbClr val="143C82"/>
              </a:solidFill>
              <a:latin typeface="Trebuchet MS" panose="020B0603020202020204" pitchFamily="34" charset="0"/>
            </a:endParaRPr>
          </a:p>
        </p:txBody>
      </p:sp>
    </p:spTree>
    <p:extLst>
      <p:ext uri="{BB962C8B-B14F-4D97-AF65-F5344CB8AC3E}">
        <p14:creationId xmlns:p14="http://schemas.microsoft.com/office/powerpoint/2010/main" val="2164009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m Gráficos, logótipo, design gráfico, captura de ecrã&#10;&#10;Descrição gerada automaticamente">
            <a:extLst>
              <a:ext uri="{FF2B5EF4-FFF2-40B4-BE49-F238E27FC236}">
                <a16:creationId xmlns:a16="http://schemas.microsoft.com/office/drawing/2014/main" id="{6450C959-CFDF-965B-7934-AE1B776F69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0571" y="-402766"/>
            <a:ext cx="5821429" cy="3274554"/>
          </a:xfrm>
          <a:prstGeom prst="rect">
            <a:avLst/>
          </a:prstGeom>
        </p:spPr>
      </p:pic>
      <p:pic>
        <p:nvPicPr>
          <p:cNvPr id="2" name="Gráfico 1">
            <a:extLst>
              <a:ext uri="{FF2B5EF4-FFF2-40B4-BE49-F238E27FC236}">
                <a16:creationId xmlns:a16="http://schemas.microsoft.com/office/drawing/2014/main" id="{4DA38377-0323-FA4A-A7B5-022FB4D8C9F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30182" b="38529"/>
          <a:stretch/>
        </p:blipFill>
        <p:spPr>
          <a:xfrm>
            <a:off x="7315200" y="476250"/>
            <a:ext cx="7315200" cy="7753350"/>
          </a:xfrm>
          <a:prstGeom prst="rect">
            <a:avLst/>
          </a:prstGeom>
        </p:spPr>
      </p:pic>
      <p:sp>
        <p:nvSpPr>
          <p:cNvPr id="12" name="Retângulo 11">
            <a:extLst>
              <a:ext uri="{FF2B5EF4-FFF2-40B4-BE49-F238E27FC236}">
                <a16:creationId xmlns:a16="http://schemas.microsoft.com/office/drawing/2014/main" id="{5DC4C70C-F601-E7DA-BBEF-9B0CFF97F9F7}"/>
              </a:ext>
            </a:extLst>
          </p:cNvPr>
          <p:cNvSpPr/>
          <p:nvPr/>
        </p:nvSpPr>
        <p:spPr>
          <a:xfrm>
            <a:off x="0" y="7977600"/>
            <a:ext cx="14630400" cy="252000"/>
          </a:xfrm>
          <a:prstGeom prst="rect">
            <a:avLst/>
          </a:prstGeom>
          <a:gradFill>
            <a:gsLst>
              <a:gs pos="20000">
                <a:srgbClr val="FF8C00"/>
              </a:gs>
              <a:gs pos="100000">
                <a:srgbClr val="FFFF00"/>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A87EA301-07A9-D5C1-86E3-4F822AADED92}"/>
              </a:ext>
            </a:extLst>
          </p:cNvPr>
          <p:cNvSpPr txBox="1"/>
          <p:nvPr/>
        </p:nvSpPr>
        <p:spPr>
          <a:xfrm>
            <a:off x="678344" y="1789740"/>
            <a:ext cx="12572748" cy="800219"/>
          </a:xfrm>
          <a:prstGeom prst="rect">
            <a:avLst/>
          </a:prstGeom>
          <a:noFill/>
        </p:spPr>
        <p:txBody>
          <a:bodyPr wrap="square" rtlCol="0">
            <a:spAutoFit/>
          </a:bodyPr>
          <a:lstStyle/>
          <a:p>
            <a:pPr algn="just"/>
            <a:r>
              <a:rPr lang="en-US" sz="2800" b="1" i="0" dirty="0">
                <a:solidFill>
                  <a:srgbClr val="143C82"/>
                </a:solidFill>
                <a:effectLst/>
                <a:latin typeface="Trebuchet MS" panose="020B0603020202020204" pitchFamily="34" charset="0"/>
              </a:rPr>
              <a:t>CCT Concept</a:t>
            </a:r>
            <a:endParaRPr lang="en-US" b="0" i="0" dirty="0">
              <a:solidFill>
                <a:srgbClr val="143C82"/>
              </a:solidFill>
              <a:effectLst/>
              <a:latin typeface="Trebuchet MS" panose="020B0603020202020204" pitchFamily="34" charset="0"/>
            </a:endParaRPr>
          </a:p>
          <a:p>
            <a:pPr algn="just"/>
            <a:r>
              <a:rPr lang="en-US" b="0" i="0" dirty="0">
                <a:solidFill>
                  <a:srgbClr val="143C82"/>
                </a:solidFill>
                <a:effectLst/>
                <a:latin typeface="Trebuchet MS" panose="020B0603020202020204" pitchFamily="34" charset="0"/>
              </a:rPr>
              <a:t>Carbon Capture Transform is an immediate solution for addressing rising atmospheric CO2 levels.</a:t>
            </a:r>
          </a:p>
        </p:txBody>
      </p:sp>
      <p:sp>
        <p:nvSpPr>
          <p:cNvPr id="13" name="CaixaDeTexto 12">
            <a:extLst>
              <a:ext uri="{FF2B5EF4-FFF2-40B4-BE49-F238E27FC236}">
                <a16:creationId xmlns:a16="http://schemas.microsoft.com/office/drawing/2014/main" id="{E745860F-8271-7E20-B5EB-7E550EA4D9C1}"/>
              </a:ext>
            </a:extLst>
          </p:cNvPr>
          <p:cNvSpPr txBox="1"/>
          <p:nvPr/>
        </p:nvSpPr>
        <p:spPr>
          <a:xfrm>
            <a:off x="1064424" y="652511"/>
            <a:ext cx="9182099" cy="707886"/>
          </a:xfrm>
          <a:prstGeom prst="rect">
            <a:avLst/>
          </a:prstGeom>
          <a:noFill/>
        </p:spPr>
        <p:txBody>
          <a:bodyPr wrap="square" rtlCol="0">
            <a:spAutoFit/>
          </a:bodyPr>
          <a:lstStyle/>
          <a:p>
            <a:r>
              <a:rPr lang="en-US" sz="4000" b="1" dirty="0">
                <a:solidFill>
                  <a:srgbClr val="FF8C00"/>
                </a:solidFill>
                <a:latin typeface="Trebuchet MS" panose="020B0603020202020204" pitchFamily="34" charset="0"/>
              </a:rPr>
              <a:t>Conclusion</a:t>
            </a:r>
            <a:endParaRPr lang="pt-BR" sz="4000" b="1" dirty="0">
              <a:solidFill>
                <a:srgbClr val="FF8C00"/>
              </a:solidFill>
              <a:latin typeface="Trebuchet MS" panose="020B0603020202020204" pitchFamily="34" charset="0"/>
            </a:endParaRPr>
          </a:p>
        </p:txBody>
      </p:sp>
      <p:sp>
        <p:nvSpPr>
          <p:cNvPr id="3" name="CaixaDeTexto 2">
            <a:extLst>
              <a:ext uri="{FF2B5EF4-FFF2-40B4-BE49-F238E27FC236}">
                <a16:creationId xmlns:a16="http://schemas.microsoft.com/office/drawing/2014/main" id="{64B5901C-35F3-5351-60C2-ADB186DB7FCC}"/>
              </a:ext>
            </a:extLst>
          </p:cNvPr>
          <p:cNvSpPr txBox="1"/>
          <p:nvPr/>
        </p:nvSpPr>
        <p:spPr>
          <a:xfrm>
            <a:off x="678344" y="2604629"/>
            <a:ext cx="12572748" cy="800219"/>
          </a:xfrm>
          <a:prstGeom prst="rect">
            <a:avLst/>
          </a:prstGeom>
          <a:noFill/>
        </p:spPr>
        <p:txBody>
          <a:bodyPr wrap="square" rtlCol="0">
            <a:spAutoFit/>
          </a:bodyPr>
          <a:lstStyle/>
          <a:p>
            <a:pPr algn="just"/>
            <a:r>
              <a:rPr lang="en-US" sz="2800" b="1" i="0" dirty="0">
                <a:solidFill>
                  <a:srgbClr val="143C82"/>
                </a:solidFill>
                <a:effectLst/>
                <a:latin typeface="Trebuchet MS" panose="020B0603020202020204" pitchFamily="34" charset="0"/>
              </a:rPr>
              <a:t>Technology Utilization</a:t>
            </a:r>
            <a:endParaRPr lang="en-US" b="0" i="0" dirty="0">
              <a:solidFill>
                <a:srgbClr val="143C82"/>
              </a:solidFill>
              <a:effectLst/>
              <a:latin typeface="Trebuchet MS" panose="020B0603020202020204" pitchFamily="34" charset="0"/>
            </a:endParaRPr>
          </a:p>
          <a:p>
            <a:pPr algn="just"/>
            <a:r>
              <a:rPr lang="en-US" dirty="0">
                <a:solidFill>
                  <a:srgbClr val="143C82"/>
                </a:solidFill>
                <a:latin typeface="Trebuchet MS" panose="020B0603020202020204" pitchFamily="34" charset="0"/>
              </a:rPr>
              <a:t>Multiventuri centrifugation is identified as the most efficient method for capturing and transforming gaseous CO2.</a:t>
            </a:r>
            <a:endParaRPr lang="en-US" b="0" i="0" dirty="0">
              <a:solidFill>
                <a:srgbClr val="143C82"/>
              </a:solidFill>
              <a:effectLst/>
              <a:latin typeface="Trebuchet MS" panose="020B0603020202020204" pitchFamily="34" charset="0"/>
            </a:endParaRPr>
          </a:p>
        </p:txBody>
      </p:sp>
      <p:sp>
        <p:nvSpPr>
          <p:cNvPr id="5" name="CaixaDeTexto 4">
            <a:extLst>
              <a:ext uri="{FF2B5EF4-FFF2-40B4-BE49-F238E27FC236}">
                <a16:creationId xmlns:a16="http://schemas.microsoft.com/office/drawing/2014/main" id="{ADE85E79-21E0-E5E6-56C5-82587F59C02A}"/>
              </a:ext>
            </a:extLst>
          </p:cNvPr>
          <p:cNvSpPr txBox="1"/>
          <p:nvPr/>
        </p:nvSpPr>
        <p:spPr>
          <a:xfrm>
            <a:off x="678344" y="3509191"/>
            <a:ext cx="12608346" cy="1631216"/>
          </a:xfrm>
          <a:prstGeom prst="rect">
            <a:avLst/>
          </a:prstGeom>
          <a:noFill/>
        </p:spPr>
        <p:txBody>
          <a:bodyPr wrap="square" rtlCol="0">
            <a:spAutoFit/>
          </a:bodyPr>
          <a:lstStyle/>
          <a:p>
            <a:pPr algn="just"/>
            <a:r>
              <a:rPr lang="en-US" sz="2800" b="1" dirty="0">
                <a:solidFill>
                  <a:srgbClr val="143C82"/>
                </a:solidFill>
                <a:latin typeface="Trebuchet MS" panose="020B0603020202020204" pitchFamily="34" charset="0"/>
              </a:rPr>
              <a:t>Product Transformation</a:t>
            </a:r>
          </a:p>
          <a:p>
            <a:pPr algn="just"/>
            <a:r>
              <a:rPr lang="en-US" dirty="0">
                <a:solidFill>
                  <a:srgbClr val="143C82"/>
                </a:solidFill>
                <a:latin typeface="Trebuchet MS" panose="020B0603020202020204" pitchFamily="34" charset="0"/>
              </a:rPr>
              <a:t>The captured CO2 can be converted "in situ" into solid commercial salt or into a nutrient for the cultivation of cyanophyte algae.</a:t>
            </a:r>
          </a:p>
          <a:p>
            <a:pPr algn="just"/>
            <a:r>
              <a:rPr lang="en-US" dirty="0" err="1">
                <a:solidFill>
                  <a:srgbClr val="143C82"/>
                </a:solidFill>
                <a:latin typeface="Trebuchet MS" panose="020B0603020202020204" pitchFamily="34" charset="0"/>
              </a:rPr>
              <a:t>Cyanophytic</a:t>
            </a:r>
            <a:r>
              <a:rPr lang="en-US" dirty="0">
                <a:solidFill>
                  <a:srgbClr val="143C82"/>
                </a:solidFill>
                <a:latin typeface="Trebuchet MS" panose="020B0603020202020204" pitchFamily="34" charset="0"/>
              </a:rPr>
              <a:t> algae can be transformed into protein raw materials, biomass or for oil extraction.</a:t>
            </a:r>
          </a:p>
          <a:p>
            <a:pPr algn="just"/>
            <a:r>
              <a:rPr lang="en-US" dirty="0">
                <a:solidFill>
                  <a:srgbClr val="143C82"/>
                </a:solidFill>
                <a:latin typeface="Trebuchet MS" panose="020B0603020202020204" pitchFamily="34" charset="0"/>
              </a:rPr>
              <a:t>Conversion of harmful substances into valuable products for use by society.</a:t>
            </a:r>
            <a:endParaRPr lang="en-US" b="0" i="0" dirty="0">
              <a:solidFill>
                <a:srgbClr val="143C82"/>
              </a:solidFill>
              <a:effectLst/>
              <a:latin typeface="Trebuchet MS" panose="020B0603020202020204" pitchFamily="34" charset="0"/>
            </a:endParaRPr>
          </a:p>
        </p:txBody>
      </p:sp>
      <p:sp>
        <p:nvSpPr>
          <p:cNvPr id="6" name="CaixaDeTexto 5">
            <a:extLst>
              <a:ext uri="{FF2B5EF4-FFF2-40B4-BE49-F238E27FC236}">
                <a16:creationId xmlns:a16="http://schemas.microsoft.com/office/drawing/2014/main" id="{55E76775-CA91-6E24-365B-6D86AD3CCEAD}"/>
              </a:ext>
            </a:extLst>
          </p:cNvPr>
          <p:cNvSpPr txBox="1"/>
          <p:nvPr/>
        </p:nvSpPr>
        <p:spPr>
          <a:xfrm>
            <a:off x="675899" y="5171888"/>
            <a:ext cx="12572748" cy="1077218"/>
          </a:xfrm>
          <a:prstGeom prst="rect">
            <a:avLst/>
          </a:prstGeom>
          <a:noFill/>
        </p:spPr>
        <p:txBody>
          <a:bodyPr wrap="square" rtlCol="0">
            <a:spAutoFit/>
          </a:bodyPr>
          <a:lstStyle/>
          <a:p>
            <a:pPr algn="just"/>
            <a:r>
              <a:rPr lang="en-US" sz="2800" b="1" dirty="0">
                <a:solidFill>
                  <a:srgbClr val="143C82"/>
                </a:solidFill>
                <a:latin typeface="Trebuchet MS" panose="020B0603020202020204" pitchFamily="34" charset="0"/>
              </a:rPr>
              <a:t>Refrigerated Cycle Operation</a:t>
            </a:r>
          </a:p>
          <a:p>
            <a:pPr algn="just"/>
            <a:r>
              <a:rPr lang="en-US" dirty="0">
                <a:solidFill>
                  <a:srgbClr val="143C82"/>
                </a:solidFill>
                <a:latin typeface="Trebuchet MS" panose="020B0603020202020204" pitchFamily="34" charset="0"/>
              </a:rPr>
              <a:t>Effective for direct CO2 capture from stationary sources or improving air quality through the removal of fine particulate matter (PM2.5 and PM1.0).</a:t>
            </a:r>
          </a:p>
        </p:txBody>
      </p:sp>
      <p:sp>
        <p:nvSpPr>
          <p:cNvPr id="9" name="CaixaDeTexto 8">
            <a:extLst>
              <a:ext uri="{FF2B5EF4-FFF2-40B4-BE49-F238E27FC236}">
                <a16:creationId xmlns:a16="http://schemas.microsoft.com/office/drawing/2014/main" id="{D8D960E5-1FB1-94BB-0C30-A7CB568F9587}"/>
              </a:ext>
            </a:extLst>
          </p:cNvPr>
          <p:cNvSpPr txBox="1"/>
          <p:nvPr/>
        </p:nvSpPr>
        <p:spPr>
          <a:xfrm>
            <a:off x="675899" y="6313133"/>
            <a:ext cx="12572748" cy="800219"/>
          </a:xfrm>
          <a:prstGeom prst="rect">
            <a:avLst/>
          </a:prstGeom>
          <a:noFill/>
        </p:spPr>
        <p:txBody>
          <a:bodyPr wrap="square" rtlCol="0">
            <a:spAutoFit/>
          </a:bodyPr>
          <a:lstStyle/>
          <a:p>
            <a:pPr lvl="0" algn="just"/>
            <a:r>
              <a:rPr lang="en-US" sz="2800" b="1" dirty="0">
                <a:solidFill>
                  <a:srgbClr val="143C82"/>
                </a:solidFill>
                <a:latin typeface="Trebuchet MS" panose="020B0603020202020204" pitchFamily="34" charset="0"/>
              </a:rPr>
              <a:t>Future Research Directions</a:t>
            </a:r>
          </a:p>
          <a:p>
            <a:pPr lvl="0" algn="just"/>
            <a:r>
              <a:rPr lang="en-US" dirty="0">
                <a:solidFill>
                  <a:srgbClr val="143C82"/>
                </a:solidFill>
                <a:latin typeface="Trebuchet MS" panose="020B0603020202020204" pitchFamily="34" charset="0"/>
              </a:rPr>
              <a:t>Ongoing research aims to develop complete units aligned with circular economy principles.</a:t>
            </a:r>
          </a:p>
        </p:txBody>
      </p:sp>
    </p:spTree>
    <p:extLst>
      <p:ext uri="{BB962C8B-B14F-4D97-AF65-F5344CB8AC3E}">
        <p14:creationId xmlns:p14="http://schemas.microsoft.com/office/powerpoint/2010/main" val="108590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5" grpId="0"/>
      <p:bldP spid="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319BCCDE-DF60-108F-267D-33E8ACDEA83A}"/>
              </a:ext>
            </a:extLst>
          </p:cNvPr>
          <p:cNvSpPr/>
          <p:nvPr/>
        </p:nvSpPr>
        <p:spPr>
          <a:xfrm>
            <a:off x="0" y="-1"/>
            <a:ext cx="14630400" cy="8229601"/>
          </a:xfrm>
          <a:prstGeom prst="rect">
            <a:avLst/>
          </a:prstGeom>
          <a:gradFill>
            <a:gsLst>
              <a:gs pos="20000">
                <a:srgbClr val="FF8C00"/>
              </a:gs>
              <a:gs pos="100000">
                <a:srgbClr val="FFFF00"/>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8" name="Gráfico 7">
            <a:extLst>
              <a:ext uri="{FF2B5EF4-FFF2-40B4-BE49-F238E27FC236}">
                <a16:creationId xmlns:a16="http://schemas.microsoft.com/office/drawing/2014/main" id="{469E532F-14A9-E4DA-0E6C-420FE1553C18}"/>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30182" b="34753"/>
          <a:stretch/>
        </p:blipFill>
        <p:spPr>
          <a:xfrm>
            <a:off x="7315200" y="1"/>
            <a:ext cx="7315200" cy="8229600"/>
          </a:xfrm>
          <a:prstGeom prst="rect">
            <a:avLst/>
          </a:prstGeom>
        </p:spPr>
      </p:pic>
      <p:sp>
        <p:nvSpPr>
          <p:cNvPr id="3" name="CaixaDeTexto 2">
            <a:extLst>
              <a:ext uri="{FF2B5EF4-FFF2-40B4-BE49-F238E27FC236}">
                <a16:creationId xmlns:a16="http://schemas.microsoft.com/office/drawing/2014/main" id="{9BCB1E85-2188-D428-081F-5B76B9FAFD02}"/>
              </a:ext>
            </a:extLst>
          </p:cNvPr>
          <p:cNvSpPr txBox="1"/>
          <p:nvPr/>
        </p:nvSpPr>
        <p:spPr>
          <a:xfrm>
            <a:off x="1600201" y="2992917"/>
            <a:ext cx="6819899" cy="3416320"/>
          </a:xfrm>
          <a:prstGeom prst="rect">
            <a:avLst/>
          </a:prstGeom>
          <a:noFill/>
        </p:spPr>
        <p:txBody>
          <a:bodyPr wrap="square" rtlCol="0">
            <a:spAutoFit/>
          </a:bodyPr>
          <a:lstStyle/>
          <a:p>
            <a:r>
              <a:rPr lang="pt-BR" sz="7200" b="1" dirty="0">
                <a:solidFill>
                  <a:schemeClr val="bg1"/>
                </a:solidFill>
                <a:latin typeface="Trebuchet MS" panose="020B0603020202020204" pitchFamily="34" charset="0"/>
              </a:rPr>
              <a:t>Access </a:t>
            </a:r>
            <a:r>
              <a:rPr lang="pt-BR" sz="7200" b="1" dirty="0" err="1">
                <a:solidFill>
                  <a:schemeClr val="bg1"/>
                </a:solidFill>
                <a:latin typeface="Trebuchet MS" panose="020B0603020202020204" pitchFamily="34" charset="0"/>
              </a:rPr>
              <a:t>all</a:t>
            </a:r>
            <a:endParaRPr lang="pt-BR" sz="7200" b="1" dirty="0">
              <a:solidFill>
                <a:schemeClr val="bg1"/>
              </a:solidFill>
              <a:latin typeface="Trebuchet MS" panose="020B0603020202020204" pitchFamily="34" charset="0"/>
            </a:endParaRPr>
          </a:p>
          <a:p>
            <a:r>
              <a:rPr lang="pt-BR" sz="7200" b="1" dirty="0" err="1">
                <a:solidFill>
                  <a:schemeClr val="bg1"/>
                </a:solidFill>
                <a:latin typeface="Trebuchet MS" panose="020B0603020202020204" pitchFamily="34" charset="0"/>
              </a:rPr>
              <a:t>Conference</a:t>
            </a:r>
            <a:r>
              <a:rPr lang="pt-BR" sz="7200" b="1" dirty="0">
                <a:solidFill>
                  <a:schemeClr val="bg1"/>
                </a:solidFill>
                <a:latin typeface="Trebuchet MS" panose="020B0603020202020204" pitchFamily="34" charset="0"/>
              </a:rPr>
              <a:t> Papers</a:t>
            </a:r>
          </a:p>
        </p:txBody>
      </p:sp>
      <p:sp>
        <p:nvSpPr>
          <p:cNvPr id="5" name="CaixaDeTexto 4">
            <a:extLst>
              <a:ext uri="{FF2B5EF4-FFF2-40B4-BE49-F238E27FC236}">
                <a16:creationId xmlns:a16="http://schemas.microsoft.com/office/drawing/2014/main" id="{75DAAE4C-67E7-84B4-93CA-2B2D49670C04}"/>
              </a:ext>
            </a:extLst>
          </p:cNvPr>
          <p:cNvSpPr txBox="1"/>
          <p:nvPr/>
        </p:nvSpPr>
        <p:spPr>
          <a:xfrm>
            <a:off x="1600201" y="6515428"/>
            <a:ext cx="4804351" cy="1138773"/>
          </a:xfrm>
          <a:prstGeom prst="rect">
            <a:avLst/>
          </a:prstGeom>
          <a:noFill/>
        </p:spPr>
        <p:txBody>
          <a:bodyPr wrap="square" rtlCol="0">
            <a:spAutoFit/>
          </a:bodyPr>
          <a:lstStyle/>
          <a:p>
            <a:r>
              <a:rPr lang="pt-BR" sz="4000" dirty="0">
                <a:solidFill>
                  <a:srgbClr val="16408C"/>
                </a:solidFill>
                <a:latin typeface="Trebuchet MS" panose="020B0603020202020204" pitchFamily="34" charset="0"/>
              </a:rPr>
              <a:t>IBP Digital Library</a:t>
            </a:r>
          </a:p>
          <a:p>
            <a:endParaRPr lang="pt-BR" sz="2800" dirty="0">
              <a:solidFill>
                <a:srgbClr val="16408C"/>
              </a:solidFill>
              <a:latin typeface="Trebuchet MS" panose="020B0603020202020204" pitchFamily="34" charset="0"/>
            </a:endParaRPr>
          </a:p>
        </p:txBody>
      </p:sp>
      <p:pic>
        <p:nvPicPr>
          <p:cNvPr id="10" name="Gráfico 9">
            <a:extLst>
              <a:ext uri="{FF2B5EF4-FFF2-40B4-BE49-F238E27FC236}">
                <a16:creationId xmlns:a16="http://schemas.microsoft.com/office/drawing/2014/main" id="{55688159-73E3-B3B9-8C32-0DEB42D0A7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656" y="665813"/>
            <a:ext cx="4855551" cy="1569600"/>
          </a:xfrm>
          <a:prstGeom prst="rect">
            <a:avLst/>
          </a:prstGeom>
        </p:spPr>
      </p:pic>
      <p:sp>
        <p:nvSpPr>
          <p:cNvPr id="4" name="Rectangle 1">
            <a:extLst>
              <a:ext uri="{FF2B5EF4-FFF2-40B4-BE49-F238E27FC236}">
                <a16:creationId xmlns:a16="http://schemas.microsoft.com/office/drawing/2014/main" id="{030663B4-B159-35A4-F879-7E5B00365BAB}"/>
              </a:ext>
            </a:extLst>
          </p:cNvPr>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2" name="Gráfico 11">
            <a:extLst>
              <a:ext uri="{FF2B5EF4-FFF2-40B4-BE49-F238E27FC236}">
                <a16:creationId xmlns:a16="http://schemas.microsoft.com/office/drawing/2014/main" id="{35FEE2E0-4414-B142-1290-E7F802B9FC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08300" y="2595700"/>
            <a:ext cx="4703039" cy="4703039"/>
          </a:xfrm>
          <a:prstGeom prst="rect">
            <a:avLst/>
          </a:prstGeom>
        </p:spPr>
      </p:pic>
      <p:sp>
        <p:nvSpPr>
          <p:cNvPr id="6" name="Retângulo 5">
            <a:extLst>
              <a:ext uri="{FF2B5EF4-FFF2-40B4-BE49-F238E27FC236}">
                <a16:creationId xmlns:a16="http://schemas.microsoft.com/office/drawing/2014/main" id="{746205E0-8C07-5B1A-AA6C-189A30C3D268}"/>
              </a:ext>
            </a:extLst>
          </p:cNvPr>
          <p:cNvSpPr>
            <a:spLocks noChangeAspect="1"/>
          </p:cNvSpPr>
          <p:nvPr/>
        </p:nvSpPr>
        <p:spPr>
          <a:xfrm>
            <a:off x="8350068" y="2641599"/>
            <a:ext cx="4607107" cy="4606925"/>
          </a:xfrm>
          <a:prstGeom prst="rect">
            <a:avLst/>
          </a:prstGeom>
          <a:noFill/>
          <a:ln w="57150">
            <a:solidFill>
              <a:srgbClr val="164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a:extLst>
              <a:ext uri="{FF2B5EF4-FFF2-40B4-BE49-F238E27FC236}">
                <a16:creationId xmlns:a16="http://schemas.microsoft.com/office/drawing/2014/main" id="{0779C25C-35A9-E312-ED74-CBC0193291A3}"/>
              </a:ext>
            </a:extLst>
          </p:cNvPr>
          <p:cNvSpPr txBox="1"/>
          <p:nvPr/>
        </p:nvSpPr>
        <p:spPr>
          <a:xfrm>
            <a:off x="9566624" y="7352438"/>
            <a:ext cx="2254143" cy="584775"/>
          </a:xfrm>
          <a:prstGeom prst="rect">
            <a:avLst/>
          </a:prstGeom>
          <a:noFill/>
        </p:spPr>
        <p:txBody>
          <a:bodyPr wrap="none" rtlCol="0">
            <a:spAutoFit/>
          </a:bodyPr>
          <a:lstStyle/>
          <a:p>
            <a:r>
              <a:rPr lang="pt-BR" sz="1600" b="1" dirty="0">
                <a:solidFill>
                  <a:srgbClr val="16408C"/>
                </a:solidFill>
                <a:latin typeface="Trebuchet MS" panose="020B0603020202020204" pitchFamily="34" charset="0"/>
              </a:rPr>
              <a:t>biblioteca.ibp.org.br</a:t>
            </a:r>
          </a:p>
          <a:p>
            <a:endParaRPr lang="pt-BR" sz="1600" b="1" dirty="0">
              <a:solidFill>
                <a:srgbClr val="16408C"/>
              </a:solidFill>
              <a:latin typeface="Trebuchet MS" panose="020B0603020202020204" pitchFamily="34" charset="0"/>
            </a:endParaRPr>
          </a:p>
        </p:txBody>
      </p:sp>
    </p:spTree>
    <p:extLst>
      <p:ext uri="{BB962C8B-B14F-4D97-AF65-F5344CB8AC3E}">
        <p14:creationId xmlns:p14="http://schemas.microsoft.com/office/powerpoint/2010/main" val="844172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m Gráficos, logótipo, design gráfico, captura de ecrã&#10;&#10;Descrição gerada automaticamente">
            <a:extLst>
              <a:ext uri="{FF2B5EF4-FFF2-40B4-BE49-F238E27FC236}">
                <a16:creationId xmlns:a16="http://schemas.microsoft.com/office/drawing/2014/main" id="{6450C959-CFDF-965B-7934-AE1B776F69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0571" y="-402766"/>
            <a:ext cx="5821429" cy="3274554"/>
          </a:xfrm>
          <a:prstGeom prst="rect">
            <a:avLst/>
          </a:prstGeom>
        </p:spPr>
      </p:pic>
      <p:pic>
        <p:nvPicPr>
          <p:cNvPr id="2" name="Gráfico 1">
            <a:extLst>
              <a:ext uri="{FF2B5EF4-FFF2-40B4-BE49-F238E27FC236}">
                <a16:creationId xmlns:a16="http://schemas.microsoft.com/office/drawing/2014/main" id="{4DA38377-0323-FA4A-A7B5-022FB4D8C9F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30182" b="38529"/>
          <a:stretch/>
        </p:blipFill>
        <p:spPr>
          <a:xfrm>
            <a:off x="7315200" y="476250"/>
            <a:ext cx="7315200" cy="7753350"/>
          </a:xfrm>
          <a:prstGeom prst="rect">
            <a:avLst/>
          </a:prstGeom>
        </p:spPr>
      </p:pic>
      <p:sp>
        <p:nvSpPr>
          <p:cNvPr id="12" name="Retângulo 11">
            <a:extLst>
              <a:ext uri="{FF2B5EF4-FFF2-40B4-BE49-F238E27FC236}">
                <a16:creationId xmlns:a16="http://schemas.microsoft.com/office/drawing/2014/main" id="{5DC4C70C-F601-E7DA-BBEF-9B0CFF97F9F7}"/>
              </a:ext>
            </a:extLst>
          </p:cNvPr>
          <p:cNvSpPr/>
          <p:nvPr/>
        </p:nvSpPr>
        <p:spPr>
          <a:xfrm>
            <a:off x="0" y="7977600"/>
            <a:ext cx="14630400" cy="252000"/>
          </a:xfrm>
          <a:prstGeom prst="rect">
            <a:avLst/>
          </a:prstGeom>
          <a:gradFill>
            <a:gsLst>
              <a:gs pos="20000">
                <a:srgbClr val="FF8C00"/>
              </a:gs>
              <a:gs pos="100000">
                <a:srgbClr val="FFFF00"/>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A87EA301-07A9-D5C1-86E3-4F822AADED92}"/>
              </a:ext>
            </a:extLst>
          </p:cNvPr>
          <p:cNvSpPr txBox="1"/>
          <p:nvPr/>
        </p:nvSpPr>
        <p:spPr>
          <a:xfrm>
            <a:off x="92873" y="1536658"/>
            <a:ext cx="5562600" cy="2308324"/>
          </a:xfrm>
          <a:prstGeom prst="rect">
            <a:avLst/>
          </a:prstGeom>
          <a:noFill/>
        </p:spPr>
        <p:txBody>
          <a:bodyPr wrap="square" rtlCol="0">
            <a:spAutoFit/>
          </a:bodyPr>
          <a:lstStyle/>
          <a:p>
            <a:pPr algn="just"/>
            <a:r>
              <a:rPr lang="en-US" b="0" i="0" dirty="0">
                <a:solidFill>
                  <a:srgbClr val="143C82"/>
                </a:solidFill>
                <a:effectLst/>
                <a:latin typeface="Trebuchet MS" panose="020B0603020202020204" pitchFamily="34" charset="0"/>
              </a:rPr>
              <a:t>The generation of energy by combustion, that is, the oxidation of fossil fuels in mechanical arrangements such as engines, turbines, boilers, and furnaces, generates gaseous emissions containing high fractions of carbonic acid that impact the planet's troposphere, preventing the return of solar rays and contributing to the so-called greenhouse effect.</a:t>
            </a:r>
            <a:endParaRPr lang="pt-BR" dirty="0">
              <a:solidFill>
                <a:srgbClr val="143C82"/>
              </a:solidFill>
              <a:latin typeface="Trebuchet MS" panose="020B0603020202020204" pitchFamily="34" charset="0"/>
            </a:endParaRPr>
          </a:p>
        </p:txBody>
      </p:sp>
      <p:sp>
        <p:nvSpPr>
          <p:cNvPr id="13" name="CaixaDeTexto 12">
            <a:extLst>
              <a:ext uri="{FF2B5EF4-FFF2-40B4-BE49-F238E27FC236}">
                <a16:creationId xmlns:a16="http://schemas.microsoft.com/office/drawing/2014/main" id="{E745860F-8271-7E20-B5EB-7E550EA4D9C1}"/>
              </a:ext>
            </a:extLst>
          </p:cNvPr>
          <p:cNvSpPr txBox="1"/>
          <p:nvPr/>
        </p:nvSpPr>
        <p:spPr>
          <a:xfrm>
            <a:off x="361040" y="300819"/>
            <a:ext cx="9182099" cy="707886"/>
          </a:xfrm>
          <a:prstGeom prst="rect">
            <a:avLst/>
          </a:prstGeom>
          <a:noFill/>
        </p:spPr>
        <p:txBody>
          <a:bodyPr wrap="square" rtlCol="0">
            <a:spAutoFit/>
          </a:bodyPr>
          <a:lstStyle/>
          <a:p>
            <a:r>
              <a:rPr lang="en-US" sz="4000" b="1">
                <a:solidFill>
                  <a:srgbClr val="FF8C00"/>
                </a:solidFill>
                <a:latin typeface="Trebuchet MS" panose="020B0603020202020204" pitchFamily="34" charset="0"/>
              </a:rPr>
              <a:t>The Problem: Carbon imbalance</a:t>
            </a:r>
            <a:endParaRPr lang="pt-BR" sz="4000" b="1" dirty="0">
              <a:solidFill>
                <a:srgbClr val="FF8C00"/>
              </a:solidFill>
              <a:latin typeface="Trebuchet MS" panose="020B0603020202020204" pitchFamily="34" charset="0"/>
            </a:endParaRPr>
          </a:p>
        </p:txBody>
      </p:sp>
      <p:sp>
        <p:nvSpPr>
          <p:cNvPr id="7" name="CaixaDeTexto 6">
            <a:extLst>
              <a:ext uri="{FF2B5EF4-FFF2-40B4-BE49-F238E27FC236}">
                <a16:creationId xmlns:a16="http://schemas.microsoft.com/office/drawing/2014/main" id="{7A4C5AF2-4D2A-F0FD-2CEB-4A0A0A328A33}"/>
              </a:ext>
            </a:extLst>
          </p:cNvPr>
          <p:cNvSpPr txBox="1"/>
          <p:nvPr/>
        </p:nvSpPr>
        <p:spPr>
          <a:xfrm>
            <a:off x="8716809" y="5522810"/>
            <a:ext cx="5562600" cy="2308324"/>
          </a:xfrm>
          <a:prstGeom prst="rect">
            <a:avLst/>
          </a:prstGeom>
          <a:noFill/>
        </p:spPr>
        <p:txBody>
          <a:bodyPr wrap="square" rtlCol="0">
            <a:spAutoFit/>
          </a:bodyPr>
          <a:lstStyle/>
          <a:p>
            <a:pPr algn="just"/>
            <a:r>
              <a:rPr lang="en-US" b="0" i="0" dirty="0">
                <a:solidFill>
                  <a:srgbClr val="143C82"/>
                </a:solidFill>
                <a:effectLst/>
                <a:latin typeface="Trebuchet MS" panose="020B0603020202020204" pitchFamily="34" charset="0"/>
              </a:rPr>
              <a:t>Components such as dust, soot, smoke, combustion gases, water vapor, salt spray, and microorganisms make the air a contaminated and unsuitable raw material; The removal of elements oblivious to the natural composition of the air requires dynamic technologies capable of processing large volumes and removing substances in different physical states such as solids and gases.</a:t>
            </a:r>
            <a:endParaRPr lang="pt-BR" dirty="0">
              <a:solidFill>
                <a:srgbClr val="143C82"/>
              </a:solidFill>
              <a:latin typeface="Trebuchet MS" panose="020B0603020202020204" pitchFamily="34" charset="0"/>
            </a:endParaRPr>
          </a:p>
        </p:txBody>
      </p:sp>
      <p:pic>
        <p:nvPicPr>
          <p:cNvPr id="3" name="Picture 2">
            <a:extLst>
              <a:ext uri="{FF2B5EF4-FFF2-40B4-BE49-F238E27FC236}">
                <a16:creationId xmlns:a16="http://schemas.microsoft.com/office/drawing/2014/main" id="{306B657F-5123-C07E-8B76-A25C564E53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949" y="4065792"/>
            <a:ext cx="6124575"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7">
            <a:extLst>
              <a:ext uri="{FF2B5EF4-FFF2-40B4-BE49-F238E27FC236}">
                <a16:creationId xmlns:a16="http://schemas.microsoft.com/office/drawing/2014/main" id="{BF794D0B-E174-D74E-EDC9-FE6F33FF5E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0354" y="2485979"/>
            <a:ext cx="4035097" cy="3036831"/>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D66BD8A4-B4CC-09F3-A8F9-47AF48724A07}"/>
              </a:ext>
            </a:extLst>
          </p:cNvPr>
          <p:cNvSpPr txBox="1"/>
          <p:nvPr/>
        </p:nvSpPr>
        <p:spPr>
          <a:xfrm>
            <a:off x="5969605" y="1302127"/>
            <a:ext cx="3907911" cy="3139321"/>
          </a:xfrm>
          <a:prstGeom prst="rect">
            <a:avLst/>
          </a:prstGeom>
          <a:noFill/>
        </p:spPr>
        <p:txBody>
          <a:bodyPr wrap="square" rtlCol="0">
            <a:spAutoFit/>
          </a:bodyPr>
          <a:lstStyle/>
          <a:p>
            <a:pPr algn="l"/>
            <a:endParaRPr lang="en-US" sz="1800" b="0" i="0" u="none" strike="noStrike" baseline="0" dirty="0">
              <a:solidFill>
                <a:srgbClr val="000000"/>
              </a:solidFill>
              <a:latin typeface="Times New Roman" panose="02020603050405020304" pitchFamily="18" charset="0"/>
            </a:endParaRPr>
          </a:p>
          <a:p>
            <a:r>
              <a:rPr lang="pt-BR" sz="1800" b="0" i="0" u="none" strike="noStrike" baseline="0" dirty="0">
                <a:solidFill>
                  <a:srgbClr val="000000"/>
                </a:solidFill>
                <a:latin typeface="Times New Roman" panose="02020603050405020304" pitchFamily="18" charset="0"/>
              </a:rPr>
              <a:t> </a:t>
            </a:r>
            <a:r>
              <a:rPr lang="en-US" sz="1800" b="0" i="0" u="none" strike="noStrike" baseline="0" dirty="0">
                <a:solidFill>
                  <a:srgbClr val="1F1F1F"/>
                </a:solidFill>
                <a:latin typeface="Trebuchet MS" panose="020B0603020202020204" pitchFamily="34" charset="0"/>
              </a:rPr>
              <a:t>The Intergovernmental Panel on Climate Change (IPCC) declared in 2018 that the world needs to reach net zero emissions by 2050 if it is to meet the Paris Agreement goal of limiting global warming to 1.5°C.  The 2050 deadline was later included in the Glasgow Climate Pact agreed at COP26 in 2021 (Serin E., 2023).</a:t>
            </a:r>
            <a:endParaRPr lang="en-US" dirty="0">
              <a:latin typeface="Trebuchet MS" panose="020B0603020202020204" pitchFamily="34" charset="0"/>
            </a:endParaRPr>
          </a:p>
        </p:txBody>
      </p:sp>
    </p:spTree>
    <p:extLst>
      <p:ext uri="{BB962C8B-B14F-4D97-AF65-F5344CB8AC3E}">
        <p14:creationId xmlns:p14="http://schemas.microsoft.com/office/powerpoint/2010/main" val="151974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4DA38377-0323-FA4A-A7B5-022FB4D8C9F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30182" b="38529"/>
          <a:stretch/>
        </p:blipFill>
        <p:spPr>
          <a:xfrm>
            <a:off x="7315200" y="476250"/>
            <a:ext cx="7315200" cy="7753350"/>
          </a:xfrm>
          <a:prstGeom prst="rect">
            <a:avLst/>
          </a:prstGeom>
        </p:spPr>
      </p:pic>
      <p:sp>
        <p:nvSpPr>
          <p:cNvPr id="12" name="Retângulo 11">
            <a:extLst>
              <a:ext uri="{FF2B5EF4-FFF2-40B4-BE49-F238E27FC236}">
                <a16:creationId xmlns:a16="http://schemas.microsoft.com/office/drawing/2014/main" id="{5DC4C70C-F601-E7DA-BBEF-9B0CFF97F9F7}"/>
              </a:ext>
            </a:extLst>
          </p:cNvPr>
          <p:cNvSpPr/>
          <p:nvPr/>
        </p:nvSpPr>
        <p:spPr>
          <a:xfrm>
            <a:off x="0" y="7977600"/>
            <a:ext cx="14630400" cy="252000"/>
          </a:xfrm>
          <a:prstGeom prst="rect">
            <a:avLst/>
          </a:prstGeom>
          <a:gradFill>
            <a:gsLst>
              <a:gs pos="20000">
                <a:srgbClr val="FF8C00"/>
              </a:gs>
              <a:gs pos="100000">
                <a:srgbClr val="FFFF00"/>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9BCB1E85-2188-D428-081F-5B76B9FAFD02}"/>
              </a:ext>
            </a:extLst>
          </p:cNvPr>
          <p:cNvSpPr txBox="1"/>
          <p:nvPr/>
        </p:nvSpPr>
        <p:spPr>
          <a:xfrm>
            <a:off x="214736" y="649736"/>
            <a:ext cx="11606549" cy="584775"/>
          </a:xfrm>
          <a:prstGeom prst="rect">
            <a:avLst/>
          </a:prstGeom>
          <a:noFill/>
        </p:spPr>
        <p:txBody>
          <a:bodyPr wrap="square" rtlCol="0">
            <a:spAutoFit/>
          </a:bodyPr>
          <a:lstStyle/>
          <a:p>
            <a:r>
              <a:rPr lang="en-US" sz="3200" b="1" dirty="0">
                <a:solidFill>
                  <a:srgbClr val="FF8C00"/>
                </a:solidFill>
                <a:latin typeface="Trebuchet MS" panose="020B0603020202020204" pitchFamily="34" charset="0"/>
              </a:rPr>
              <a:t>CARBON DIOXIDE CO2+H2O = CARBONIC ACID</a:t>
            </a:r>
            <a:endParaRPr lang="pt-BR" sz="3200" b="1" dirty="0">
              <a:solidFill>
                <a:srgbClr val="FF8C00"/>
              </a:solidFill>
              <a:latin typeface="Trebuchet MS" panose="020B0603020202020204" pitchFamily="34" charset="0"/>
            </a:endParaRPr>
          </a:p>
        </p:txBody>
      </p:sp>
      <p:sp>
        <p:nvSpPr>
          <p:cNvPr id="8" name="CaixaDeTexto 7">
            <a:extLst>
              <a:ext uri="{FF2B5EF4-FFF2-40B4-BE49-F238E27FC236}">
                <a16:creationId xmlns:a16="http://schemas.microsoft.com/office/drawing/2014/main" id="{A87EA301-07A9-D5C1-86E3-4F822AADED92}"/>
              </a:ext>
            </a:extLst>
          </p:cNvPr>
          <p:cNvSpPr txBox="1"/>
          <p:nvPr/>
        </p:nvSpPr>
        <p:spPr>
          <a:xfrm>
            <a:off x="144915" y="1608046"/>
            <a:ext cx="6976954" cy="2862322"/>
          </a:xfrm>
          <a:prstGeom prst="rect">
            <a:avLst/>
          </a:prstGeom>
          <a:noFill/>
        </p:spPr>
        <p:txBody>
          <a:bodyPr wrap="square" rtlCol="0">
            <a:spAutoFit/>
          </a:bodyPr>
          <a:lstStyle/>
          <a:p>
            <a:pPr algn="just"/>
            <a:r>
              <a:rPr lang="en-US" b="0" i="0" dirty="0">
                <a:solidFill>
                  <a:srgbClr val="143C82"/>
                </a:solidFill>
                <a:effectLst/>
                <a:latin typeface="Trebuchet MS" panose="020B0603020202020204" pitchFamily="34" charset="0"/>
              </a:rPr>
              <a:t>The decarbonization of our planet's atmosphere is humanity's challenge, as the repercussions are global, as demonstrated on climate websites where the air quality is bad or harmful, even in remote locations.</a:t>
            </a:r>
          </a:p>
          <a:p>
            <a:pPr algn="just"/>
            <a:endParaRPr lang="en-US" b="0" i="0" dirty="0">
              <a:solidFill>
                <a:srgbClr val="143C82"/>
              </a:solidFill>
              <a:effectLst/>
              <a:latin typeface="Trebuchet MS" panose="020B0603020202020204" pitchFamily="34" charset="0"/>
            </a:endParaRPr>
          </a:p>
          <a:p>
            <a:pPr algn="just"/>
            <a:r>
              <a:rPr lang="en-US" b="0" i="0" dirty="0">
                <a:solidFill>
                  <a:srgbClr val="143C82"/>
                </a:solidFill>
                <a:effectLst/>
                <a:latin typeface="Trebuchet MS" panose="020B0603020202020204" pitchFamily="34" charset="0"/>
              </a:rPr>
              <a:t>As measured in isolated locations such as </a:t>
            </a:r>
            <a:r>
              <a:rPr lang="en-US" b="0" i="0" dirty="0" err="1">
                <a:solidFill>
                  <a:srgbClr val="143C82"/>
                </a:solidFill>
                <a:effectLst/>
                <a:latin typeface="Trebuchet MS" panose="020B0603020202020204" pitchFamily="34" charset="0"/>
              </a:rPr>
              <a:t>Manua</a:t>
            </a:r>
            <a:r>
              <a:rPr lang="en-US" b="0" i="0" dirty="0">
                <a:solidFill>
                  <a:srgbClr val="143C82"/>
                </a:solidFill>
                <a:effectLst/>
                <a:latin typeface="Trebuchet MS" panose="020B0603020202020204" pitchFamily="34" charset="0"/>
              </a:rPr>
              <a:t> Loa in Hawaii, which show the change in tangent, alerted in 2000, configured as shown in Graph 1, where we have the evolution in the form of a mountain range of CO2 rates in the global atmosphere with values such as 421 ppm of CO2 in April 2023.</a:t>
            </a:r>
            <a:endParaRPr lang="pt-BR" dirty="0">
              <a:solidFill>
                <a:srgbClr val="143C82"/>
              </a:solidFill>
              <a:latin typeface="Trebuchet MS" panose="020B0603020202020204" pitchFamily="34" charset="0"/>
            </a:endParaRPr>
          </a:p>
        </p:txBody>
      </p:sp>
      <p:pic>
        <p:nvPicPr>
          <p:cNvPr id="6" name="Imagem 5" descr="Uma imagem com Gráficos, logótipo, design gráfico, captura de ecrã&#10;&#10;Descrição gerada automaticamente">
            <a:extLst>
              <a:ext uri="{FF2B5EF4-FFF2-40B4-BE49-F238E27FC236}">
                <a16:creationId xmlns:a16="http://schemas.microsoft.com/office/drawing/2014/main" id="{70BB8A92-38B7-6DF8-128C-C83271E600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0571" y="-402766"/>
            <a:ext cx="5821429" cy="3274554"/>
          </a:xfrm>
          <a:prstGeom prst="rect">
            <a:avLst/>
          </a:prstGeom>
        </p:spPr>
      </p:pic>
      <p:sp>
        <p:nvSpPr>
          <p:cNvPr id="9" name="CaixaDeTexto 8">
            <a:extLst>
              <a:ext uri="{FF2B5EF4-FFF2-40B4-BE49-F238E27FC236}">
                <a16:creationId xmlns:a16="http://schemas.microsoft.com/office/drawing/2014/main" id="{5555749E-0DF6-AA02-2A88-0798B0D05343}"/>
              </a:ext>
            </a:extLst>
          </p:cNvPr>
          <p:cNvSpPr txBox="1"/>
          <p:nvPr/>
        </p:nvSpPr>
        <p:spPr>
          <a:xfrm>
            <a:off x="8643255" y="7146603"/>
            <a:ext cx="5807761" cy="830997"/>
          </a:xfrm>
          <a:prstGeom prst="rect">
            <a:avLst/>
          </a:prstGeom>
          <a:noFill/>
        </p:spPr>
        <p:txBody>
          <a:bodyPr wrap="square" rtlCol="0">
            <a:spAutoFit/>
          </a:bodyPr>
          <a:lstStyle/>
          <a:p>
            <a:r>
              <a:rPr lang="en-US" sz="1600" b="0" i="0" dirty="0">
                <a:solidFill>
                  <a:srgbClr val="143C82"/>
                </a:solidFill>
                <a:effectLst/>
                <a:latin typeface="Trebuchet MS" panose="020B0603020202020204" pitchFamily="34" charset="0"/>
              </a:rPr>
              <a:t>Evolution of carbonic acid concentration in the atmosphere.</a:t>
            </a:r>
          </a:p>
          <a:p>
            <a:pPr algn="just"/>
            <a:r>
              <a:rPr lang="en-US" sz="1600" b="0" i="0" dirty="0">
                <a:solidFill>
                  <a:srgbClr val="143C82"/>
                </a:solidFill>
                <a:effectLst/>
                <a:latin typeface="Trebuchet MS" panose="020B0603020202020204" pitchFamily="34" charset="0"/>
              </a:rPr>
              <a:t>(Source: https://gml.noaa.gov/ccgg/trends/mlo.html, 2023.)</a:t>
            </a:r>
            <a:endParaRPr lang="pt-BR" sz="1600" dirty="0">
              <a:solidFill>
                <a:srgbClr val="143C82"/>
              </a:solidFill>
              <a:latin typeface="Trebuchet MS" panose="020B0603020202020204" pitchFamily="34" charset="0"/>
            </a:endParaRPr>
          </a:p>
        </p:txBody>
      </p:sp>
      <p:pic>
        <p:nvPicPr>
          <p:cNvPr id="10" name="Picture 9" descr="co2-chart">
            <a:extLst>
              <a:ext uri="{FF2B5EF4-FFF2-40B4-BE49-F238E27FC236}">
                <a16:creationId xmlns:a16="http://schemas.microsoft.com/office/drawing/2014/main" id="{92CDE8D4-2ED3-A267-C42A-30794574E9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915" y="4582048"/>
            <a:ext cx="8353425" cy="345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m 10">
            <a:extLst>
              <a:ext uri="{FF2B5EF4-FFF2-40B4-BE49-F238E27FC236}">
                <a16:creationId xmlns:a16="http://schemas.microsoft.com/office/drawing/2014/main" id="{6990E7E5-D799-576E-68B0-2DABD97683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8536" y="2048424"/>
            <a:ext cx="6738203" cy="4909694"/>
          </a:xfrm>
          <a:prstGeom prst="rect">
            <a:avLst/>
          </a:prstGeom>
        </p:spPr>
      </p:pic>
    </p:spTree>
    <p:extLst>
      <p:ext uri="{BB962C8B-B14F-4D97-AF65-F5344CB8AC3E}">
        <p14:creationId xmlns:p14="http://schemas.microsoft.com/office/powerpoint/2010/main" val="343524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m Gráficos, logótipo, design gráfico, captura de ecrã&#10;&#10;Descrição gerada automaticamente">
            <a:extLst>
              <a:ext uri="{FF2B5EF4-FFF2-40B4-BE49-F238E27FC236}">
                <a16:creationId xmlns:a16="http://schemas.microsoft.com/office/drawing/2014/main" id="{6450C959-CFDF-965B-7934-AE1B776F69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0571" y="-402766"/>
            <a:ext cx="5821429" cy="3274554"/>
          </a:xfrm>
          <a:prstGeom prst="rect">
            <a:avLst/>
          </a:prstGeom>
        </p:spPr>
      </p:pic>
      <p:pic>
        <p:nvPicPr>
          <p:cNvPr id="2" name="Gráfico 1">
            <a:extLst>
              <a:ext uri="{FF2B5EF4-FFF2-40B4-BE49-F238E27FC236}">
                <a16:creationId xmlns:a16="http://schemas.microsoft.com/office/drawing/2014/main" id="{4DA38377-0323-FA4A-A7B5-022FB4D8C9F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30182" b="38529"/>
          <a:stretch/>
        </p:blipFill>
        <p:spPr>
          <a:xfrm>
            <a:off x="7117224" y="556636"/>
            <a:ext cx="7315200" cy="7753350"/>
          </a:xfrm>
          <a:prstGeom prst="rect">
            <a:avLst/>
          </a:prstGeom>
        </p:spPr>
      </p:pic>
      <p:sp>
        <p:nvSpPr>
          <p:cNvPr id="12" name="Retângulo 11">
            <a:extLst>
              <a:ext uri="{FF2B5EF4-FFF2-40B4-BE49-F238E27FC236}">
                <a16:creationId xmlns:a16="http://schemas.microsoft.com/office/drawing/2014/main" id="{5DC4C70C-F601-E7DA-BBEF-9B0CFF97F9F7}"/>
              </a:ext>
            </a:extLst>
          </p:cNvPr>
          <p:cNvSpPr/>
          <p:nvPr/>
        </p:nvSpPr>
        <p:spPr>
          <a:xfrm>
            <a:off x="0" y="7977600"/>
            <a:ext cx="14630400" cy="252000"/>
          </a:xfrm>
          <a:prstGeom prst="rect">
            <a:avLst/>
          </a:prstGeom>
          <a:gradFill>
            <a:gsLst>
              <a:gs pos="20000">
                <a:srgbClr val="FF8C00"/>
              </a:gs>
              <a:gs pos="100000">
                <a:srgbClr val="FFFF00"/>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A87EA301-07A9-D5C1-86E3-4F822AADED92}"/>
              </a:ext>
            </a:extLst>
          </p:cNvPr>
          <p:cNvSpPr txBox="1"/>
          <p:nvPr/>
        </p:nvSpPr>
        <p:spPr>
          <a:xfrm>
            <a:off x="8910571" y="2354958"/>
            <a:ext cx="5562600" cy="2492990"/>
          </a:xfrm>
          <a:prstGeom prst="rect">
            <a:avLst/>
          </a:prstGeom>
          <a:noFill/>
        </p:spPr>
        <p:txBody>
          <a:bodyPr wrap="square" rtlCol="0">
            <a:spAutoFit/>
          </a:bodyPr>
          <a:lstStyle/>
          <a:p>
            <a:pPr algn="just"/>
            <a:r>
              <a:rPr lang="en-US" b="0" i="0" dirty="0">
                <a:solidFill>
                  <a:srgbClr val="143C82"/>
                </a:solidFill>
                <a:effectLst/>
                <a:latin typeface="Trebuchet MS" panose="020B0603020202020204" pitchFamily="34" charset="0"/>
              </a:rPr>
              <a:t>Our approach aims to establish a counterpoint in the currents of global mitigation actions, with this study being restricted to those that act on combustion gases, the initiatives of </a:t>
            </a:r>
            <a:r>
              <a:rPr lang="en-US" b="1" i="0" dirty="0">
                <a:solidFill>
                  <a:srgbClr val="143C82"/>
                </a:solidFill>
                <a:effectLst/>
                <a:latin typeface="Trebuchet MS" panose="020B0603020202020204" pitchFamily="34" charset="0"/>
              </a:rPr>
              <a:t>CCS (Carbon Capture &amp; Storage)</a:t>
            </a:r>
            <a:r>
              <a:rPr lang="en-US" b="0" i="0" dirty="0">
                <a:solidFill>
                  <a:srgbClr val="143C82"/>
                </a:solidFill>
                <a:effectLst/>
                <a:latin typeface="Trebuchet MS" panose="020B0603020202020204" pitchFamily="34" charset="0"/>
              </a:rPr>
              <a:t>, </a:t>
            </a:r>
            <a:r>
              <a:rPr lang="en-US" b="1" i="0" dirty="0">
                <a:solidFill>
                  <a:srgbClr val="143C82"/>
                </a:solidFill>
                <a:effectLst/>
                <a:latin typeface="Trebuchet MS" panose="020B0603020202020204" pitchFamily="34" charset="0"/>
              </a:rPr>
              <a:t>CCUS (Carbon Capture, Utilization &amp; Storage), </a:t>
            </a:r>
            <a:r>
              <a:rPr lang="en-US" b="0" i="0" dirty="0">
                <a:solidFill>
                  <a:srgbClr val="143C82"/>
                </a:solidFill>
                <a:effectLst/>
                <a:latin typeface="Trebuchet MS" panose="020B0603020202020204" pitchFamily="34" charset="0"/>
              </a:rPr>
              <a:t>gain a new proposition under our argument is </a:t>
            </a:r>
            <a:r>
              <a:rPr lang="en-US" sz="2400" b="0" i="0" dirty="0">
                <a:solidFill>
                  <a:srgbClr val="143C82"/>
                </a:solidFill>
                <a:effectLst/>
                <a:highlight>
                  <a:srgbClr val="C0C0C0"/>
                </a:highlight>
                <a:latin typeface="Trebuchet MS" panose="020B0603020202020204" pitchFamily="34" charset="0"/>
              </a:rPr>
              <a:t>CCT (Carbon Capture &amp; Transform).</a:t>
            </a:r>
            <a:endParaRPr lang="pt-BR" sz="2400" dirty="0">
              <a:solidFill>
                <a:srgbClr val="143C82"/>
              </a:solidFill>
              <a:highlight>
                <a:srgbClr val="C0C0C0"/>
              </a:highlight>
              <a:latin typeface="Trebuchet MS" panose="020B0603020202020204" pitchFamily="34" charset="0"/>
            </a:endParaRPr>
          </a:p>
        </p:txBody>
      </p:sp>
      <p:sp>
        <p:nvSpPr>
          <p:cNvPr id="13" name="CaixaDeTexto 12">
            <a:extLst>
              <a:ext uri="{FF2B5EF4-FFF2-40B4-BE49-F238E27FC236}">
                <a16:creationId xmlns:a16="http://schemas.microsoft.com/office/drawing/2014/main" id="{E745860F-8271-7E20-B5EB-7E550EA4D9C1}"/>
              </a:ext>
            </a:extLst>
          </p:cNvPr>
          <p:cNvSpPr txBox="1"/>
          <p:nvPr/>
        </p:nvSpPr>
        <p:spPr>
          <a:xfrm>
            <a:off x="0" y="-24873"/>
            <a:ext cx="9182099" cy="707886"/>
          </a:xfrm>
          <a:prstGeom prst="rect">
            <a:avLst/>
          </a:prstGeom>
          <a:noFill/>
        </p:spPr>
        <p:txBody>
          <a:bodyPr wrap="square" rtlCol="0">
            <a:spAutoFit/>
          </a:bodyPr>
          <a:lstStyle/>
          <a:p>
            <a:r>
              <a:rPr lang="en-US" sz="4000" b="1" dirty="0">
                <a:solidFill>
                  <a:srgbClr val="FF8C00"/>
                </a:solidFill>
                <a:latin typeface="Trebuchet MS" panose="020B0603020202020204" pitchFamily="34" charset="0"/>
              </a:rPr>
              <a:t>BRAINSTORMING FOR SOLUTIONS !</a:t>
            </a:r>
            <a:endParaRPr lang="pt-BR" sz="4000" b="1" dirty="0">
              <a:solidFill>
                <a:srgbClr val="FF8C00"/>
              </a:solidFill>
              <a:latin typeface="Trebuchet MS" panose="020B0603020202020204" pitchFamily="34" charset="0"/>
            </a:endParaRPr>
          </a:p>
        </p:txBody>
      </p:sp>
      <p:sp>
        <p:nvSpPr>
          <p:cNvPr id="7" name="CaixaDeTexto 6">
            <a:extLst>
              <a:ext uri="{FF2B5EF4-FFF2-40B4-BE49-F238E27FC236}">
                <a16:creationId xmlns:a16="http://schemas.microsoft.com/office/drawing/2014/main" id="{7A4C5AF2-4D2A-F0FD-2CEB-4A0A0A328A33}"/>
              </a:ext>
            </a:extLst>
          </p:cNvPr>
          <p:cNvSpPr txBox="1"/>
          <p:nvPr/>
        </p:nvSpPr>
        <p:spPr>
          <a:xfrm>
            <a:off x="109830" y="5778798"/>
            <a:ext cx="8511656" cy="2308324"/>
          </a:xfrm>
          <a:prstGeom prst="rect">
            <a:avLst/>
          </a:prstGeom>
          <a:noFill/>
        </p:spPr>
        <p:txBody>
          <a:bodyPr wrap="square" rtlCol="0">
            <a:spAutoFit/>
          </a:bodyPr>
          <a:lstStyle/>
          <a:p>
            <a:pPr algn="just"/>
            <a:r>
              <a:rPr lang="en-US" b="0" i="0" dirty="0">
                <a:solidFill>
                  <a:srgbClr val="143C82"/>
                </a:solidFill>
                <a:effectLst/>
                <a:latin typeface="Trebuchet MS" panose="020B0603020202020204" pitchFamily="34" charset="0"/>
              </a:rPr>
              <a:t>According to the </a:t>
            </a:r>
            <a:r>
              <a:rPr lang="en-US" b="1" i="0" dirty="0">
                <a:solidFill>
                  <a:srgbClr val="143C82"/>
                </a:solidFill>
                <a:effectLst/>
                <a:latin typeface="Trebuchet MS" panose="020B0603020202020204" pitchFamily="34" charset="0"/>
              </a:rPr>
              <a:t>Massachusetts Institute of Technology </a:t>
            </a:r>
            <a:r>
              <a:rPr lang="en-US" b="0" i="0" dirty="0">
                <a:solidFill>
                  <a:srgbClr val="143C82"/>
                </a:solidFill>
                <a:effectLst/>
                <a:latin typeface="Trebuchet MS" panose="020B0603020202020204" pitchFamily="34" charset="0"/>
              </a:rPr>
              <a:t>(MIT) Environmental Solutions Initiative, some of the captured carbon dioxide is pumped into oil wells as a way to “dispose of hard-to-extract oil.” Additionally, it is used in some greenhouses to help grow plants. Other potential uses include “turning CO2 into plastics, building materials like cement and concrete, fuels, futuristic materials like carbon fibers and graphene, and even household products like baking soda, bleach, antifreeze, and paints.” </a:t>
            </a:r>
            <a:r>
              <a:rPr lang="en-US" b="1" i="0" dirty="0">
                <a:solidFill>
                  <a:srgbClr val="143C82"/>
                </a:solidFill>
                <a:effectLst/>
                <a:latin typeface="Trebuchet MS" panose="020B0603020202020204" pitchFamily="34" charset="0"/>
              </a:rPr>
              <a:t>None of them are in large-scale production yet.</a:t>
            </a:r>
            <a:endParaRPr lang="pt-BR" b="1" dirty="0">
              <a:solidFill>
                <a:srgbClr val="143C82"/>
              </a:solidFill>
              <a:latin typeface="Trebuchet MS" panose="020B0603020202020204" pitchFamily="34" charset="0"/>
            </a:endParaRPr>
          </a:p>
        </p:txBody>
      </p:sp>
      <p:pic>
        <p:nvPicPr>
          <p:cNvPr id="3" name="Imagem 2">
            <a:extLst>
              <a:ext uri="{FF2B5EF4-FFF2-40B4-BE49-F238E27FC236}">
                <a16:creationId xmlns:a16="http://schemas.microsoft.com/office/drawing/2014/main" id="{6C973731-377B-7D84-46B9-BD52D26EF9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766" y="683013"/>
            <a:ext cx="6573467" cy="5095785"/>
          </a:xfrm>
          <a:prstGeom prst="rect">
            <a:avLst/>
          </a:prstGeom>
        </p:spPr>
      </p:pic>
      <p:sp>
        <p:nvSpPr>
          <p:cNvPr id="5" name="CaixaDeTexto 4">
            <a:extLst>
              <a:ext uri="{FF2B5EF4-FFF2-40B4-BE49-F238E27FC236}">
                <a16:creationId xmlns:a16="http://schemas.microsoft.com/office/drawing/2014/main" id="{28744924-4DA7-8EAC-2C71-5D6AA5C32C97}"/>
              </a:ext>
            </a:extLst>
          </p:cNvPr>
          <p:cNvSpPr txBox="1"/>
          <p:nvPr/>
        </p:nvSpPr>
        <p:spPr>
          <a:xfrm>
            <a:off x="8910571" y="5730637"/>
            <a:ext cx="6294459" cy="1692771"/>
          </a:xfrm>
          <a:prstGeom prst="rect">
            <a:avLst/>
          </a:prstGeom>
          <a:noFill/>
        </p:spPr>
        <p:txBody>
          <a:bodyPr wrap="square" rtlCol="0">
            <a:spAutoFit/>
          </a:bodyPr>
          <a:lstStyle/>
          <a:p>
            <a:r>
              <a:rPr lang="en-US" sz="2800" b="1" dirty="0">
                <a:highlight>
                  <a:srgbClr val="00FF00"/>
                </a:highlight>
                <a:latin typeface="Trebuchet MS" panose="020B0603020202020204" pitchFamily="34" charset="0"/>
              </a:rPr>
              <a:t>IN NATURE NOTHING IS CREATED, </a:t>
            </a:r>
          </a:p>
          <a:p>
            <a:r>
              <a:rPr lang="en-US" sz="2800" b="1" dirty="0">
                <a:highlight>
                  <a:srgbClr val="00FF00"/>
                </a:highlight>
                <a:latin typeface="Trebuchet MS" panose="020B0603020202020204" pitchFamily="34" charset="0"/>
              </a:rPr>
              <a:t>NOTHING IS LOST, </a:t>
            </a:r>
          </a:p>
          <a:p>
            <a:r>
              <a:rPr lang="en-US" sz="2800" b="1" dirty="0">
                <a:highlight>
                  <a:srgbClr val="00FF00"/>
                </a:highlight>
                <a:latin typeface="Trebuchet MS" panose="020B0603020202020204" pitchFamily="34" charset="0"/>
              </a:rPr>
              <a:t>EVERYTHING IS TRANSFORMED. </a:t>
            </a:r>
          </a:p>
          <a:p>
            <a:r>
              <a:rPr lang="en-US" sz="2000" b="1" dirty="0">
                <a:highlight>
                  <a:srgbClr val="C0C0C0"/>
                </a:highlight>
                <a:latin typeface="Trebuchet MS" panose="020B0603020202020204" pitchFamily="34" charset="0"/>
              </a:rPr>
              <a:t>ANTOINE-LAURENT DE LAVOISIER(1785) </a:t>
            </a:r>
          </a:p>
        </p:txBody>
      </p:sp>
    </p:spTree>
    <p:extLst>
      <p:ext uri="{BB962C8B-B14F-4D97-AF65-F5344CB8AC3E}">
        <p14:creationId xmlns:p14="http://schemas.microsoft.com/office/powerpoint/2010/main" val="1786746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m Gráficos, logótipo, design gráfico, captura de ecrã&#10;&#10;Descrição gerada automaticamente">
            <a:extLst>
              <a:ext uri="{FF2B5EF4-FFF2-40B4-BE49-F238E27FC236}">
                <a16:creationId xmlns:a16="http://schemas.microsoft.com/office/drawing/2014/main" id="{6450C959-CFDF-965B-7934-AE1B776F69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0571" y="-402766"/>
            <a:ext cx="5821429" cy="3274554"/>
          </a:xfrm>
          <a:prstGeom prst="rect">
            <a:avLst/>
          </a:prstGeom>
        </p:spPr>
      </p:pic>
      <p:pic>
        <p:nvPicPr>
          <p:cNvPr id="2" name="Gráfico 1">
            <a:extLst>
              <a:ext uri="{FF2B5EF4-FFF2-40B4-BE49-F238E27FC236}">
                <a16:creationId xmlns:a16="http://schemas.microsoft.com/office/drawing/2014/main" id="{4DA38377-0323-FA4A-A7B5-022FB4D8C9F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30182" b="38529"/>
          <a:stretch/>
        </p:blipFill>
        <p:spPr>
          <a:xfrm>
            <a:off x="7315200" y="476250"/>
            <a:ext cx="7315200" cy="7753350"/>
          </a:xfrm>
          <a:prstGeom prst="rect">
            <a:avLst/>
          </a:prstGeom>
        </p:spPr>
      </p:pic>
      <p:sp>
        <p:nvSpPr>
          <p:cNvPr id="12" name="Retângulo 11">
            <a:extLst>
              <a:ext uri="{FF2B5EF4-FFF2-40B4-BE49-F238E27FC236}">
                <a16:creationId xmlns:a16="http://schemas.microsoft.com/office/drawing/2014/main" id="{5DC4C70C-F601-E7DA-BBEF-9B0CFF97F9F7}"/>
              </a:ext>
            </a:extLst>
          </p:cNvPr>
          <p:cNvSpPr/>
          <p:nvPr/>
        </p:nvSpPr>
        <p:spPr>
          <a:xfrm>
            <a:off x="0" y="7977600"/>
            <a:ext cx="14630400" cy="252000"/>
          </a:xfrm>
          <a:prstGeom prst="rect">
            <a:avLst/>
          </a:prstGeom>
          <a:gradFill>
            <a:gsLst>
              <a:gs pos="20000">
                <a:srgbClr val="FF8C00"/>
              </a:gs>
              <a:gs pos="100000">
                <a:srgbClr val="FFFF00"/>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A87EA301-07A9-D5C1-86E3-4F822AADED92}"/>
              </a:ext>
            </a:extLst>
          </p:cNvPr>
          <p:cNvSpPr txBox="1"/>
          <p:nvPr/>
        </p:nvSpPr>
        <p:spPr>
          <a:xfrm>
            <a:off x="409892" y="5479045"/>
            <a:ext cx="5562600" cy="2308324"/>
          </a:xfrm>
          <a:prstGeom prst="rect">
            <a:avLst/>
          </a:prstGeom>
          <a:noFill/>
        </p:spPr>
        <p:txBody>
          <a:bodyPr wrap="square" rtlCol="0">
            <a:spAutoFit/>
          </a:bodyPr>
          <a:lstStyle/>
          <a:p>
            <a:pPr algn="just"/>
            <a:r>
              <a:rPr lang="en-US" b="0" i="0" dirty="0">
                <a:solidFill>
                  <a:srgbClr val="143C82"/>
                </a:solidFill>
                <a:effectLst/>
                <a:latin typeface="Trebuchet MS" panose="020B0603020202020204" pitchFamily="34" charset="0"/>
              </a:rPr>
              <a:t>Carbon dioxide emissions are being compared using technologies to separate the other components contained in the combustion gas streams, given the large proportion of nitrogen oxides and excess oxygen, in addition to solid contaminants such as particulate matter. Among these, we have absorption and desorption by amines, adsorption on active carbon, and the typical acid–base reactions.</a:t>
            </a:r>
            <a:endParaRPr lang="pt-BR" dirty="0">
              <a:solidFill>
                <a:srgbClr val="143C82"/>
              </a:solidFill>
              <a:latin typeface="Trebuchet MS" panose="020B0603020202020204" pitchFamily="34" charset="0"/>
            </a:endParaRPr>
          </a:p>
        </p:txBody>
      </p:sp>
      <p:sp>
        <p:nvSpPr>
          <p:cNvPr id="13" name="CaixaDeTexto 12">
            <a:extLst>
              <a:ext uri="{FF2B5EF4-FFF2-40B4-BE49-F238E27FC236}">
                <a16:creationId xmlns:a16="http://schemas.microsoft.com/office/drawing/2014/main" id="{E745860F-8271-7E20-B5EB-7E550EA4D9C1}"/>
              </a:ext>
            </a:extLst>
          </p:cNvPr>
          <p:cNvSpPr txBox="1"/>
          <p:nvPr/>
        </p:nvSpPr>
        <p:spPr>
          <a:xfrm>
            <a:off x="120581" y="92413"/>
            <a:ext cx="12399666" cy="830997"/>
          </a:xfrm>
          <a:prstGeom prst="rect">
            <a:avLst/>
          </a:prstGeom>
          <a:noFill/>
        </p:spPr>
        <p:txBody>
          <a:bodyPr wrap="square" rtlCol="0">
            <a:spAutoFit/>
          </a:bodyPr>
          <a:lstStyle/>
          <a:p>
            <a:r>
              <a:rPr lang="en-US" sz="2800" b="1" i="0" u="none" strike="noStrike" baseline="0" dirty="0">
                <a:solidFill>
                  <a:schemeClr val="accent2"/>
                </a:solidFill>
                <a:latin typeface="Trebuchet MS" panose="020B0603020202020204" pitchFamily="34" charset="0"/>
              </a:rPr>
              <a:t>Stoichiometric Burning. </a:t>
            </a:r>
          </a:p>
          <a:p>
            <a:r>
              <a:rPr lang="en-US" sz="2000" b="0" i="0" u="none" strike="noStrike" baseline="0" dirty="0" err="1">
                <a:solidFill>
                  <a:srgbClr val="656565"/>
                </a:solidFill>
                <a:latin typeface="Trebuchet MS" panose="020B0603020202020204" pitchFamily="34" charset="0"/>
              </a:rPr>
              <a:t>CxHy</a:t>
            </a:r>
            <a:r>
              <a:rPr lang="en-US" sz="2000" b="0" i="0" u="none" strike="noStrike" baseline="0" dirty="0">
                <a:solidFill>
                  <a:srgbClr val="656565"/>
                </a:solidFill>
                <a:latin typeface="Trebuchet MS" panose="020B0603020202020204" pitchFamily="34" charset="0"/>
              </a:rPr>
              <a:t> + 𝑥+𝑦4 O2 → xCO2 + 𝑦2H2O + Particulate matter(“fly ash”) + Energy</a:t>
            </a:r>
            <a:endParaRPr lang="pt-BR" sz="2000" b="1" dirty="0">
              <a:solidFill>
                <a:srgbClr val="FF8C00"/>
              </a:solidFill>
              <a:latin typeface="Trebuchet MS" panose="020B0603020202020204" pitchFamily="34" charset="0"/>
            </a:endParaRPr>
          </a:p>
        </p:txBody>
      </p:sp>
      <p:sp>
        <p:nvSpPr>
          <p:cNvPr id="7" name="CaixaDeTexto 6">
            <a:extLst>
              <a:ext uri="{FF2B5EF4-FFF2-40B4-BE49-F238E27FC236}">
                <a16:creationId xmlns:a16="http://schemas.microsoft.com/office/drawing/2014/main" id="{7A4C5AF2-4D2A-F0FD-2CEB-4A0A0A328A33}"/>
              </a:ext>
            </a:extLst>
          </p:cNvPr>
          <p:cNvSpPr txBox="1"/>
          <p:nvPr/>
        </p:nvSpPr>
        <p:spPr>
          <a:xfrm>
            <a:off x="7963182" y="3380869"/>
            <a:ext cx="5562600" cy="4339650"/>
          </a:xfrm>
          <a:prstGeom prst="rect">
            <a:avLst/>
          </a:prstGeom>
          <a:noFill/>
        </p:spPr>
        <p:txBody>
          <a:bodyPr wrap="square" rtlCol="0">
            <a:spAutoFit/>
          </a:bodyPr>
          <a:lstStyle/>
          <a:p>
            <a:pPr algn="just"/>
            <a:r>
              <a:rPr lang="en-US" b="0" i="0" dirty="0">
                <a:solidFill>
                  <a:srgbClr val="143C82"/>
                </a:solidFill>
                <a:effectLst/>
                <a:latin typeface="Trebuchet MS" panose="020B0603020202020204" pitchFamily="34" charset="0"/>
              </a:rPr>
              <a:t>Through gas scrubbers that represent a </a:t>
            </a:r>
            <a:r>
              <a:rPr lang="en-US" sz="2000" b="1" i="0" dirty="0">
                <a:solidFill>
                  <a:srgbClr val="143C82"/>
                </a:solidFill>
                <a:effectLst/>
                <a:highlight>
                  <a:srgbClr val="C0C0C0"/>
                </a:highlight>
                <a:latin typeface="Trebuchet MS" panose="020B0603020202020204" pitchFamily="34" charset="0"/>
              </a:rPr>
              <a:t>more rational solution for transforming carbon dioxide into a solid “in situ” </a:t>
            </a:r>
            <a:r>
              <a:rPr lang="en-US" b="0" i="0" dirty="0">
                <a:solidFill>
                  <a:srgbClr val="143C82"/>
                </a:solidFill>
                <a:effectLst/>
                <a:latin typeface="Trebuchet MS" panose="020B0603020202020204" pitchFamily="34" charset="0"/>
              </a:rPr>
              <a:t>for everyday use, and with added economic value, such as calcium carbonates and sodium bicarbonate where the mass balance shows the mass incorporation in the products resulting from the reactions, in which one of the reactants is in the air as a contaminant. Here we will restrict ourselves to the analysis of the wet route of gas scrubbers, more specifically that of </a:t>
            </a:r>
            <a:r>
              <a:rPr lang="en-US" b="1" i="0" dirty="0">
                <a:solidFill>
                  <a:srgbClr val="143C82"/>
                </a:solidFill>
                <a:effectLst/>
                <a:latin typeface="Trebuchet MS" panose="020B0603020202020204" pitchFamily="34" charset="0"/>
              </a:rPr>
              <a:t>hydrodynamic precipitators, based on </a:t>
            </a:r>
            <a:r>
              <a:rPr lang="en-US" b="1" i="0" dirty="0" err="1">
                <a:solidFill>
                  <a:srgbClr val="143C82"/>
                </a:solidFill>
                <a:effectLst/>
                <a:latin typeface="Trebuchet MS" panose="020B0603020202020204" pitchFamily="34" charset="0"/>
              </a:rPr>
              <a:t>multiventuri</a:t>
            </a:r>
            <a:r>
              <a:rPr lang="en-US" b="1" i="0" dirty="0">
                <a:solidFill>
                  <a:srgbClr val="143C82"/>
                </a:solidFill>
                <a:effectLst/>
                <a:latin typeface="Trebuchet MS" panose="020B0603020202020204" pitchFamily="34" charset="0"/>
              </a:rPr>
              <a:t> liquid centrifugation technology</a:t>
            </a:r>
            <a:r>
              <a:rPr lang="en-US" b="0" i="0" dirty="0">
                <a:solidFill>
                  <a:srgbClr val="143C82"/>
                </a:solidFill>
                <a:effectLst/>
                <a:latin typeface="Trebuchet MS" panose="020B0603020202020204" pitchFamily="34" charset="0"/>
              </a:rPr>
              <a:t>, achieving efficient carbon dioxide conversion, with compact dimensions, constant performance, and "in situ" applicability</a:t>
            </a:r>
            <a:endParaRPr lang="pt-BR" dirty="0">
              <a:solidFill>
                <a:srgbClr val="143C82"/>
              </a:solidFill>
              <a:latin typeface="Trebuchet MS" panose="020B0603020202020204" pitchFamily="34" charset="0"/>
            </a:endParaRPr>
          </a:p>
        </p:txBody>
      </p:sp>
      <p:pic>
        <p:nvPicPr>
          <p:cNvPr id="3" name="Picture 2">
            <a:extLst>
              <a:ext uri="{FF2B5EF4-FFF2-40B4-BE49-F238E27FC236}">
                <a16:creationId xmlns:a16="http://schemas.microsoft.com/office/drawing/2014/main" id="{30947E18-3907-BE84-6C73-798AA09F28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430" y="2344309"/>
            <a:ext cx="6648522" cy="3134736"/>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FD4193CE-FE49-9B4A-A9A6-76BE3AB80951}"/>
              </a:ext>
            </a:extLst>
          </p:cNvPr>
          <p:cNvSpPr txBox="1"/>
          <p:nvPr/>
        </p:nvSpPr>
        <p:spPr>
          <a:xfrm>
            <a:off x="9532115" y="2192082"/>
            <a:ext cx="3205424" cy="369332"/>
          </a:xfrm>
          <a:prstGeom prst="rect">
            <a:avLst/>
          </a:prstGeom>
          <a:noFill/>
        </p:spPr>
        <p:txBody>
          <a:bodyPr wrap="square" rtlCol="0">
            <a:spAutoFit/>
          </a:bodyPr>
          <a:lstStyle/>
          <a:p>
            <a:r>
              <a:rPr lang="en-US" sz="1800" b="1" dirty="0">
                <a:solidFill>
                  <a:srgbClr val="FF8C00"/>
                </a:solidFill>
                <a:latin typeface="Trebuchet MS" panose="020B0603020202020204" pitchFamily="34" charset="0"/>
              </a:rPr>
              <a:t>Chemical Route</a:t>
            </a:r>
            <a:endParaRPr lang="en-US" dirty="0"/>
          </a:p>
        </p:txBody>
      </p:sp>
      <p:sp>
        <p:nvSpPr>
          <p:cNvPr id="6" name="CaixaDeTexto 5">
            <a:extLst>
              <a:ext uri="{FF2B5EF4-FFF2-40B4-BE49-F238E27FC236}">
                <a16:creationId xmlns:a16="http://schemas.microsoft.com/office/drawing/2014/main" id="{F960A1B2-AE0D-79CB-CDD8-CA2E1D3E3425}"/>
              </a:ext>
            </a:extLst>
          </p:cNvPr>
          <p:cNvSpPr txBox="1"/>
          <p:nvPr/>
        </p:nvSpPr>
        <p:spPr>
          <a:xfrm>
            <a:off x="90435" y="1037607"/>
            <a:ext cx="8098972" cy="1292662"/>
          </a:xfrm>
          <a:prstGeom prst="rect">
            <a:avLst/>
          </a:prstGeom>
          <a:noFill/>
        </p:spPr>
        <p:txBody>
          <a:bodyPr wrap="square" rtlCol="0">
            <a:spAutoFit/>
          </a:bodyPr>
          <a:lstStyle/>
          <a:p>
            <a:r>
              <a:rPr lang="en-US" sz="2000" dirty="0">
                <a:solidFill>
                  <a:schemeClr val="accent5">
                    <a:lumMod val="50000"/>
                  </a:schemeClr>
                </a:solidFill>
                <a:latin typeface="Trebuchet MS" panose="020B0603020202020204" pitchFamily="34" charset="0"/>
              </a:rPr>
              <a:t>Energy generation we have the oxidation of fossil fuels, the so-called combustion process, with oxygen promoting the breakdown of organic molecules, and generating a rate of </a:t>
            </a:r>
            <a:r>
              <a:rPr lang="en-US" sz="2000" b="1" dirty="0">
                <a:solidFill>
                  <a:srgbClr val="FF0000"/>
                </a:solidFill>
                <a:latin typeface="Trebuchet MS" panose="020B0603020202020204" pitchFamily="34" charset="0"/>
              </a:rPr>
              <a:t>3.66 t CO2/t Carbon</a:t>
            </a:r>
          </a:p>
          <a:p>
            <a:endParaRPr lang="en-US" dirty="0"/>
          </a:p>
        </p:txBody>
      </p:sp>
      <p:sp>
        <p:nvSpPr>
          <p:cNvPr id="9" name="CaixaDeTexto 8">
            <a:extLst>
              <a:ext uri="{FF2B5EF4-FFF2-40B4-BE49-F238E27FC236}">
                <a16:creationId xmlns:a16="http://schemas.microsoft.com/office/drawing/2014/main" id="{D86978F8-5A22-0D99-5CCC-65A042F70910}"/>
              </a:ext>
            </a:extLst>
          </p:cNvPr>
          <p:cNvSpPr txBox="1"/>
          <p:nvPr/>
        </p:nvSpPr>
        <p:spPr>
          <a:xfrm>
            <a:off x="8189407" y="2647976"/>
            <a:ext cx="5562600" cy="461665"/>
          </a:xfrm>
          <a:prstGeom prst="rect">
            <a:avLst/>
          </a:prstGeom>
          <a:noFill/>
        </p:spPr>
        <p:txBody>
          <a:bodyPr wrap="square" rtlCol="0">
            <a:spAutoFit/>
          </a:bodyPr>
          <a:lstStyle/>
          <a:p>
            <a:r>
              <a:rPr lang="en-US" sz="2400" b="1" i="0" u="none" strike="noStrike" baseline="0" dirty="0">
                <a:solidFill>
                  <a:srgbClr val="143C82"/>
                </a:solidFill>
                <a:latin typeface="Trebuchet MS" panose="020B0603020202020204" pitchFamily="34" charset="0"/>
              </a:rPr>
              <a:t>acid + base &gt;&gt;&gt; salt + water </a:t>
            </a:r>
            <a:endParaRPr lang="en-US" sz="2400" b="1" dirty="0">
              <a:solidFill>
                <a:srgbClr val="143C82"/>
              </a:solidFill>
              <a:latin typeface="Trebuchet MS" panose="020B0603020202020204" pitchFamily="34" charset="0"/>
            </a:endParaRPr>
          </a:p>
        </p:txBody>
      </p:sp>
    </p:spTree>
    <p:extLst>
      <p:ext uri="{BB962C8B-B14F-4D97-AF65-F5344CB8AC3E}">
        <p14:creationId xmlns:p14="http://schemas.microsoft.com/office/powerpoint/2010/main" val="1737341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4DA38377-0323-FA4A-A7B5-022FB4D8C9F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30182" b="38529"/>
          <a:stretch/>
        </p:blipFill>
        <p:spPr>
          <a:xfrm>
            <a:off x="7315200" y="476250"/>
            <a:ext cx="7315200" cy="7753350"/>
          </a:xfrm>
          <a:prstGeom prst="rect">
            <a:avLst/>
          </a:prstGeom>
        </p:spPr>
      </p:pic>
      <p:sp>
        <p:nvSpPr>
          <p:cNvPr id="12" name="Retângulo 11">
            <a:extLst>
              <a:ext uri="{FF2B5EF4-FFF2-40B4-BE49-F238E27FC236}">
                <a16:creationId xmlns:a16="http://schemas.microsoft.com/office/drawing/2014/main" id="{5DC4C70C-F601-E7DA-BBEF-9B0CFF97F9F7}"/>
              </a:ext>
            </a:extLst>
          </p:cNvPr>
          <p:cNvSpPr/>
          <p:nvPr/>
        </p:nvSpPr>
        <p:spPr>
          <a:xfrm>
            <a:off x="0" y="7977600"/>
            <a:ext cx="14630400" cy="252000"/>
          </a:xfrm>
          <a:prstGeom prst="rect">
            <a:avLst/>
          </a:prstGeom>
          <a:gradFill>
            <a:gsLst>
              <a:gs pos="20000">
                <a:srgbClr val="FF8C00"/>
              </a:gs>
              <a:gs pos="100000">
                <a:srgbClr val="FFFF00"/>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9BCB1E85-2188-D428-081F-5B76B9FAFD02}"/>
              </a:ext>
            </a:extLst>
          </p:cNvPr>
          <p:cNvSpPr txBox="1"/>
          <p:nvPr/>
        </p:nvSpPr>
        <p:spPr>
          <a:xfrm>
            <a:off x="1064423" y="640839"/>
            <a:ext cx="9182099" cy="707886"/>
          </a:xfrm>
          <a:prstGeom prst="rect">
            <a:avLst/>
          </a:prstGeom>
          <a:noFill/>
        </p:spPr>
        <p:txBody>
          <a:bodyPr wrap="square" rtlCol="0">
            <a:spAutoFit/>
          </a:bodyPr>
          <a:lstStyle/>
          <a:p>
            <a:r>
              <a:rPr lang="en-US" sz="4000" b="1" dirty="0">
                <a:solidFill>
                  <a:srgbClr val="FF8C00"/>
                </a:solidFill>
                <a:latin typeface="Trebuchet MS" panose="020B0603020202020204" pitchFamily="34" charset="0"/>
              </a:rPr>
              <a:t>GLOBAL AGREEMENT DUBAI 2023.</a:t>
            </a:r>
            <a:endParaRPr lang="pt-BR" sz="4000" b="1" dirty="0">
              <a:solidFill>
                <a:srgbClr val="FF8C00"/>
              </a:solidFill>
              <a:latin typeface="Trebuchet MS" panose="020B0603020202020204" pitchFamily="34" charset="0"/>
            </a:endParaRPr>
          </a:p>
        </p:txBody>
      </p:sp>
      <p:sp>
        <p:nvSpPr>
          <p:cNvPr id="8" name="CaixaDeTexto 7">
            <a:extLst>
              <a:ext uri="{FF2B5EF4-FFF2-40B4-BE49-F238E27FC236}">
                <a16:creationId xmlns:a16="http://schemas.microsoft.com/office/drawing/2014/main" id="{A87EA301-07A9-D5C1-86E3-4F822AADED92}"/>
              </a:ext>
            </a:extLst>
          </p:cNvPr>
          <p:cNvSpPr txBox="1"/>
          <p:nvPr/>
        </p:nvSpPr>
        <p:spPr>
          <a:xfrm>
            <a:off x="301451" y="1443971"/>
            <a:ext cx="5903406" cy="2585323"/>
          </a:xfrm>
          <a:prstGeom prst="rect">
            <a:avLst/>
          </a:prstGeom>
          <a:noFill/>
        </p:spPr>
        <p:txBody>
          <a:bodyPr wrap="square" rtlCol="0">
            <a:spAutoFit/>
          </a:bodyPr>
          <a:lstStyle/>
          <a:p>
            <a:pPr algn="just"/>
            <a:r>
              <a:rPr lang="en-US" b="0" i="0" dirty="0">
                <a:solidFill>
                  <a:srgbClr val="143C82"/>
                </a:solidFill>
                <a:effectLst/>
                <a:latin typeface="Trebuchet MS" panose="020B0603020202020204" pitchFamily="34" charset="0"/>
              </a:rPr>
              <a:t>Criticism regarding the </a:t>
            </a:r>
            <a:r>
              <a:rPr lang="en-US" b="1" i="0" u="sng" dirty="0">
                <a:solidFill>
                  <a:srgbClr val="143C82"/>
                </a:solidFill>
                <a:effectLst/>
                <a:latin typeface="Trebuchet MS" panose="020B0603020202020204" pitchFamily="34" charset="0"/>
              </a:rPr>
              <a:t>inefficiency, cost, or inadequacy of the solutions presented and promoted, </a:t>
            </a:r>
            <a:r>
              <a:rPr lang="en-US" b="0" i="0" dirty="0">
                <a:solidFill>
                  <a:srgbClr val="143C82"/>
                </a:solidFill>
                <a:effectLst/>
                <a:latin typeface="Trebuchet MS" panose="020B0603020202020204" pitchFamily="34" charset="0"/>
              </a:rPr>
              <a:t>including in international challenges, such as XPRIZE Carbon Removal, and COP28 in Dubai in December 2023, where an agreement was drawn up that marks the “beginning of the end” of the era of fossil fuels, setting the stage for a rapid, fair and equitable transition, underpinned by deep emissions cuts and increased financing. </a:t>
            </a:r>
            <a:endParaRPr lang="pt-BR" dirty="0">
              <a:solidFill>
                <a:srgbClr val="143C82"/>
              </a:solidFill>
              <a:latin typeface="Trebuchet MS" panose="020B0603020202020204" pitchFamily="34" charset="0"/>
            </a:endParaRPr>
          </a:p>
        </p:txBody>
      </p:sp>
      <p:pic>
        <p:nvPicPr>
          <p:cNvPr id="6" name="Imagem 5" descr="Uma imagem com Gráficos, logótipo, design gráfico, captura de ecrã&#10;&#10;Descrição gerada automaticamente">
            <a:extLst>
              <a:ext uri="{FF2B5EF4-FFF2-40B4-BE49-F238E27FC236}">
                <a16:creationId xmlns:a16="http://schemas.microsoft.com/office/drawing/2014/main" id="{70BB8A92-38B7-6DF8-128C-C83271E600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5298" y="-684906"/>
            <a:ext cx="5821429" cy="3274554"/>
          </a:xfrm>
          <a:prstGeom prst="rect">
            <a:avLst/>
          </a:prstGeom>
        </p:spPr>
      </p:pic>
      <p:sp>
        <p:nvSpPr>
          <p:cNvPr id="9" name="CaixaDeTexto 8">
            <a:extLst>
              <a:ext uri="{FF2B5EF4-FFF2-40B4-BE49-F238E27FC236}">
                <a16:creationId xmlns:a16="http://schemas.microsoft.com/office/drawing/2014/main" id="{30691E71-9C68-2E7B-9B54-264EBEFE9EE9}"/>
              </a:ext>
            </a:extLst>
          </p:cNvPr>
          <p:cNvSpPr txBox="1"/>
          <p:nvPr/>
        </p:nvSpPr>
        <p:spPr>
          <a:xfrm>
            <a:off x="6806338" y="1989483"/>
            <a:ext cx="7757328" cy="1200329"/>
          </a:xfrm>
          <a:prstGeom prst="rect">
            <a:avLst/>
          </a:prstGeom>
          <a:noFill/>
        </p:spPr>
        <p:txBody>
          <a:bodyPr wrap="square" rtlCol="0">
            <a:spAutoFit/>
          </a:bodyPr>
          <a:lstStyle/>
          <a:p>
            <a:r>
              <a:rPr lang="en-US" b="0" i="0" dirty="0">
                <a:solidFill>
                  <a:srgbClr val="143C82"/>
                </a:solidFill>
                <a:effectLst/>
                <a:latin typeface="Trebuchet MS" panose="020B0603020202020204" pitchFamily="34" charset="0"/>
              </a:rPr>
              <a:t>Gas emissions need to be </a:t>
            </a:r>
            <a:r>
              <a:rPr lang="en-US" b="1" i="0" dirty="0">
                <a:solidFill>
                  <a:srgbClr val="FF0000"/>
                </a:solidFill>
                <a:effectLst/>
                <a:latin typeface="Trebuchet MS" panose="020B0603020202020204" pitchFamily="34" charset="0"/>
              </a:rPr>
              <a:t>reduced</a:t>
            </a:r>
            <a:r>
              <a:rPr lang="en-US" b="0" i="0" dirty="0">
                <a:solidFill>
                  <a:srgbClr val="143C82"/>
                </a:solidFill>
                <a:effectLst/>
                <a:latin typeface="Trebuchet MS" panose="020B0603020202020204" pitchFamily="34" charset="0"/>
              </a:rPr>
              <a:t> by 43% by 2030, compared to 2019 levels, to limit global warming to 1.5°C, </a:t>
            </a:r>
            <a:r>
              <a:rPr lang="en-US" b="1" i="0" dirty="0">
                <a:solidFill>
                  <a:srgbClr val="143C82"/>
                </a:solidFill>
                <a:effectLst/>
                <a:latin typeface="Trebuchet MS" panose="020B0603020202020204" pitchFamily="34" charset="0"/>
              </a:rPr>
              <a:t>Global Goal on Adaptation (GGA)</a:t>
            </a:r>
            <a:r>
              <a:rPr lang="en-US" b="0" i="0" dirty="0">
                <a:solidFill>
                  <a:srgbClr val="143C82"/>
                </a:solidFill>
                <a:effectLst/>
                <a:latin typeface="Trebuchet MS" panose="020B0603020202020204" pitchFamily="34" charset="0"/>
              </a:rPr>
              <a:t> - </a:t>
            </a:r>
            <a:r>
              <a:rPr lang="en-US" dirty="0">
                <a:solidFill>
                  <a:srgbClr val="143C82"/>
                </a:solidFill>
                <a:latin typeface="Trebuchet MS" panose="020B0603020202020204" pitchFamily="34" charset="0"/>
              </a:rPr>
              <a:t>T</a:t>
            </a:r>
            <a:r>
              <a:rPr lang="en-US" b="0" i="0" dirty="0">
                <a:solidFill>
                  <a:srgbClr val="143C82"/>
                </a:solidFill>
                <a:effectLst/>
                <a:latin typeface="Trebuchet MS" panose="020B0603020202020204" pitchFamily="34" charset="0"/>
              </a:rPr>
              <a:t>argets that the world needs to reach to be resilient to the impacts of a changing climate.</a:t>
            </a:r>
            <a:endParaRPr lang="en-US" dirty="0"/>
          </a:p>
        </p:txBody>
      </p:sp>
      <p:sp>
        <p:nvSpPr>
          <p:cNvPr id="10" name="CaixaDeTexto 9">
            <a:extLst>
              <a:ext uri="{FF2B5EF4-FFF2-40B4-BE49-F238E27FC236}">
                <a16:creationId xmlns:a16="http://schemas.microsoft.com/office/drawing/2014/main" id="{879C383F-0E4B-A887-7D64-A337AF589B02}"/>
              </a:ext>
            </a:extLst>
          </p:cNvPr>
          <p:cNvSpPr txBox="1"/>
          <p:nvPr/>
        </p:nvSpPr>
        <p:spPr>
          <a:xfrm>
            <a:off x="231111" y="3922398"/>
            <a:ext cx="6008914" cy="1354217"/>
          </a:xfrm>
          <a:prstGeom prst="rect">
            <a:avLst/>
          </a:prstGeom>
          <a:noFill/>
        </p:spPr>
        <p:txBody>
          <a:bodyPr wrap="square" rtlCol="0">
            <a:spAutoFit/>
          </a:bodyPr>
          <a:lstStyle/>
          <a:p>
            <a:r>
              <a:rPr lang="en-US" sz="3200" b="1" dirty="0">
                <a:solidFill>
                  <a:srgbClr val="FF8C00"/>
                </a:solidFill>
                <a:latin typeface="Trebuchet MS" panose="020B0603020202020204" pitchFamily="34" charset="0"/>
              </a:rPr>
              <a:t>Technological Route: </a:t>
            </a:r>
          </a:p>
          <a:p>
            <a:r>
              <a:rPr lang="en-US" sz="3200" b="1" dirty="0">
                <a:solidFill>
                  <a:srgbClr val="FF8C00"/>
                </a:solidFill>
                <a:latin typeface="Trebuchet MS" panose="020B0603020202020204" pitchFamily="34" charset="0"/>
              </a:rPr>
              <a:t>CCS- Carbon Capture Storage</a:t>
            </a:r>
            <a:endParaRPr lang="pt-BR" sz="3200" b="1" dirty="0">
              <a:solidFill>
                <a:srgbClr val="FF8C00"/>
              </a:solidFill>
              <a:latin typeface="Trebuchet MS" panose="020B0603020202020204" pitchFamily="34" charset="0"/>
            </a:endParaRPr>
          </a:p>
          <a:p>
            <a:endParaRPr lang="en-US" dirty="0"/>
          </a:p>
        </p:txBody>
      </p:sp>
      <p:pic>
        <p:nvPicPr>
          <p:cNvPr id="11" name="Imagem 10">
            <a:extLst>
              <a:ext uri="{FF2B5EF4-FFF2-40B4-BE49-F238E27FC236}">
                <a16:creationId xmlns:a16="http://schemas.microsoft.com/office/drawing/2014/main" id="{D56ADF6C-ED3D-7082-6F2E-33BB066AE84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48887" y="3502254"/>
            <a:ext cx="7747280" cy="4404876"/>
          </a:xfrm>
          <a:prstGeom prst="rect">
            <a:avLst/>
          </a:prstGeom>
          <a:noFill/>
          <a:ln>
            <a:noFill/>
          </a:ln>
        </p:spPr>
      </p:pic>
      <p:sp>
        <p:nvSpPr>
          <p:cNvPr id="13" name="CaixaDeTexto 12">
            <a:extLst>
              <a:ext uri="{FF2B5EF4-FFF2-40B4-BE49-F238E27FC236}">
                <a16:creationId xmlns:a16="http://schemas.microsoft.com/office/drawing/2014/main" id="{639F817E-1859-6A9D-9E2F-36DBB1DE0959}"/>
              </a:ext>
            </a:extLst>
          </p:cNvPr>
          <p:cNvSpPr txBox="1"/>
          <p:nvPr/>
        </p:nvSpPr>
        <p:spPr>
          <a:xfrm>
            <a:off x="134233" y="6736677"/>
            <a:ext cx="6672105" cy="923330"/>
          </a:xfrm>
          <a:prstGeom prst="rect">
            <a:avLst/>
          </a:prstGeom>
          <a:noFill/>
        </p:spPr>
        <p:txBody>
          <a:bodyPr wrap="square" rtlCol="0">
            <a:spAutoFit/>
          </a:bodyPr>
          <a:lstStyle/>
          <a:p>
            <a:r>
              <a:rPr lang="en-US" b="1" i="1" dirty="0">
                <a:solidFill>
                  <a:srgbClr val="143C82"/>
                </a:solidFill>
                <a:effectLst/>
                <a:latin typeface="Trebuchet MS" panose="020B0603020202020204" pitchFamily="34" charset="0"/>
              </a:rPr>
              <a:t>CCS concept of carbon dioxide capture and storage </a:t>
            </a:r>
            <a:r>
              <a:rPr lang="en-US" b="0" i="0" dirty="0">
                <a:solidFill>
                  <a:srgbClr val="143C82"/>
                </a:solidFill>
                <a:effectLst/>
                <a:latin typeface="Trebuchet MS" panose="020B0603020202020204" pitchFamily="34" charset="0"/>
              </a:rPr>
              <a:t>in underground caverns: High cost to separate and </a:t>
            </a:r>
            <a:r>
              <a:rPr lang="en-US" b="1" i="0" dirty="0">
                <a:solidFill>
                  <a:srgbClr val="FF0000"/>
                </a:solidFill>
                <a:effectLst/>
                <a:latin typeface="Trebuchet MS" panose="020B0603020202020204" pitchFamily="34" charset="0"/>
              </a:rPr>
              <a:t>transport to the location of underground caverns.</a:t>
            </a:r>
            <a:endParaRPr lang="en-US" b="1" dirty="0">
              <a:solidFill>
                <a:srgbClr val="FF0000"/>
              </a:solidFill>
            </a:endParaRPr>
          </a:p>
        </p:txBody>
      </p:sp>
      <p:sp>
        <p:nvSpPr>
          <p:cNvPr id="14" name="CaixaDeTexto 13">
            <a:extLst>
              <a:ext uri="{FF2B5EF4-FFF2-40B4-BE49-F238E27FC236}">
                <a16:creationId xmlns:a16="http://schemas.microsoft.com/office/drawing/2014/main" id="{75727509-0E96-EE0A-7A9D-EE852B54461F}"/>
              </a:ext>
            </a:extLst>
          </p:cNvPr>
          <p:cNvSpPr txBox="1"/>
          <p:nvPr/>
        </p:nvSpPr>
        <p:spPr>
          <a:xfrm>
            <a:off x="248697" y="5032454"/>
            <a:ext cx="6008914" cy="2308324"/>
          </a:xfrm>
          <a:prstGeom prst="rect">
            <a:avLst/>
          </a:prstGeom>
          <a:noFill/>
        </p:spPr>
        <p:txBody>
          <a:bodyPr wrap="square" rtlCol="0">
            <a:spAutoFit/>
          </a:bodyPr>
          <a:lstStyle/>
          <a:p>
            <a:r>
              <a:rPr lang="en-US" b="0" i="0" dirty="0">
                <a:solidFill>
                  <a:srgbClr val="143C82"/>
                </a:solidFill>
                <a:effectLst/>
                <a:latin typeface="Trebuchet MS" panose="020B0603020202020204" pitchFamily="34" charset="0"/>
              </a:rPr>
              <a:t>In an overview of the list of CCS technological routes for CO2 sequestration, the techniques range from capturing carbonic acid before being released into the atmosphere in power plants and </a:t>
            </a:r>
            <a:r>
              <a:rPr lang="en-US" b="0" i="1" dirty="0">
                <a:solidFill>
                  <a:srgbClr val="143C82"/>
                </a:solidFill>
                <a:effectLst/>
                <a:latin typeface="Trebuchet MS" panose="020B0603020202020204" pitchFamily="34" charset="0"/>
              </a:rPr>
              <a:t>storing it underground</a:t>
            </a:r>
            <a:r>
              <a:rPr lang="en-US" b="0" i="0" dirty="0">
                <a:solidFill>
                  <a:srgbClr val="143C82"/>
                </a:solidFill>
                <a:effectLst/>
                <a:latin typeface="Trebuchet MS" panose="020B0603020202020204" pitchFamily="34" charset="0"/>
              </a:rPr>
              <a:t>, to the use of </a:t>
            </a:r>
            <a:r>
              <a:rPr lang="en-US" b="0" i="1" dirty="0">
                <a:solidFill>
                  <a:srgbClr val="143C82"/>
                </a:solidFill>
                <a:effectLst/>
                <a:latin typeface="Trebuchet MS" panose="020B0603020202020204" pitchFamily="34" charset="0"/>
              </a:rPr>
              <a:t>trees for fixing </a:t>
            </a:r>
            <a:r>
              <a:rPr lang="en-US" b="0" i="0" dirty="0">
                <a:solidFill>
                  <a:srgbClr val="143C82"/>
                </a:solidFill>
                <a:effectLst/>
                <a:latin typeface="Trebuchet MS" panose="020B0603020202020204" pitchFamily="34" charset="0"/>
              </a:rPr>
              <a:t>or </a:t>
            </a:r>
            <a:r>
              <a:rPr lang="en-US" b="0" i="1" dirty="0">
                <a:solidFill>
                  <a:srgbClr val="143C82"/>
                </a:solidFill>
                <a:effectLst/>
                <a:latin typeface="Trebuchet MS" panose="020B0603020202020204" pitchFamily="34" charset="0"/>
              </a:rPr>
              <a:t>equipment capable of removing </a:t>
            </a:r>
            <a:r>
              <a:rPr lang="en-US" b="0" i="0" dirty="0">
                <a:solidFill>
                  <a:srgbClr val="143C82"/>
                </a:solidFill>
                <a:effectLst/>
                <a:latin typeface="Trebuchet MS" panose="020B0603020202020204" pitchFamily="34" charset="0"/>
              </a:rPr>
              <a:t>it directly from the ambient air.</a:t>
            </a:r>
          </a:p>
          <a:p>
            <a:endParaRPr lang="pt-BR" dirty="0">
              <a:solidFill>
                <a:srgbClr val="143C82"/>
              </a:solidFill>
              <a:latin typeface="Trebuchet MS" panose="020B0603020202020204" pitchFamily="34" charset="0"/>
            </a:endParaRPr>
          </a:p>
          <a:p>
            <a:endParaRPr lang="en-US" dirty="0"/>
          </a:p>
        </p:txBody>
      </p:sp>
    </p:spTree>
    <p:extLst>
      <p:ext uri="{BB962C8B-B14F-4D97-AF65-F5344CB8AC3E}">
        <p14:creationId xmlns:p14="http://schemas.microsoft.com/office/powerpoint/2010/main" val="1297061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4DA38377-0323-FA4A-A7B5-022FB4D8C9F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30182" b="38529"/>
          <a:stretch/>
        </p:blipFill>
        <p:spPr>
          <a:xfrm>
            <a:off x="7315200" y="476250"/>
            <a:ext cx="7315200" cy="7753350"/>
          </a:xfrm>
          <a:prstGeom prst="rect">
            <a:avLst/>
          </a:prstGeom>
        </p:spPr>
      </p:pic>
      <p:sp>
        <p:nvSpPr>
          <p:cNvPr id="12" name="Retângulo 11">
            <a:extLst>
              <a:ext uri="{FF2B5EF4-FFF2-40B4-BE49-F238E27FC236}">
                <a16:creationId xmlns:a16="http://schemas.microsoft.com/office/drawing/2014/main" id="{5DC4C70C-F601-E7DA-BBEF-9B0CFF97F9F7}"/>
              </a:ext>
            </a:extLst>
          </p:cNvPr>
          <p:cNvSpPr/>
          <p:nvPr/>
        </p:nvSpPr>
        <p:spPr>
          <a:xfrm>
            <a:off x="0" y="7851788"/>
            <a:ext cx="14630400" cy="252000"/>
          </a:xfrm>
          <a:prstGeom prst="rect">
            <a:avLst/>
          </a:prstGeom>
          <a:gradFill>
            <a:gsLst>
              <a:gs pos="20000">
                <a:srgbClr val="FF8C00"/>
              </a:gs>
              <a:gs pos="100000">
                <a:srgbClr val="FFFF00"/>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9BCB1E85-2188-D428-081F-5B76B9FAFD02}"/>
              </a:ext>
            </a:extLst>
          </p:cNvPr>
          <p:cNvSpPr txBox="1"/>
          <p:nvPr/>
        </p:nvSpPr>
        <p:spPr>
          <a:xfrm>
            <a:off x="0" y="0"/>
            <a:ext cx="10219174" cy="1323439"/>
          </a:xfrm>
          <a:prstGeom prst="rect">
            <a:avLst/>
          </a:prstGeom>
          <a:noFill/>
        </p:spPr>
        <p:txBody>
          <a:bodyPr wrap="square" rtlCol="0">
            <a:spAutoFit/>
          </a:bodyPr>
          <a:lstStyle/>
          <a:p>
            <a:r>
              <a:rPr lang="en-US" sz="4000" b="1" dirty="0">
                <a:solidFill>
                  <a:srgbClr val="FF8C00"/>
                </a:solidFill>
                <a:latin typeface="Trebuchet MS" panose="020B0603020202020204" pitchFamily="34" charset="0"/>
              </a:rPr>
              <a:t>Technological Route CCT-CARBON CAPTURE TRANSFORM</a:t>
            </a:r>
            <a:endParaRPr lang="pt-BR" sz="4000" b="1" dirty="0">
              <a:solidFill>
                <a:srgbClr val="FF8C00"/>
              </a:solidFill>
              <a:latin typeface="Trebuchet MS" panose="020B0603020202020204" pitchFamily="34" charset="0"/>
            </a:endParaRPr>
          </a:p>
        </p:txBody>
      </p:sp>
      <p:sp>
        <p:nvSpPr>
          <p:cNvPr id="8" name="CaixaDeTexto 7">
            <a:extLst>
              <a:ext uri="{FF2B5EF4-FFF2-40B4-BE49-F238E27FC236}">
                <a16:creationId xmlns:a16="http://schemas.microsoft.com/office/drawing/2014/main" id="{A87EA301-07A9-D5C1-86E3-4F822AADED92}"/>
              </a:ext>
            </a:extLst>
          </p:cNvPr>
          <p:cNvSpPr txBox="1"/>
          <p:nvPr/>
        </p:nvSpPr>
        <p:spPr>
          <a:xfrm>
            <a:off x="122674" y="1729253"/>
            <a:ext cx="8054886" cy="6555641"/>
          </a:xfrm>
          <a:prstGeom prst="rect">
            <a:avLst/>
          </a:prstGeom>
          <a:noFill/>
        </p:spPr>
        <p:txBody>
          <a:bodyPr wrap="square" rtlCol="0">
            <a:spAutoFit/>
          </a:bodyPr>
          <a:lstStyle/>
          <a:p>
            <a:pPr algn="just"/>
            <a:r>
              <a:rPr lang="en-US" dirty="0">
                <a:solidFill>
                  <a:srgbClr val="143C82"/>
                </a:solidFill>
                <a:latin typeface="Trebuchet MS" panose="020B0603020202020204" pitchFamily="34" charset="0"/>
              </a:rPr>
              <a:t>The R&amp;D status of carbon capture technologies is challenging and complex and includes:</a:t>
            </a:r>
          </a:p>
          <a:p>
            <a:pPr marL="285750" indent="-285750" algn="just">
              <a:buFont typeface="Wingdings" panose="05000000000000000000" pitchFamily="2" charset="2"/>
              <a:buChar char="Ø"/>
            </a:pPr>
            <a:r>
              <a:rPr lang="en-US" dirty="0">
                <a:solidFill>
                  <a:srgbClr val="143C82"/>
                </a:solidFill>
                <a:latin typeface="Trebuchet MS" panose="020B0603020202020204" pitchFamily="34" charset="0"/>
              </a:rPr>
              <a:t>C</a:t>
            </a:r>
            <a:r>
              <a:rPr lang="en-US" b="0" i="0" dirty="0">
                <a:solidFill>
                  <a:srgbClr val="143C82"/>
                </a:solidFill>
                <a:effectLst/>
                <a:latin typeface="Trebuchet MS" panose="020B0603020202020204" pitchFamily="34" charset="0"/>
              </a:rPr>
              <a:t>ryogenic separation,</a:t>
            </a:r>
            <a:endParaRPr lang="en-US" dirty="0">
              <a:solidFill>
                <a:srgbClr val="143C82"/>
              </a:solidFill>
              <a:latin typeface="Trebuchet MS" panose="020B0603020202020204" pitchFamily="34" charset="0"/>
            </a:endParaRPr>
          </a:p>
          <a:p>
            <a:pPr marL="285750" indent="-285750" algn="just">
              <a:buFont typeface="Wingdings" panose="05000000000000000000" pitchFamily="2" charset="2"/>
              <a:buChar char="Ø"/>
            </a:pPr>
            <a:r>
              <a:rPr lang="en-US" dirty="0">
                <a:solidFill>
                  <a:srgbClr val="143C82"/>
                </a:solidFill>
                <a:latin typeface="Trebuchet MS" panose="020B0603020202020204" pitchFamily="34" charset="0"/>
              </a:rPr>
              <a:t>Membrane separator,</a:t>
            </a:r>
          </a:p>
          <a:p>
            <a:pPr marL="285750" indent="-285750" algn="just">
              <a:buFont typeface="Wingdings" panose="05000000000000000000" pitchFamily="2" charset="2"/>
              <a:buChar char="Ø"/>
            </a:pPr>
            <a:r>
              <a:rPr lang="en-US" dirty="0">
                <a:solidFill>
                  <a:srgbClr val="143C82"/>
                </a:solidFill>
                <a:latin typeface="Trebuchet MS" panose="020B0603020202020204" pitchFamily="34" charset="0"/>
              </a:rPr>
              <a:t>Adsorption, </a:t>
            </a:r>
            <a:r>
              <a:rPr lang="en-US" b="0" i="0" dirty="0">
                <a:solidFill>
                  <a:srgbClr val="143C82"/>
                </a:solidFill>
                <a:effectLst/>
                <a:latin typeface="Trebuchet MS" panose="020B0603020202020204" pitchFamily="34" charset="0"/>
              </a:rPr>
              <a:t>Air and Flue gas washing with amines, is currently the reference technique for CO2 sequestration, however, the energy consumption is around </a:t>
            </a:r>
            <a:r>
              <a:rPr lang="en-US" b="1" i="1" dirty="0">
                <a:solidFill>
                  <a:srgbClr val="FF0000"/>
                </a:solidFill>
                <a:effectLst/>
                <a:latin typeface="Trebuchet MS" panose="020B0603020202020204" pitchFamily="34" charset="0"/>
              </a:rPr>
              <a:t>0.2 – 0.5 MWh/t CO2 segregated</a:t>
            </a:r>
            <a:r>
              <a:rPr lang="en-US" b="0" i="0" dirty="0">
                <a:solidFill>
                  <a:srgbClr val="143C82"/>
                </a:solidFill>
                <a:effectLst/>
                <a:latin typeface="Trebuchet MS" panose="020B0603020202020204" pitchFamily="34" charset="0"/>
              </a:rPr>
              <a:t>, which represents 20-30% of the production capacity thermoelectric generation. </a:t>
            </a:r>
          </a:p>
          <a:p>
            <a:pPr marL="285750" indent="-285750" algn="just">
              <a:buFont typeface="Wingdings" panose="05000000000000000000" pitchFamily="2" charset="2"/>
              <a:buChar char="Ø"/>
            </a:pPr>
            <a:endParaRPr lang="en-US" b="0" i="0" dirty="0">
              <a:solidFill>
                <a:srgbClr val="143C82"/>
              </a:solidFill>
              <a:effectLst/>
              <a:latin typeface="Trebuchet MS" panose="020B0603020202020204" pitchFamily="34" charset="0"/>
            </a:endParaRPr>
          </a:p>
          <a:p>
            <a:pPr marL="285750" indent="-285750" algn="just">
              <a:buFont typeface="Wingdings" panose="05000000000000000000" pitchFamily="2" charset="2"/>
              <a:buChar char="Ø"/>
            </a:pPr>
            <a:r>
              <a:rPr lang="en-US" b="1" dirty="0">
                <a:solidFill>
                  <a:srgbClr val="143C82"/>
                </a:solidFill>
                <a:latin typeface="Trebuchet MS" panose="020B0603020202020204" pitchFamily="34" charset="0"/>
              </a:rPr>
              <a:t>Absorption,</a:t>
            </a:r>
            <a:r>
              <a:rPr lang="en-US" sz="1800" b="0" i="0" u="none" strike="noStrike" baseline="0" dirty="0">
                <a:solidFill>
                  <a:srgbClr val="1F1F1F"/>
                </a:solidFill>
                <a:latin typeface="Trebuchet MS" panose="020B0603020202020204" pitchFamily="34" charset="0"/>
              </a:rPr>
              <a:t> </a:t>
            </a:r>
            <a:r>
              <a:rPr lang="en-US" sz="1800" b="0" i="0" u="none" strike="noStrike" baseline="0" dirty="0">
                <a:solidFill>
                  <a:schemeClr val="accent1">
                    <a:lumMod val="75000"/>
                  </a:schemeClr>
                </a:solidFill>
                <a:latin typeface="Trebuchet MS" panose="020B0603020202020204" pitchFamily="34" charset="0"/>
              </a:rPr>
              <a:t>by </a:t>
            </a:r>
            <a:r>
              <a:rPr lang="en-US" sz="1800" b="1" i="0" u="none" strike="noStrike" baseline="0" dirty="0">
                <a:solidFill>
                  <a:schemeClr val="accent1">
                    <a:lumMod val="75000"/>
                  </a:schemeClr>
                </a:solidFill>
                <a:latin typeface="Trebuchet MS" panose="020B0603020202020204" pitchFamily="34" charset="0"/>
              </a:rPr>
              <a:t>liquid chemical reaction </a:t>
            </a:r>
            <a:r>
              <a:rPr lang="en-US" sz="1800" b="0" i="0" u="none" strike="noStrike" baseline="0" dirty="0">
                <a:solidFill>
                  <a:schemeClr val="accent1">
                    <a:lumMod val="75000"/>
                  </a:schemeClr>
                </a:solidFill>
                <a:latin typeface="Trebuchet MS" panose="020B0603020202020204" pitchFamily="34" charset="0"/>
              </a:rPr>
              <a:t>has a stoichiometric gain of 37% and 55% by mass of the products resulting from spontaneous chemical reactions, with calcium hydroxide and a chemical </a:t>
            </a:r>
            <a:r>
              <a:rPr lang="en-US" sz="1800" b="1" i="0" u="none" strike="noStrike" baseline="0" dirty="0">
                <a:solidFill>
                  <a:schemeClr val="accent1">
                    <a:lumMod val="75000"/>
                  </a:schemeClr>
                </a:solidFill>
                <a:latin typeface="Trebuchet MS" panose="020B0603020202020204" pitchFamily="34" charset="0"/>
              </a:rPr>
              <a:t>neutralization reaction </a:t>
            </a:r>
            <a:r>
              <a:rPr lang="en-US" sz="1800" b="0" i="0" u="none" strike="noStrike" baseline="0" dirty="0">
                <a:solidFill>
                  <a:schemeClr val="accent1">
                    <a:lumMod val="75000"/>
                  </a:schemeClr>
                </a:solidFill>
                <a:latin typeface="Trebuchet MS" panose="020B0603020202020204" pitchFamily="34" charset="0"/>
              </a:rPr>
              <a:t>caused by sodium hydroxide in both reactions, the </a:t>
            </a:r>
            <a:r>
              <a:rPr lang="en-US" sz="1800" b="1" i="0" u="none" strike="noStrike" baseline="0" dirty="0">
                <a:solidFill>
                  <a:schemeClr val="accent1">
                    <a:lumMod val="75000"/>
                  </a:schemeClr>
                </a:solidFill>
                <a:latin typeface="Trebuchet MS" panose="020B0603020202020204" pitchFamily="34" charset="0"/>
              </a:rPr>
              <a:t>CO2 turns into a soluble solid.</a:t>
            </a:r>
          </a:p>
          <a:p>
            <a:r>
              <a:rPr lang="en-US" sz="1800" b="0" i="0" u="none" strike="noStrike" baseline="0" dirty="0">
                <a:solidFill>
                  <a:srgbClr val="1F1F1F"/>
                </a:solidFill>
                <a:latin typeface="Times New Roman" panose="02020603050405020304" pitchFamily="18" charset="0"/>
              </a:rPr>
              <a:t>                         CO</a:t>
            </a:r>
            <a:r>
              <a:rPr lang="en-US" sz="1400" b="0" i="0" u="none" strike="noStrike" baseline="0" dirty="0">
                <a:solidFill>
                  <a:srgbClr val="1F1F1F"/>
                </a:solidFill>
                <a:latin typeface="Times New Roman" panose="02020603050405020304" pitchFamily="18" charset="0"/>
              </a:rPr>
              <a:t>2</a:t>
            </a:r>
            <a:r>
              <a:rPr lang="en-US" sz="1800" b="0" i="0" u="none" strike="noStrike" baseline="0" dirty="0">
                <a:solidFill>
                  <a:srgbClr val="1F1F1F"/>
                </a:solidFill>
                <a:latin typeface="Times New Roman" panose="02020603050405020304" pitchFamily="18" charset="0"/>
              </a:rPr>
              <a:t> + 2CaOH &gt; Ca</a:t>
            </a:r>
            <a:r>
              <a:rPr lang="en-US" sz="1400" b="0" i="0" u="none" strike="noStrike" baseline="0" dirty="0">
                <a:solidFill>
                  <a:srgbClr val="1F1F1F"/>
                </a:solidFill>
                <a:latin typeface="Times New Roman" panose="02020603050405020304" pitchFamily="18" charset="0"/>
              </a:rPr>
              <a:t>2</a:t>
            </a:r>
            <a:r>
              <a:rPr lang="en-US" sz="1800" b="0" i="0" u="none" strike="noStrike" baseline="0" dirty="0">
                <a:solidFill>
                  <a:srgbClr val="1F1F1F"/>
                </a:solidFill>
                <a:latin typeface="Times New Roman" panose="02020603050405020304" pitchFamily="18" charset="0"/>
              </a:rPr>
              <a:t>CO</a:t>
            </a:r>
            <a:r>
              <a:rPr lang="en-US" sz="1400" b="0" i="0" u="none" strike="noStrike" baseline="0" dirty="0">
                <a:solidFill>
                  <a:srgbClr val="1F1F1F"/>
                </a:solidFill>
                <a:latin typeface="Times New Roman" panose="02020603050405020304" pitchFamily="18" charset="0"/>
              </a:rPr>
              <a:t>3</a:t>
            </a:r>
            <a:r>
              <a:rPr lang="en-US" sz="1800" b="0" i="0" u="none" strike="noStrike" baseline="0" dirty="0">
                <a:solidFill>
                  <a:srgbClr val="1F1F1F"/>
                </a:solidFill>
                <a:latin typeface="Times New Roman" panose="02020603050405020304" pitchFamily="18" charset="0"/>
              </a:rPr>
              <a:t> + H</a:t>
            </a:r>
            <a:r>
              <a:rPr lang="en-US" sz="1400" b="0" i="0" u="none" strike="noStrike" baseline="0" dirty="0">
                <a:solidFill>
                  <a:srgbClr val="1F1F1F"/>
                </a:solidFill>
                <a:latin typeface="Times New Roman" panose="02020603050405020304" pitchFamily="18" charset="0"/>
              </a:rPr>
              <a:t>2</a:t>
            </a:r>
            <a:r>
              <a:rPr lang="en-US" sz="1800" b="0" i="0" u="none" strike="noStrike" baseline="0" dirty="0">
                <a:solidFill>
                  <a:srgbClr val="1F1F1F"/>
                </a:solidFill>
                <a:latin typeface="Times New Roman" panose="02020603050405020304" pitchFamily="18" charset="0"/>
              </a:rPr>
              <a:t>O.</a:t>
            </a:r>
          </a:p>
          <a:p>
            <a:r>
              <a:rPr lang="en-US" sz="1800" b="0" i="0" u="none" strike="noStrike" baseline="0" dirty="0">
                <a:solidFill>
                  <a:srgbClr val="1F1F1F"/>
                </a:solidFill>
                <a:latin typeface="Times New Roman" panose="02020603050405020304" pitchFamily="18" charset="0"/>
              </a:rPr>
              <a:t>                           44     + 118     &gt;   </a:t>
            </a:r>
            <a:r>
              <a:rPr lang="en-US" sz="1800" b="0" i="0" u="none" strike="noStrike" baseline="0" dirty="0">
                <a:solidFill>
                  <a:srgbClr val="FF0000"/>
                </a:solidFill>
                <a:latin typeface="Times New Roman" panose="02020603050405020304" pitchFamily="18" charset="0"/>
              </a:rPr>
              <a:t>140 </a:t>
            </a:r>
            <a:r>
              <a:rPr lang="en-US" sz="1800" b="0" i="0" u="none" strike="noStrike" baseline="0" dirty="0">
                <a:solidFill>
                  <a:srgbClr val="1F1F1F"/>
                </a:solidFill>
                <a:latin typeface="Times New Roman" panose="02020603050405020304" pitchFamily="18" charset="0"/>
              </a:rPr>
              <a:t>    + 18</a:t>
            </a:r>
          </a:p>
          <a:p>
            <a:endParaRPr lang="en-US" sz="1800" b="0" i="0" u="none" strike="noStrike" baseline="0" dirty="0">
              <a:solidFill>
                <a:srgbClr val="1F1F1F"/>
              </a:solidFill>
              <a:latin typeface="Times New Roman" panose="02020603050405020304" pitchFamily="18" charset="0"/>
            </a:endParaRPr>
          </a:p>
          <a:p>
            <a:r>
              <a:rPr lang="en-US" sz="1800" b="0" i="0" u="none" strike="noStrike" baseline="0" dirty="0">
                <a:solidFill>
                  <a:srgbClr val="1F1F1F"/>
                </a:solidFill>
                <a:latin typeface="Times New Roman" panose="02020603050405020304" pitchFamily="18" charset="0"/>
              </a:rPr>
              <a:t>                        CO</a:t>
            </a:r>
            <a:r>
              <a:rPr lang="en-US" sz="1400" b="0" i="0" u="none" strike="noStrike" baseline="0" dirty="0">
                <a:solidFill>
                  <a:srgbClr val="1F1F1F"/>
                </a:solidFill>
                <a:latin typeface="Times New Roman" panose="02020603050405020304" pitchFamily="18" charset="0"/>
              </a:rPr>
              <a:t>2</a:t>
            </a:r>
            <a:r>
              <a:rPr lang="en-US" sz="1800" b="0" i="0" u="none" strike="noStrike" baseline="0" dirty="0">
                <a:solidFill>
                  <a:srgbClr val="1F1F1F"/>
                </a:solidFill>
                <a:latin typeface="Times New Roman" panose="02020603050405020304" pitchFamily="18" charset="0"/>
              </a:rPr>
              <a:t> + 2NaOH &gt; Na</a:t>
            </a:r>
            <a:r>
              <a:rPr lang="en-US" sz="1400" b="0" i="0" u="none" strike="noStrike" baseline="0" dirty="0">
                <a:solidFill>
                  <a:srgbClr val="1F1F1F"/>
                </a:solidFill>
                <a:latin typeface="Times New Roman" panose="02020603050405020304" pitchFamily="18" charset="0"/>
              </a:rPr>
              <a:t>2</a:t>
            </a:r>
            <a:r>
              <a:rPr lang="en-US" sz="1800" b="0" i="0" u="none" strike="noStrike" baseline="0" dirty="0">
                <a:solidFill>
                  <a:srgbClr val="1F1F1F"/>
                </a:solidFill>
                <a:latin typeface="Times New Roman" panose="02020603050405020304" pitchFamily="18" charset="0"/>
              </a:rPr>
              <a:t>CO3 + H</a:t>
            </a:r>
            <a:r>
              <a:rPr lang="en-US" sz="1400" b="0" i="0" u="none" strike="noStrike" baseline="0" dirty="0">
                <a:solidFill>
                  <a:srgbClr val="1F1F1F"/>
                </a:solidFill>
                <a:latin typeface="Times New Roman" panose="02020603050405020304" pitchFamily="18" charset="0"/>
              </a:rPr>
              <a:t>2</a:t>
            </a:r>
            <a:r>
              <a:rPr lang="en-US" sz="1800" b="0" i="0" u="none" strike="noStrike" baseline="0" dirty="0">
                <a:solidFill>
                  <a:srgbClr val="1F1F1F"/>
                </a:solidFill>
                <a:latin typeface="Times New Roman" panose="02020603050405020304" pitchFamily="18" charset="0"/>
              </a:rPr>
              <a:t>O.</a:t>
            </a:r>
          </a:p>
          <a:p>
            <a:r>
              <a:rPr lang="en-US" sz="1800" b="0" i="0" u="none" strike="noStrike" baseline="0" dirty="0">
                <a:solidFill>
                  <a:srgbClr val="1F1F1F"/>
                </a:solidFill>
                <a:latin typeface="Times New Roman" panose="02020603050405020304" pitchFamily="18" charset="0"/>
              </a:rPr>
              <a:t>                          44    +   80     &gt;    </a:t>
            </a:r>
            <a:r>
              <a:rPr lang="en-US" sz="1800" b="0" i="0" u="none" strike="noStrike" baseline="0" dirty="0">
                <a:solidFill>
                  <a:srgbClr val="FF0000"/>
                </a:solidFill>
                <a:latin typeface="Times New Roman" panose="02020603050405020304" pitchFamily="18" charset="0"/>
              </a:rPr>
              <a:t>106</a:t>
            </a:r>
            <a:r>
              <a:rPr lang="en-US" sz="1800" b="0" i="0" u="none" strike="noStrike" baseline="0" dirty="0">
                <a:solidFill>
                  <a:srgbClr val="1F1F1F"/>
                </a:solidFill>
                <a:latin typeface="Times New Roman" panose="02020603050405020304" pitchFamily="18" charset="0"/>
              </a:rPr>
              <a:t>      +  18 </a:t>
            </a:r>
            <a:endParaRPr lang="en-US" sz="1800" b="0" i="0" u="none" strike="noStrike" baseline="0" dirty="0">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 </a:t>
            </a:r>
            <a:endParaRPr lang="en-US" b="1" dirty="0">
              <a:solidFill>
                <a:srgbClr val="143C82"/>
              </a:solidFill>
              <a:latin typeface="Trebuchet MS" panose="020B0603020202020204" pitchFamily="34" charset="0"/>
            </a:endParaRPr>
          </a:p>
          <a:p>
            <a:pPr algn="just"/>
            <a:r>
              <a:rPr lang="en-US" sz="2800" dirty="0">
                <a:solidFill>
                  <a:srgbClr val="143C82"/>
                </a:solidFill>
                <a:latin typeface="Trebuchet MS" panose="020B0603020202020204" pitchFamily="34" charset="0"/>
              </a:rPr>
              <a:t>(</a:t>
            </a:r>
            <a:r>
              <a:rPr lang="en-US" dirty="0">
                <a:solidFill>
                  <a:srgbClr val="143C82"/>
                </a:solidFill>
                <a:latin typeface="Trebuchet MS" panose="020B0603020202020204" pitchFamily="34" charset="0"/>
              </a:rPr>
              <a:t>Xiaoxing Wang, 2020).</a:t>
            </a:r>
          </a:p>
          <a:p>
            <a:pPr algn="just"/>
            <a:endParaRPr lang="pt-BR" dirty="0">
              <a:solidFill>
                <a:srgbClr val="143C82"/>
              </a:solidFill>
              <a:latin typeface="Trebuchet MS" panose="020B0603020202020204" pitchFamily="34" charset="0"/>
            </a:endParaRPr>
          </a:p>
        </p:txBody>
      </p:sp>
      <p:pic>
        <p:nvPicPr>
          <p:cNvPr id="6" name="Imagem 5" descr="Uma imagem com Gráficos, logótipo, design gráfico, captura de ecrã&#10;&#10;Descrição gerada automaticamente">
            <a:extLst>
              <a:ext uri="{FF2B5EF4-FFF2-40B4-BE49-F238E27FC236}">
                <a16:creationId xmlns:a16="http://schemas.microsoft.com/office/drawing/2014/main" id="{70BB8A92-38B7-6DF8-128C-C83271E600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0571" y="-402766"/>
            <a:ext cx="5821429" cy="3274554"/>
          </a:xfrm>
          <a:prstGeom prst="rect">
            <a:avLst/>
          </a:prstGeom>
        </p:spPr>
      </p:pic>
      <p:pic>
        <p:nvPicPr>
          <p:cNvPr id="1026" name="Picture 2" descr="Algas Cianofíceas - Aphanizomenon flos-aquae - Indicações">
            <a:extLst>
              <a:ext uri="{FF2B5EF4-FFF2-40B4-BE49-F238E27FC236}">
                <a16:creationId xmlns:a16="http://schemas.microsoft.com/office/drawing/2014/main" id="{75B6DFE8-592D-C21E-DAAC-480A9208D3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9781334" y="2603258"/>
            <a:ext cx="3388326" cy="6411407"/>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DB96C4F3-6C53-5B7E-041B-46B379A69DB2}"/>
              </a:ext>
            </a:extLst>
          </p:cNvPr>
          <p:cNvSpPr txBox="1"/>
          <p:nvPr/>
        </p:nvSpPr>
        <p:spPr>
          <a:xfrm>
            <a:off x="9375661" y="7419272"/>
            <a:ext cx="5682478" cy="830997"/>
          </a:xfrm>
          <a:prstGeom prst="rect">
            <a:avLst/>
          </a:prstGeom>
          <a:noFill/>
        </p:spPr>
        <p:txBody>
          <a:bodyPr wrap="square" rtlCol="0">
            <a:spAutoFit/>
          </a:bodyPr>
          <a:lstStyle/>
          <a:p>
            <a:r>
              <a:rPr lang="en-US" sz="2400" b="1" dirty="0" err="1">
                <a:solidFill>
                  <a:schemeClr val="accent6">
                    <a:lumMod val="75000"/>
                  </a:schemeClr>
                </a:solidFill>
                <a:latin typeface="Trebuchet MS" panose="020B0603020202020204" pitchFamily="34" charset="0"/>
              </a:rPr>
              <a:t>Cyanophyceous</a:t>
            </a:r>
            <a:r>
              <a:rPr lang="en-US" sz="2400" b="1" dirty="0">
                <a:solidFill>
                  <a:schemeClr val="accent6">
                    <a:lumMod val="75000"/>
                  </a:schemeClr>
                </a:solidFill>
                <a:latin typeface="Trebuchet MS" panose="020B0603020202020204" pitchFamily="34" charset="0"/>
              </a:rPr>
              <a:t> algae</a:t>
            </a:r>
            <a:endParaRPr lang="en-US" sz="1600" dirty="0">
              <a:solidFill>
                <a:srgbClr val="143C82"/>
              </a:solidFill>
              <a:latin typeface="Trebuchet MS" panose="020B0603020202020204" pitchFamily="34" charset="0"/>
            </a:endParaRPr>
          </a:p>
          <a:p>
            <a:endParaRPr lang="en-US" sz="2400" b="1" dirty="0">
              <a:solidFill>
                <a:schemeClr val="accent6">
                  <a:lumMod val="75000"/>
                </a:schemeClr>
              </a:solidFill>
              <a:latin typeface="Trebuchet MS" panose="020B0603020202020204" pitchFamily="34" charset="0"/>
            </a:endParaRPr>
          </a:p>
        </p:txBody>
      </p:sp>
      <p:sp>
        <p:nvSpPr>
          <p:cNvPr id="10" name="CaixaDeTexto 9">
            <a:extLst>
              <a:ext uri="{FF2B5EF4-FFF2-40B4-BE49-F238E27FC236}">
                <a16:creationId xmlns:a16="http://schemas.microsoft.com/office/drawing/2014/main" id="{A26A1A4F-E03F-E7EE-6D74-962944BECC42}"/>
              </a:ext>
            </a:extLst>
          </p:cNvPr>
          <p:cNvSpPr txBox="1"/>
          <p:nvPr/>
        </p:nvSpPr>
        <p:spPr>
          <a:xfrm>
            <a:off x="8554499" y="2260879"/>
            <a:ext cx="5953227" cy="1477328"/>
          </a:xfrm>
          <a:prstGeom prst="rect">
            <a:avLst/>
          </a:prstGeom>
          <a:noFill/>
        </p:spPr>
        <p:txBody>
          <a:bodyPr wrap="square" rtlCol="0">
            <a:spAutoFit/>
          </a:bodyPr>
          <a:lstStyle/>
          <a:p>
            <a:pPr marL="285750" indent="-285750">
              <a:buFont typeface="Wingdings" panose="05000000000000000000" pitchFamily="2" charset="2"/>
              <a:buChar char="Ø"/>
            </a:pPr>
            <a:r>
              <a:rPr lang="en-US" sz="1800" b="1" dirty="0">
                <a:solidFill>
                  <a:srgbClr val="143C82"/>
                </a:solidFill>
                <a:latin typeface="Trebuchet MS" panose="020B0603020202020204" pitchFamily="34" charset="0"/>
              </a:rPr>
              <a:t> Biological capture, </a:t>
            </a:r>
            <a:r>
              <a:rPr lang="en-US" sz="1800" dirty="0">
                <a:solidFill>
                  <a:srgbClr val="143C82"/>
                </a:solidFill>
                <a:latin typeface="Trebuchet MS" panose="020B0603020202020204" pitchFamily="34" charset="0"/>
              </a:rPr>
              <a:t>exerted by </a:t>
            </a:r>
            <a:r>
              <a:rPr lang="en-US" sz="1800" b="1" dirty="0">
                <a:solidFill>
                  <a:srgbClr val="143C82"/>
                </a:solidFill>
                <a:latin typeface="Trebuchet MS" panose="020B0603020202020204" pitchFamily="34" charset="0"/>
              </a:rPr>
              <a:t>microalgae, </a:t>
            </a:r>
            <a:r>
              <a:rPr lang="en-US" sz="1800" dirty="0">
                <a:solidFill>
                  <a:srgbClr val="143C82"/>
                </a:solidFill>
                <a:latin typeface="Trebuchet MS" panose="020B0603020202020204" pitchFamily="34" charset="0"/>
              </a:rPr>
              <a:t>is more efficient, and algae do not have lignin, being a carbon fixed photosynthetically and easily </a:t>
            </a:r>
            <a:r>
              <a:rPr lang="en-US" sz="1800" b="1" dirty="0">
                <a:solidFill>
                  <a:srgbClr val="143C82"/>
                </a:solidFill>
                <a:latin typeface="Trebuchet MS" panose="020B0603020202020204" pitchFamily="34" charset="0"/>
              </a:rPr>
              <a:t>converted in the food chain or for oil extraction </a:t>
            </a:r>
            <a:r>
              <a:rPr lang="en-US" sz="1800" dirty="0">
                <a:solidFill>
                  <a:srgbClr val="143C82"/>
                </a:solidFill>
                <a:latin typeface="Trebuchet MS" panose="020B0603020202020204" pitchFamily="34" charset="0"/>
              </a:rPr>
              <a:t>for energy generation.</a:t>
            </a:r>
            <a:endParaRPr lang="en-US" dirty="0"/>
          </a:p>
        </p:txBody>
      </p:sp>
    </p:spTree>
    <p:extLst>
      <p:ext uri="{BB962C8B-B14F-4D97-AF65-F5344CB8AC3E}">
        <p14:creationId xmlns:p14="http://schemas.microsoft.com/office/powerpoint/2010/main" val="4077881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4DA38377-0323-FA4A-A7B5-022FB4D8C9F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30182" b="38529"/>
          <a:stretch/>
        </p:blipFill>
        <p:spPr>
          <a:xfrm>
            <a:off x="7315200" y="476250"/>
            <a:ext cx="7315200" cy="7753350"/>
          </a:xfrm>
          <a:prstGeom prst="rect">
            <a:avLst/>
          </a:prstGeom>
        </p:spPr>
      </p:pic>
      <p:sp>
        <p:nvSpPr>
          <p:cNvPr id="12" name="Retângulo 11">
            <a:extLst>
              <a:ext uri="{FF2B5EF4-FFF2-40B4-BE49-F238E27FC236}">
                <a16:creationId xmlns:a16="http://schemas.microsoft.com/office/drawing/2014/main" id="{5DC4C70C-F601-E7DA-BBEF-9B0CFF97F9F7}"/>
              </a:ext>
            </a:extLst>
          </p:cNvPr>
          <p:cNvSpPr/>
          <p:nvPr/>
        </p:nvSpPr>
        <p:spPr>
          <a:xfrm>
            <a:off x="0" y="7977600"/>
            <a:ext cx="14630400" cy="252000"/>
          </a:xfrm>
          <a:prstGeom prst="rect">
            <a:avLst/>
          </a:prstGeom>
          <a:gradFill>
            <a:gsLst>
              <a:gs pos="20000">
                <a:srgbClr val="FF8C00"/>
              </a:gs>
              <a:gs pos="100000">
                <a:srgbClr val="FFFF00"/>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9BCB1E85-2188-D428-081F-5B76B9FAFD02}"/>
              </a:ext>
            </a:extLst>
          </p:cNvPr>
          <p:cNvSpPr txBox="1"/>
          <p:nvPr/>
        </p:nvSpPr>
        <p:spPr>
          <a:xfrm>
            <a:off x="461522" y="159710"/>
            <a:ext cx="9677265" cy="1938992"/>
          </a:xfrm>
          <a:prstGeom prst="rect">
            <a:avLst/>
          </a:prstGeom>
          <a:noFill/>
        </p:spPr>
        <p:txBody>
          <a:bodyPr wrap="square" rtlCol="0">
            <a:spAutoFit/>
          </a:bodyPr>
          <a:lstStyle/>
          <a:p>
            <a:r>
              <a:rPr lang="en-US" sz="4000" b="1" dirty="0">
                <a:solidFill>
                  <a:srgbClr val="FF8C00"/>
                </a:solidFill>
                <a:latin typeface="Trebuchet MS" panose="020B0603020202020204" pitchFamily="34" charset="0"/>
              </a:rPr>
              <a:t>Technological Route to FLUE GAS DECARBONIZATION- CCT-CARBON CAPTURE TRANSFORM</a:t>
            </a:r>
            <a:endParaRPr lang="pt-BR" sz="4000" b="1" dirty="0">
              <a:solidFill>
                <a:srgbClr val="FF8C00"/>
              </a:solidFill>
              <a:latin typeface="Trebuchet MS" panose="020B0603020202020204" pitchFamily="34" charset="0"/>
            </a:endParaRPr>
          </a:p>
        </p:txBody>
      </p:sp>
      <p:sp>
        <p:nvSpPr>
          <p:cNvPr id="8" name="CaixaDeTexto 7">
            <a:extLst>
              <a:ext uri="{FF2B5EF4-FFF2-40B4-BE49-F238E27FC236}">
                <a16:creationId xmlns:a16="http://schemas.microsoft.com/office/drawing/2014/main" id="{A87EA301-07A9-D5C1-86E3-4F822AADED92}"/>
              </a:ext>
            </a:extLst>
          </p:cNvPr>
          <p:cNvSpPr txBox="1"/>
          <p:nvPr/>
        </p:nvSpPr>
        <p:spPr>
          <a:xfrm>
            <a:off x="109830" y="2181958"/>
            <a:ext cx="6059858" cy="5078313"/>
          </a:xfrm>
          <a:prstGeom prst="rect">
            <a:avLst/>
          </a:prstGeom>
          <a:noFill/>
        </p:spPr>
        <p:txBody>
          <a:bodyPr wrap="square" rtlCol="0">
            <a:spAutoFit/>
          </a:bodyPr>
          <a:lstStyle/>
          <a:p>
            <a:pPr algn="just"/>
            <a:r>
              <a:rPr lang="en-US" b="0" i="0" dirty="0">
                <a:solidFill>
                  <a:srgbClr val="143C82"/>
                </a:solidFill>
                <a:effectLst/>
                <a:latin typeface="Trebuchet MS" panose="020B0603020202020204" pitchFamily="34" charset="0"/>
              </a:rPr>
              <a:t> </a:t>
            </a:r>
            <a:r>
              <a:rPr lang="en-US" b="1" i="0" dirty="0">
                <a:solidFill>
                  <a:srgbClr val="143C82"/>
                </a:solidFill>
                <a:effectLst/>
                <a:latin typeface="Trebuchet MS" panose="020B0603020202020204" pitchFamily="34" charset="0"/>
              </a:rPr>
              <a:t>Negative Emission Technologies (NETs) </a:t>
            </a:r>
            <a:r>
              <a:rPr lang="en-US" b="0" i="0" dirty="0">
                <a:solidFill>
                  <a:srgbClr val="143C82"/>
                </a:solidFill>
                <a:effectLst/>
                <a:latin typeface="Trebuchet MS" panose="020B0603020202020204" pitchFamily="34" charset="0"/>
              </a:rPr>
              <a:t>are methods designed to remove carbon dioxide (CO₂) from the atmosphere and store or transform it safely. </a:t>
            </a:r>
          </a:p>
          <a:p>
            <a:pPr algn="just"/>
            <a:endParaRPr lang="en-US" sz="1800" u="none" strike="noStrike" baseline="0" dirty="0">
              <a:solidFill>
                <a:srgbClr val="143C82"/>
              </a:solidFill>
              <a:latin typeface="Trebuchet MS" panose="020B0603020202020204" pitchFamily="34" charset="0"/>
            </a:endParaRPr>
          </a:p>
          <a:p>
            <a:pPr algn="just"/>
            <a:r>
              <a:rPr lang="en-US" sz="1800" b="0" i="0" u="none" strike="noStrike" baseline="0" dirty="0">
                <a:solidFill>
                  <a:schemeClr val="accent1">
                    <a:lumMod val="75000"/>
                  </a:schemeClr>
                </a:solidFill>
                <a:latin typeface="Trebuchet MS" panose="020B0603020202020204" pitchFamily="34" charset="0"/>
              </a:rPr>
              <a:t>This synthetic exposition shows the incipience of the technologies in use, a fact that makes the use of BADCT technologies (“</a:t>
            </a:r>
            <a:r>
              <a:rPr lang="en-US" sz="1800" b="1" i="0" u="none" strike="noStrike" baseline="0" dirty="0">
                <a:solidFill>
                  <a:schemeClr val="accent1">
                    <a:lumMod val="75000"/>
                  </a:schemeClr>
                </a:solidFill>
                <a:latin typeface="Trebuchet MS" panose="020B0603020202020204" pitchFamily="34" charset="0"/>
              </a:rPr>
              <a:t>Best Available Demonstrated Control Technology</a:t>
            </a:r>
            <a:r>
              <a:rPr lang="en-US" sz="1800" b="0" i="0" u="none" strike="noStrike" baseline="0" dirty="0">
                <a:solidFill>
                  <a:schemeClr val="accent1">
                    <a:lumMod val="75000"/>
                  </a:schemeClr>
                </a:solidFill>
                <a:latin typeface="Trebuchet MS" panose="020B0603020202020204" pitchFamily="34" charset="0"/>
              </a:rPr>
              <a:t>”) mandatory, that is, the best control technologies proven to exist. The </a:t>
            </a:r>
            <a:r>
              <a:rPr lang="en-US" sz="1800" b="1" i="0" u="none" strike="noStrike" baseline="0" dirty="0" err="1">
                <a:solidFill>
                  <a:schemeClr val="accent1">
                    <a:lumMod val="75000"/>
                  </a:schemeClr>
                </a:solidFill>
                <a:latin typeface="Trebuchet MS" panose="020B0603020202020204" pitchFamily="34" charset="0"/>
              </a:rPr>
              <a:t>multiventuri</a:t>
            </a:r>
            <a:r>
              <a:rPr lang="en-US" sz="1800" b="1" i="0" u="none" strike="noStrike" baseline="0" dirty="0">
                <a:solidFill>
                  <a:schemeClr val="accent1">
                    <a:lumMod val="75000"/>
                  </a:schemeClr>
                </a:solidFill>
                <a:latin typeface="Trebuchet MS" panose="020B0603020202020204" pitchFamily="34" charset="0"/>
              </a:rPr>
              <a:t> liquid centrifugation technology </a:t>
            </a:r>
            <a:r>
              <a:rPr lang="en-US" sz="1800" b="0" i="0" u="none" strike="noStrike" baseline="0" dirty="0">
                <a:solidFill>
                  <a:schemeClr val="accent1">
                    <a:lumMod val="75000"/>
                  </a:schemeClr>
                </a:solidFill>
                <a:latin typeface="Trebuchet MS" panose="020B0603020202020204" pitchFamily="34" charset="0"/>
              </a:rPr>
              <a:t>was developed and patented in Brazil. Its underlying concept is based on the </a:t>
            </a:r>
            <a:r>
              <a:rPr lang="en-US" sz="1800" b="1" i="0" u="none" strike="noStrike" baseline="0" dirty="0">
                <a:solidFill>
                  <a:schemeClr val="accent1">
                    <a:lumMod val="75000"/>
                  </a:schemeClr>
                </a:solidFill>
                <a:latin typeface="Trebuchet MS" panose="020B0603020202020204" pitchFamily="34" charset="0"/>
              </a:rPr>
              <a:t>convergence of molecular vibration amplitude</a:t>
            </a:r>
            <a:r>
              <a:rPr lang="en-US" sz="1800" b="0" i="0" u="none" strike="noStrike" baseline="0" dirty="0">
                <a:solidFill>
                  <a:schemeClr val="accent1">
                    <a:lumMod val="75000"/>
                  </a:schemeClr>
                </a:solidFill>
                <a:latin typeface="Trebuchet MS" panose="020B0603020202020204" pitchFamily="34" charset="0"/>
              </a:rPr>
              <a:t>, in which we cool the gaseous stream and increase kinetic energy in the </a:t>
            </a:r>
            <a:r>
              <a:rPr lang="en-US" sz="1800" b="1" i="0" u="none" strike="noStrike" baseline="0" dirty="0">
                <a:solidFill>
                  <a:schemeClr val="accent1">
                    <a:lumMod val="75000"/>
                  </a:schemeClr>
                </a:solidFill>
                <a:latin typeface="Trebuchet MS" panose="020B0603020202020204" pitchFamily="34" charset="0"/>
              </a:rPr>
              <a:t>refrigerated alkaline liquid </a:t>
            </a:r>
            <a:r>
              <a:rPr lang="en-US" sz="1800" b="0" i="0" u="none" strike="noStrike" baseline="0" dirty="0">
                <a:solidFill>
                  <a:schemeClr val="accent1">
                    <a:lumMod val="75000"/>
                  </a:schemeClr>
                </a:solidFill>
                <a:latin typeface="Trebuchet MS" panose="020B0603020202020204" pitchFamily="34" charset="0"/>
              </a:rPr>
              <a:t>to excite the liquid and </a:t>
            </a:r>
            <a:r>
              <a:rPr lang="en-US" sz="1800" b="1" i="0" u="none" strike="noStrike" baseline="0" dirty="0">
                <a:solidFill>
                  <a:schemeClr val="accent1">
                    <a:lumMod val="75000"/>
                  </a:schemeClr>
                </a:solidFill>
                <a:latin typeface="Trebuchet MS" panose="020B0603020202020204" pitchFamily="34" charset="0"/>
              </a:rPr>
              <a:t>reduce the enthalpy of the gas</a:t>
            </a:r>
            <a:r>
              <a:rPr lang="en-US" sz="1800" b="0" i="0" u="none" strike="noStrike" baseline="0" dirty="0">
                <a:solidFill>
                  <a:schemeClr val="accent1">
                    <a:lumMod val="75000"/>
                  </a:schemeClr>
                </a:solidFill>
                <a:latin typeface="Trebuchet MS" panose="020B0603020202020204" pitchFamily="34" charset="0"/>
              </a:rPr>
              <a:t>, and thus, through a </a:t>
            </a:r>
            <a:r>
              <a:rPr lang="en-US" sz="1800" b="0" i="0" u="none" strike="noStrike" baseline="0" dirty="0" err="1">
                <a:solidFill>
                  <a:schemeClr val="accent1">
                    <a:lumMod val="75000"/>
                  </a:schemeClr>
                </a:solidFill>
                <a:latin typeface="Trebuchet MS" panose="020B0603020202020204" pitchFamily="34" charset="0"/>
              </a:rPr>
              <a:t>multiventuri</a:t>
            </a:r>
            <a:r>
              <a:rPr lang="en-US" sz="1800" b="0" i="0" u="none" strike="noStrike" baseline="0" dirty="0">
                <a:solidFill>
                  <a:schemeClr val="accent1">
                    <a:lumMod val="75000"/>
                  </a:schemeClr>
                </a:solidFill>
                <a:latin typeface="Trebuchet MS" panose="020B0603020202020204" pitchFamily="34" charset="0"/>
              </a:rPr>
              <a:t> mechanical apparatus, promote the synergistic interaction between fluids in a </a:t>
            </a:r>
            <a:r>
              <a:rPr lang="en-US" sz="1800" b="1" i="0" u="none" strike="noStrike" baseline="0" dirty="0">
                <a:solidFill>
                  <a:schemeClr val="accent1">
                    <a:lumMod val="75000"/>
                  </a:schemeClr>
                </a:solidFill>
                <a:latin typeface="Trebuchet MS" panose="020B0603020202020204" pitchFamily="34" charset="0"/>
              </a:rPr>
              <a:t>turbulent environment of mass and energy transfer. </a:t>
            </a:r>
            <a:endParaRPr lang="en-US" b="1" i="0" dirty="0">
              <a:solidFill>
                <a:schemeClr val="accent1">
                  <a:lumMod val="75000"/>
                </a:schemeClr>
              </a:solidFill>
              <a:effectLst/>
              <a:latin typeface="Trebuchet MS" panose="020B0603020202020204" pitchFamily="34" charset="0"/>
            </a:endParaRPr>
          </a:p>
        </p:txBody>
      </p:sp>
      <p:sp>
        <p:nvSpPr>
          <p:cNvPr id="4" name="Retângulo 3">
            <a:extLst>
              <a:ext uri="{FF2B5EF4-FFF2-40B4-BE49-F238E27FC236}">
                <a16:creationId xmlns:a16="http://schemas.microsoft.com/office/drawing/2014/main" id="{7D605D2C-E767-5039-F47F-2DB26D21F59A}"/>
              </a:ext>
            </a:extLst>
          </p:cNvPr>
          <p:cNvSpPr/>
          <p:nvPr/>
        </p:nvSpPr>
        <p:spPr>
          <a:xfrm>
            <a:off x="7196770" y="2784132"/>
            <a:ext cx="6725452" cy="2922989"/>
          </a:xfrm>
          <a:prstGeom prst="rect">
            <a:avLst/>
          </a:prstGeom>
          <a:solidFill>
            <a:schemeClr val="bg1"/>
          </a:solidFill>
          <a:ln>
            <a:solidFill>
              <a:srgbClr val="164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6" name="Imagem 5" descr="Uma imagem com Gráficos, logótipo, design gráfico, captura de ecrã&#10;&#10;Descrição gerada automaticamente">
            <a:extLst>
              <a:ext uri="{FF2B5EF4-FFF2-40B4-BE49-F238E27FC236}">
                <a16:creationId xmlns:a16="http://schemas.microsoft.com/office/drawing/2014/main" id="{70BB8A92-38B7-6DF8-128C-C83271E600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0571" y="-402766"/>
            <a:ext cx="5821429" cy="3274554"/>
          </a:xfrm>
          <a:prstGeom prst="rect">
            <a:avLst/>
          </a:prstGeom>
        </p:spPr>
      </p:pic>
      <p:sp>
        <p:nvSpPr>
          <p:cNvPr id="5" name="CaixaDeTexto 4">
            <a:extLst>
              <a:ext uri="{FF2B5EF4-FFF2-40B4-BE49-F238E27FC236}">
                <a16:creationId xmlns:a16="http://schemas.microsoft.com/office/drawing/2014/main" id="{450BB475-7566-8AF9-4509-42CC806EA4D7}"/>
              </a:ext>
            </a:extLst>
          </p:cNvPr>
          <p:cNvSpPr txBox="1"/>
          <p:nvPr/>
        </p:nvSpPr>
        <p:spPr>
          <a:xfrm>
            <a:off x="6401381" y="7018771"/>
            <a:ext cx="8330619" cy="923330"/>
          </a:xfrm>
          <a:prstGeom prst="rect">
            <a:avLst/>
          </a:prstGeom>
          <a:noFill/>
        </p:spPr>
        <p:txBody>
          <a:bodyPr wrap="square" rtlCol="0">
            <a:spAutoFit/>
          </a:bodyPr>
          <a:lstStyle/>
          <a:p>
            <a:pPr algn="just"/>
            <a:r>
              <a:rPr lang="en-US" b="0" i="0" dirty="0">
                <a:solidFill>
                  <a:srgbClr val="143C82"/>
                </a:solidFill>
                <a:effectLst/>
                <a:latin typeface="Trebuchet MS" panose="020B0603020202020204" pitchFamily="34" charset="0"/>
              </a:rPr>
              <a:t>Urban CCT arrangement with direct air capture and transformation of CO2 and supply of purified air in the corporate building's air conditioning system. (</a:t>
            </a:r>
            <a:r>
              <a:rPr lang="fr-FR" b="0" i="0" dirty="0">
                <a:solidFill>
                  <a:srgbClr val="143C82"/>
                </a:solidFill>
                <a:effectLst/>
                <a:latin typeface="Trebuchet MS" panose="020B0603020202020204" pitchFamily="34" charset="0"/>
              </a:rPr>
              <a:t>Source: </a:t>
            </a:r>
            <a:r>
              <a:rPr lang="pt-BR" b="0" i="0" dirty="0">
                <a:solidFill>
                  <a:srgbClr val="143C82"/>
                </a:solidFill>
                <a:effectLst/>
                <a:latin typeface="Trebuchet MS" panose="020B0603020202020204" pitchFamily="34" charset="0"/>
              </a:rPr>
              <a:t>Veltha despoluição atmosférica www.veltha.com.br)</a:t>
            </a:r>
            <a:endParaRPr lang="pt-BR" dirty="0">
              <a:solidFill>
                <a:srgbClr val="143C82"/>
              </a:solidFill>
              <a:latin typeface="Trebuchet MS" panose="020B0603020202020204" pitchFamily="34" charset="0"/>
            </a:endParaRPr>
          </a:p>
        </p:txBody>
      </p:sp>
      <p:pic>
        <p:nvPicPr>
          <p:cNvPr id="16" name="Imagem 15">
            <a:extLst>
              <a:ext uri="{FF2B5EF4-FFF2-40B4-BE49-F238E27FC236}">
                <a16:creationId xmlns:a16="http://schemas.microsoft.com/office/drawing/2014/main" id="{B9C9220D-EE2F-E489-488D-C505B38F2F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9036" y="2278628"/>
            <a:ext cx="8330619" cy="4722393"/>
          </a:xfrm>
          <a:prstGeom prst="rect">
            <a:avLst/>
          </a:prstGeom>
        </p:spPr>
      </p:pic>
    </p:spTree>
    <p:extLst>
      <p:ext uri="{BB962C8B-B14F-4D97-AF65-F5344CB8AC3E}">
        <p14:creationId xmlns:p14="http://schemas.microsoft.com/office/powerpoint/2010/main" val="735283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4DA38377-0323-FA4A-A7B5-022FB4D8C9F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30182" b="38529"/>
          <a:stretch/>
        </p:blipFill>
        <p:spPr>
          <a:xfrm>
            <a:off x="7315200" y="476250"/>
            <a:ext cx="7315200" cy="7753350"/>
          </a:xfrm>
          <a:prstGeom prst="rect">
            <a:avLst/>
          </a:prstGeom>
        </p:spPr>
      </p:pic>
      <p:sp>
        <p:nvSpPr>
          <p:cNvPr id="12" name="Retângulo 11">
            <a:extLst>
              <a:ext uri="{FF2B5EF4-FFF2-40B4-BE49-F238E27FC236}">
                <a16:creationId xmlns:a16="http://schemas.microsoft.com/office/drawing/2014/main" id="{5DC4C70C-F601-E7DA-BBEF-9B0CFF97F9F7}"/>
              </a:ext>
            </a:extLst>
          </p:cNvPr>
          <p:cNvSpPr/>
          <p:nvPr/>
        </p:nvSpPr>
        <p:spPr>
          <a:xfrm>
            <a:off x="0" y="7977600"/>
            <a:ext cx="14630400" cy="252000"/>
          </a:xfrm>
          <a:prstGeom prst="rect">
            <a:avLst/>
          </a:prstGeom>
          <a:gradFill>
            <a:gsLst>
              <a:gs pos="20000">
                <a:srgbClr val="FF8C00"/>
              </a:gs>
              <a:gs pos="100000">
                <a:srgbClr val="FFFF00"/>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9BCB1E85-2188-D428-081F-5B76B9FAFD02}"/>
              </a:ext>
            </a:extLst>
          </p:cNvPr>
          <p:cNvSpPr txBox="1"/>
          <p:nvPr/>
        </p:nvSpPr>
        <p:spPr>
          <a:xfrm>
            <a:off x="318919" y="17843"/>
            <a:ext cx="9182099" cy="707886"/>
          </a:xfrm>
          <a:prstGeom prst="rect">
            <a:avLst/>
          </a:prstGeom>
          <a:noFill/>
        </p:spPr>
        <p:txBody>
          <a:bodyPr wrap="square" rtlCol="0">
            <a:spAutoFit/>
          </a:bodyPr>
          <a:lstStyle/>
          <a:p>
            <a:r>
              <a:rPr lang="en-US" sz="4000" b="1" dirty="0">
                <a:solidFill>
                  <a:srgbClr val="FF8C00"/>
                </a:solidFill>
                <a:latin typeface="Trebuchet MS" panose="020B0603020202020204" pitchFamily="34" charset="0"/>
              </a:rPr>
              <a:t>God's Divine Tip</a:t>
            </a:r>
            <a:endParaRPr lang="pt-BR" sz="4000" b="1" dirty="0">
              <a:solidFill>
                <a:srgbClr val="FF8C00"/>
              </a:solidFill>
              <a:latin typeface="Trebuchet MS" panose="020B0603020202020204" pitchFamily="34" charset="0"/>
            </a:endParaRPr>
          </a:p>
        </p:txBody>
      </p:sp>
      <p:sp>
        <p:nvSpPr>
          <p:cNvPr id="8" name="CaixaDeTexto 7">
            <a:extLst>
              <a:ext uri="{FF2B5EF4-FFF2-40B4-BE49-F238E27FC236}">
                <a16:creationId xmlns:a16="http://schemas.microsoft.com/office/drawing/2014/main" id="{A87EA301-07A9-D5C1-86E3-4F822AADED92}"/>
              </a:ext>
            </a:extLst>
          </p:cNvPr>
          <p:cNvSpPr txBox="1"/>
          <p:nvPr/>
        </p:nvSpPr>
        <p:spPr>
          <a:xfrm>
            <a:off x="255358" y="651709"/>
            <a:ext cx="9109705" cy="1477328"/>
          </a:xfrm>
          <a:prstGeom prst="rect">
            <a:avLst/>
          </a:prstGeom>
          <a:noFill/>
        </p:spPr>
        <p:txBody>
          <a:bodyPr wrap="square" rtlCol="0">
            <a:spAutoFit/>
          </a:bodyPr>
          <a:lstStyle/>
          <a:p>
            <a:pPr algn="just"/>
            <a:r>
              <a:rPr lang="en-US" b="0" i="0" dirty="0">
                <a:solidFill>
                  <a:srgbClr val="143C82"/>
                </a:solidFill>
                <a:effectLst/>
                <a:latin typeface="Trebuchet MS" panose="020B0603020202020204" pitchFamily="34" charset="0"/>
              </a:rPr>
              <a:t>Nature </a:t>
            </a:r>
            <a:r>
              <a:rPr lang="en-US" b="1" i="0" dirty="0">
                <a:solidFill>
                  <a:srgbClr val="143C82"/>
                </a:solidFill>
                <a:effectLst/>
                <a:latin typeface="Trebuchet MS" panose="020B0603020202020204" pitchFamily="34" charset="0"/>
              </a:rPr>
              <a:t>shows us the way</a:t>
            </a:r>
            <a:r>
              <a:rPr lang="en-US" b="0" i="0" dirty="0">
                <a:solidFill>
                  <a:srgbClr val="143C82"/>
                </a:solidFill>
                <a:effectLst/>
                <a:latin typeface="Trebuchet MS" panose="020B0603020202020204" pitchFamily="34" charset="0"/>
              </a:rPr>
              <a:t>, such as </a:t>
            </a:r>
            <a:r>
              <a:rPr lang="en-US" b="1" i="0" dirty="0">
                <a:solidFill>
                  <a:srgbClr val="143C82"/>
                </a:solidFill>
                <a:effectLst/>
                <a:latin typeface="Trebuchet MS" panose="020B0603020202020204" pitchFamily="34" charset="0"/>
              </a:rPr>
              <a:t>rainfall</a:t>
            </a:r>
            <a:r>
              <a:rPr lang="en-US" b="0" i="0" dirty="0">
                <a:solidFill>
                  <a:srgbClr val="143C82"/>
                </a:solidFill>
                <a:effectLst/>
                <a:latin typeface="Trebuchet MS" panose="020B0603020202020204" pitchFamily="34" charset="0"/>
              </a:rPr>
              <a:t> events that are capable of </a:t>
            </a:r>
            <a:r>
              <a:rPr lang="en-US" b="1" i="0" dirty="0">
                <a:solidFill>
                  <a:srgbClr val="143C82"/>
                </a:solidFill>
                <a:effectLst/>
                <a:latin typeface="Trebuchet MS" panose="020B0603020202020204" pitchFamily="34" charset="0"/>
              </a:rPr>
              <a:t>purifying </a:t>
            </a:r>
            <a:r>
              <a:rPr lang="en-US" b="0" i="0" dirty="0">
                <a:solidFill>
                  <a:srgbClr val="143C82"/>
                </a:solidFill>
                <a:effectLst/>
                <a:latin typeface="Trebuchet MS" panose="020B0603020202020204" pitchFamily="34" charset="0"/>
              </a:rPr>
              <a:t>the </a:t>
            </a:r>
            <a:r>
              <a:rPr lang="en-US" b="1" i="0" dirty="0">
                <a:solidFill>
                  <a:srgbClr val="143C82"/>
                </a:solidFill>
                <a:effectLst/>
                <a:latin typeface="Trebuchet MS" panose="020B0603020202020204" pitchFamily="34" charset="0"/>
              </a:rPr>
              <a:t>air</a:t>
            </a:r>
            <a:r>
              <a:rPr lang="en-US" b="0" i="0" dirty="0">
                <a:solidFill>
                  <a:srgbClr val="143C82"/>
                </a:solidFill>
                <a:effectLst/>
                <a:latin typeface="Trebuchet MS" panose="020B0603020202020204" pitchFamily="34" charset="0"/>
              </a:rPr>
              <a:t> in large urban centers with the precipitation of suspended particles, mainly PM</a:t>
            </a:r>
            <a:r>
              <a:rPr lang="en-US" b="0" i="0" baseline="-25000" dirty="0">
                <a:solidFill>
                  <a:srgbClr val="143C82"/>
                </a:solidFill>
                <a:effectLst/>
                <a:latin typeface="Trebuchet MS" panose="020B0603020202020204" pitchFamily="34" charset="0"/>
              </a:rPr>
              <a:t>10</a:t>
            </a:r>
            <a:r>
              <a:rPr lang="en-US" b="0" i="0" dirty="0">
                <a:solidFill>
                  <a:srgbClr val="143C82"/>
                </a:solidFill>
                <a:effectLst/>
                <a:latin typeface="Trebuchet MS" panose="020B0603020202020204" pitchFamily="34" charset="0"/>
              </a:rPr>
              <a:t>, PM</a:t>
            </a:r>
            <a:r>
              <a:rPr lang="en-US" b="0" i="0" baseline="-25000" dirty="0">
                <a:solidFill>
                  <a:srgbClr val="143C82"/>
                </a:solidFill>
                <a:effectLst/>
                <a:latin typeface="Trebuchet MS" panose="020B0603020202020204" pitchFamily="34" charset="0"/>
              </a:rPr>
              <a:t>2.5</a:t>
            </a:r>
            <a:r>
              <a:rPr lang="en-US" b="0" i="0" dirty="0">
                <a:solidFill>
                  <a:srgbClr val="143C82"/>
                </a:solidFill>
                <a:effectLst/>
                <a:latin typeface="Trebuchet MS" panose="020B0603020202020204" pitchFamily="34" charset="0"/>
              </a:rPr>
              <a:t>, and anthropogenic PM</a:t>
            </a:r>
            <a:r>
              <a:rPr lang="en-US" b="0" i="0" baseline="-25000" dirty="0">
                <a:solidFill>
                  <a:srgbClr val="143C82"/>
                </a:solidFill>
                <a:effectLst/>
                <a:latin typeface="Trebuchet MS" panose="020B0603020202020204" pitchFamily="34" charset="0"/>
              </a:rPr>
              <a:t>1.0</a:t>
            </a:r>
            <a:r>
              <a:rPr lang="en-US" b="0" i="0" dirty="0">
                <a:solidFill>
                  <a:srgbClr val="143C82"/>
                </a:solidFill>
                <a:effectLst/>
                <a:latin typeface="Trebuchet MS" panose="020B0603020202020204" pitchFamily="34" charset="0"/>
              </a:rPr>
              <a:t>; We now have </a:t>
            </a:r>
            <a:r>
              <a:rPr lang="en-US" b="1" i="0" dirty="0">
                <a:solidFill>
                  <a:srgbClr val="143C82"/>
                </a:solidFill>
                <a:effectLst/>
                <a:latin typeface="Trebuchet MS" panose="020B0603020202020204" pitchFamily="34" charset="0"/>
              </a:rPr>
              <a:t>coral carbonation showing </a:t>
            </a:r>
            <a:r>
              <a:rPr lang="en-US" b="0" i="0" dirty="0">
                <a:solidFill>
                  <a:srgbClr val="143C82"/>
                </a:solidFill>
                <a:effectLst/>
                <a:latin typeface="Trebuchet MS" panose="020B0603020202020204" pitchFamily="34" charset="0"/>
              </a:rPr>
              <a:t>how to </a:t>
            </a:r>
            <a:r>
              <a:rPr lang="en-US" b="1" i="0" dirty="0">
                <a:solidFill>
                  <a:srgbClr val="143C82"/>
                </a:solidFill>
                <a:effectLst/>
                <a:latin typeface="Trebuchet MS" panose="020B0603020202020204" pitchFamily="34" charset="0"/>
              </a:rPr>
              <a:t>mitigate carbon dioxide </a:t>
            </a:r>
            <a:r>
              <a:rPr lang="en-US" b="0" i="0" dirty="0">
                <a:solidFill>
                  <a:srgbClr val="143C82"/>
                </a:solidFill>
                <a:effectLst/>
                <a:latin typeface="Trebuchet MS" panose="020B0603020202020204" pitchFamily="34" charset="0"/>
              </a:rPr>
              <a:t>from the atmosphere, unfortunately at the </a:t>
            </a:r>
            <a:r>
              <a:rPr lang="en-US" b="1" i="0" dirty="0">
                <a:solidFill>
                  <a:srgbClr val="143C82"/>
                </a:solidFill>
                <a:effectLst/>
                <a:latin typeface="Trebuchet MS" panose="020B0603020202020204" pitchFamily="34" charset="0"/>
              </a:rPr>
              <a:t>expense of marine life</a:t>
            </a:r>
            <a:r>
              <a:rPr lang="en-US" b="0" i="0" dirty="0">
                <a:solidFill>
                  <a:srgbClr val="143C82"/>
                </a:solidFill>
                <a:effectLst/>
                <a:latin typeface="Trebuchet MS" panose="020B0603020202020204" pitchFamily="34" charset="0"/>
              </a:rPr>
              <a:t>, but which has become a </a:t>
            </a:r>
            <a:r>
              <a:rPr lang="en-US" b="1" i="0" dirty="0">
                <a:solidFill>
                  <a:srgbClr val="143C82"/>
                </a:solidFill>
                <a:effectLst/>
                <a:latin typeface="Trebuchet MS" panose="020B0603020202020204" pitchFamily="34" charset="0"/>
              </a:rPr>
              <a:t>natural marker of environmental degradation.</a:t>
            </a:r>
            <a:endParaRPr lang="pt-BR" b="1" dirty="0">
              <a:solidFill>
                <a:srgbClr val="143C82"/>
              </a:solidFill>
              <a:latin typeface="Trebuchet MS" panose="020B0603020202020204" pitchFamily="34" charset="0"/>
            </a:endParaRPr>
          </a:p>
        </p:txBody>
      </p:sp>
      <p:sp>
        <p:nvSpPr>
          <p:cNvPr id="4" name="Retângulo 3">
            <a:extLst>
              <a:ext uri="{FF2B5EF4-FFF2-40B4-BE49-F238E27FC236}">
                <a16:creationId xmlns:a16="http://schemas.microsoft.com/office/drawing/2014/main" id="{7D605D2C-E767-5039-F47F-2DB26D21F59A}"/>
              </a:ext>
            </a:extLst>
          </p:cNvPr>
          <p:cNvSpPr/>
          <p:nvPr/>
        </p:nvSpPr>
        <p:spPr>
          <a:xfrm>
            <a:off x="7556434" y="2601134"/>
            <a:ext cx="6403639" cy="4162678"/>
          </a:xfrm>
          <a:prstGeom prst="rect">
            <a:avLst/>
          </a:prstGeom>
          <a:solidFill>
            <a:schemeClr val="bg1"/>
          </a:solidFill>
          <a:ln>
            <a:solidFill>
              <a:srgbClr val="164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6" name="Imagem 5" descr="Uma imagem com Gráficos, logótipo, design gráfico, captura de ecrã&#10;&#10;Descrição gerada automaticamente">
            <a:extLst>
              <a:ext uri="{FF2B5EF4-FFF2-40B4-BE49-F238E27FC236}">
                <a16:creationId xmlns:a16="http://schemas.microsoft.com/office/drawing/2014/main" id="{70BB8A92-38B7-6DF8-128C-C83271E600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0571" y="-402766"/>
            <a:ext cx="5821429" cy="3274554"/>
          </a:xfrm>
          <a:prstGeom prst="rect">
            <a:avLst/>
          </a:prstGeom>
        </p:spPr>
      </p:pic>
      <p:sp>
        <p:nvSpPr>
          <p:cNvPr id="5" name="CaixaDeTexto 4">
            <a:extLst>
              <a:ext uri="{FF2B5EF4-FFF2-40B4-BE49-F238E27FC236}">
                <a16:creationId xmlns:a16="http://schemas.microsoft.com/office/drawing/2014/main" id="{F7B6F22D-2457-CE8A-4C2A-3802FD375DD3}"/>
              </a:ext>
            </a:extLst>
          </p:cNvPr>
          <p:cNvSpPr txBox="1"/>
          <p:nvPr/>
        </p:nvSpPr>
        <p:spPr>
          <a:xfrm>
            <a:off x="4011780" y="6862968"/>
            <a:ext cx="6403639" cy="372368"/>
          </a:xfrm>
          <a:prstGeom prst="rect">
            <a:avLst/>
          </a:prstGeom>
          <a:noFill/>
        </p:spPr>
        <p:txBody>
          <a:bodyPr wrap="square" rtlCol="0">
            <a:spAutoFit/>
          </a:bodyPr>
          <a:lstStyle/>
          <a:p>
            <a:pPr algn="just"/>
            <a:r>
              <a:rPr lang="en-US" b="0" i="0" dirty="0">
                <a:solidFill>
                  <a:srgbClr val="143C82"/>
                </a:solidFill>
                <a:effectLst/>
                <a:latin typeface="Trebuchet MS" panose="020B0603020202020204" pitchFamily="34" charset="0"/>
              </a:rPr>
              <a:t>"</a:t>
            </a:r>
            <a:endParaRPr lang="pt-BR" dirty="0">
              <a:solidFill>
                <a:srgbClr val="143C82"/>
              </a:solidFill>
              <a:latin typeface="Trebuchet MS" panose="020B0603020202020204" pitchFamily="34" charset="0"/>
            </a:endParaRPr>
          </a:p>
        </p:txBody>
      </p:sp>
      <p:pic>
        <p:nvPicPr>
          <p:cNvPr id="9" name="Imagem 8">
            <a:extLst>
              <a:ext uri="{FF2B5EF4-FFF2-40B4-BE49-F238E27FC236}">
                <a16:creationId xmlns:a16="http://schemas.microsoft.com/office/drawing/2014/main" id="{67D57384-F0A8-41A3-041D-4AEF91BBC3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448299"/>
            <a:ext cx="14630400" cy="5529301"/>
          </a:xfrm>
          <a:prstGeom prst="rect">
            <a:avLst/>
          </a:prstGeom>
        </p:spPr>
      </p:pic>
      <p:sp>
        <p:nvSpPr>
          <p:cNvPr id="11" name="CaixaDeTexto 10">
            <a:extLst>
              <a:ext uri="{FF2B5EF4-FFF2-40B4-BE49-F238E27FC236}">
                <a16:creationId xmlns:a16="http://schemas.microsoft.com/office/drawing/2014/main" id="{6B87B604-E48D-07F1-B920-DD714C91A956}"/>
              </a:ext>
            </a:extLst>
          </p:cNvPr>
          <p:cNvSpPr txBox="1"/>
          <p:nvPr/>
        </p:nvSpPr>
        <p:spPr>
          <a:xfrm>
            <a:off x="472271" y="2601134"/>
            <a:ext cx="10219175" cy="461665"/>
          </a:xfrm>
          <a:prstGeom prst="rect">
            <a:avLst/>
          </a:prstGeom>
          <a:noFill/>
        </p:spPr>
        <p:txBody>
          <a:bodyPr wrap="square">
            <a:spAutoFit/>
          </a:bodyPr>
          <a:lstStyle/>
          <a:p>
            <a:r>
              <a:rPr lang="en-US" sz="2400" b="1" dirty="0">
                <a:solidFill>
                  <a:srgbClr val="FF8C00"/>
                </a:solidFill>
                <a:highlight>
                  <a:srgbClr val="000000"/>
                </a:highlight>
                <a:latin typeface="Trebuchet MS" panose="020B0603020202020204" pitchFamily="34" charset="0"/>
              </a:rPr>
              <a:t>  Chemical Route</a:t>
            </a:r>
            <a:endParaRPr lang="pt-BR" sz="2400" b="1" dirty="0">
              <a:solidFill>
                <a:srgbClr val="FF8C00"/>
              </a:solidFill>
              <a:highlight>
                <a:srgbClr val="000000"/>
              </a:highlight>
              <a:latin typeface="Trebuchet MS" panose="020B0603020202020204" pitchFamily="34" charset="0"/>
            </a:endParaRPr>
          </a:p>
        </p:txBody>
      </p:sp>
    </p:spTree>
    <p:extLst>
      <p:ext uri="{BB962C8B-B14F-4D97-AF65-F5344CB8AC3E}">
        <p14:creationId xmlns:p14="http://schemas.microsoft.com/office/powerpoint/2010/main" val="563323979"/>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6006</TotalTime>
  <Words>2644</Words>
  <Application>Microsoft Office PowerPoint</Application>
  <PresentationFormat>Personalizar</PresentationFormat>
  <Paragraphs>113</Paragraphs>
  <Slides>18</Slides>
  <Notes>0</Notes>
  <HiddenSlides>0</HiddenSlides>
  <MMClips>1</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18</vt:i4>
      </vt:variant>
    </vt:vector>
  </HeadingPairs>
  <TitlesOfParts>
    <vt:vector size="25" baseType="lpstr">
      <vt:lpstr>Arial</vt:lpstr>
      <vt:lpstr>Calibri</vt:lpstr>
      <vt:lpstr>Calibri Light</vt:lpstr>
      <vt:lpstr>Times New Roman</vt:lpstr>
      <vt:lpstr>Trebuchet MS</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Alexandre Romão</dc:creator>
  <cp:lastModifiedBy>Domenico Capulli</cp:lastModifiedBy>
  <cp:revision>29</cp:revision>
  <dcterms:created xsi:type="dcterms:W3CDTF">2023-11-08T18:06:26Z</dcterms:created>
  <dcterms:modified xsi:type="dcterms:W3CDTF">2024-09-25T16:35:09Z</dcterms:modified>
</cp:coreProperties>
</file>