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77" r:id="rId4"/>
    <p:sldId id="259" r:id="rId5"/>
    <p:sldId id="278" r:id="rId6"/>
    <p:sldId id="260" r:id="rId7"/>
    <p:sldId id="261" r:id="rId8"/>
    <p:sldId id="262" r:id="rId9"/>
    <p:sldId id="264" r:id="rId10"/>
    <p:sldId id="263" r:id="rId11"/>
    <p:sldId id="266" r:id="rId12"/>
    <p:sldId id="268" r:id="rId13"/>
    <p:sldId id="269" r:id="rId14"/>
    <p:sldId id="270" r:id="rId15"/>
    <p:sldId id="279" r:id="rId16"/>
    <p:sldId id="267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4646" autoAdjust="0"/>
  </p:normalViewPr>
  <p:slideViewPr>
    <p:cSldViewPr snapToGrid="0" snapToObjects="1">
      <p:cViewPr>
        <p:scale>
          <a:sx n="77" d="100"/>
          <a:sy n="77" d="100"/>
        </p:scale>
        <p:origin x="-1170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3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B84E9-E89A-1742-9E61-3FCFEC751FF5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B58AF-DEA7-C64B-AA6B-E1DDFE1F832E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49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B58AF-DEA7-C64B-AA6B-E1DDFE1F832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09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pPr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E4AAA4-6363-4581-962D-1ACCC2D600C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oleObject" Target="file:///\\localhost\Users\elisafernandes\Desktop\Macintosh%20HD:Users:elisafernandes:Downloads:SILUBESA:II-148%20Aerac&#807;a&#771;o.doc!OLE_LINK1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tratamento da agua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6" y="31360"/>
            <a:ext cx="9144000" cy="6812280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972638"/>
              </p:ext>
            </p:extLst>
          </p:nvPr>
        </p:nvGraphicFramePr>
        <p:xfrm>
          <a:off x="31356" y="5440929"/>
          <a:ext cx="91440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Document" r:id="rId4" imgW="5476320" imgH="978120" progId="Word.Document.12">
                  <p:link updateAutomatic="1"/>
                </p:oleObj>
              </mc:Choice>
              <mc:Fallback>
                <p:oleObj name="Document" r:id="rId4" imgW="5476320" imgH="978120" progId="Word.Document.12">
                  <p:link updateAutomatic="1"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56" y="5440929"/>
                        <a:ext cx="9144000" cy="165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423298" y="2163096"/>
            <a:ext cx="9970997" cy="1470025"/>
          </a:xfrm>
        </p:spPr>
        <p:txBody>
          <a:bodyPr/>
          <a:lstStyle/>
          <a:p>
            <a:pPr algn="ctr"/>
            <a:r>
              <a:rPr lang="pt-BR" sz="3700" b="1" dirty="0">
                <a:latin typeface="Verdana"/>
                <a:cs typeface="Verdana"/>
              </a:rPr>
              <a:t>AERAÇÃO POR CENTRIFUGAÇÃO LÍQUIDA MULTIVENTURI </a:t>
            </a:r>
            <a:endParaRPr lang="en-US" sz="3700" b="1" dirty="0">
              <a:latin typeface="Verdana"/>
              <a:cs typeface="Verdana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957514" y="4704206"/>
            <a:ext cx="3167886" cy="8370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ts val="6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 smtClean="0">
                <a:solidFill>
                  <a:schemeClr val="tx1"/>
                </a:solidFill>
                <a:latin typeface="Verdana"/>
                <a:cs typeface="Verdana"/>
              </a:rPr>
              <a:t>Domenico</a:t>
            </a:r>
            <a:r>
              <a:rPr lang="en-US" sz="2000" b="1" dirty="0" smtClean="0">
                <a:solidFill>
                  <a:schemeClr val="tx1"/>
                </a:solidFill>
                <a:latin typeface="Verdana"/>
                <a:cs typeface="Verdana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Verdana"/>
                <a:cs typeface="Verdana"/>
              </a:rPr>
              <a:t>Capulli</a:t>
            </a:r>
            <a:endParaRPr lang="en-US" sz="2000" b="1" dirty="0" smtClean="0">
              <a:solidFill>
                <a:schemeClr val="tx1"/>
              </a:solidFill>
              <a:latin typeface="Verdana"/>
              <a:cs typeface="Verdana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Verdana"/>
                <a:cs typeface="Verdana"/>
              </a:rPr>
              <a:t>Elisa Fernandes</a:t>
            </a:r>
            <a:endParaRPr lang="en-US" sz="2000" b="1" dirty="0">
              <a:solidFill>
                <a:schemeClr val="tx1"/>
              </a:solidFill>
              <a:latin typeface="Verdana"/>
              <a:cs typeface="Verdan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4939" y="4926128"/>
            <a:ext cx="2342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/>
                <a:cs typeface="Verdana"/>
              </a:rPr>
              <a:t>20/03/2012</a:t>
            </a:r>
            <a:endParaRPr lang="en-US" sz="2000" b="1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4721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455" y="-74140"/>
            <a:ext cx="8810850" cy="1605965"/>
          </a:xfrm>
        </p:spPr>
        <p:txBody>
          <a:bodyPr/>
          <a:lstStyle/>
          <a:p>
            <a:pPr algn="ctr"/>
            <a:r>
              <a:rPr lang="en-US" sz="2800" b="1" dirty="0" smtClean="0">
                <a:latin typeface="Verdana"/>
                <a:cs typeface="Verdana"/>
              </a:rPr>
              <a:t>AERAÇÃO POR CENTRIFUGAÇÃO LÍQUIDA </a:t>
            </a:r>
            <a:r>
              <a:rPr lang="en-US" sz="2800" b="1" dirty="0" smtClean="0">
                <a:latin typeface="Verdana"/>
                <a:cs typeface="Verdana"/>
              </a:rPr>
              <a:t>MULTIVENTURI – A </a:t>
            </a:r>
            <a:r>
              <a:rPr lang="en-US" sz="2800" b="1" dirty="0" err="1" smtClean="0">
                <a:latin typeface="Verdana"/>
                <a:cs typeface="Verdana"/>
              </a:rPr>
              <a:t>I</a:t>
            </a:r>
            <a:r>
              <a:rPr lang="en-US" sz="2800" b="1" i="1" dirty="0" err="1" smtClean="0">
                <a:latin typeface="Verdana"/>
                <a:cs typeface="Verdana"/>
              </a:rPr>
              <a:t>novação</a:t>
            </a:r>
            <a:r>
              <a:rPr lang="en-US" sz="2800" b="1" i="1" dirty="0" smtClean="0">
                <a:latin typeface="Verdana"/>
                <a:cs typeface="Verdana"/>
              </a:rPr>
              <a:t> </a:t>
            </a:r>
            <a:r>
              <a:rPr lang="en-US" sz="2800" b="1" i="1" dirty="0" err="1" smtClean="0">
                <a:latin typeface="Verdana"/>
                <a:cs typeface="Verdana"/>
              </a:rPr>
              <a:t>Tecnológica</a:t>
            </a:r>
            <a:endParaRPr lang="en-US" sz="2800" b="1" dirty="0">
              <a:latin typeface="Verdana"/>
              <a:cs typeface="Verdana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33041" y="1566508"/>
            <a:ext cx="8121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79463" y="189379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Mesmo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conceito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adotado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pela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difusão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por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microbolhas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,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porém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invertendo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-se o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meio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fracionado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para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 o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líquido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+mj-ea"/>
                <a:cs typeface="Verdana"/>
              </a:rPr>
              <a:t>.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+mj-ea"/>
              <a:cs typeface="Verdana"/>
            </a:endParaRPr>
          </a:p>
        </p:txBody>
      </p:sp>
      <p:sp>
        <p:nvSpPr>
          <p:cNvPr id="8" name="Rectangle 9"/>
          <p:cNvSpPr/>
          <p:nvPr/>
        </p:nvSpPr>
        <p:spPr>
          <a:xfrm>
            <a:off x="779463" y="3093578"/>
            <a:ext cx="7583487" cy="3230061"/>
          </a:xfrm>
          <a:prstGeom prst="rect">
            <a:avLst/>
          </a:prstGeom>
          <a:solidFill>
            <a:srgbClr val="FFFFFF">
              <a:alpha val="11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6"/>
          <p:cNvSpPr txBox="1"/>
          <p:nvPr/>
        </p:nvSpPr>
        <p:spPr>
          <a:xfrm>
            <a:off x="779463" y="3221908"/>
            <a:ext cx="758348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solidFill>
                  <a:schemeClr val="tx2"/>
                </a:solidFill>
                <a:latin typeface="Verdana"/>
                <a:cs typeface="Verdana"/>
              </a:rPr>
              <a:t>Lei de Fick – Lei da </a:t>
            </a:r>
            <a:r>
              <a:rPr lang="en-US" sz="2500" b="1" dirty="0" err="1" smtClean="0">
                <a:solidFill>
                  <a:schemeClr val="tx2"/>
                </a:solidFill>
                <a:latin typeface="Verdana"/>
                <a:cs typeface="Verdana"/>
              </a:rPr>
              <a:t>difusão</a:t>
            </a:r>
            <a:r>
              <a:rPr lang="en-US" sz="2500" b="1" dirty="0" smtClean="0">
                <a:solidFill>
                  <a:schemeClr val="tx2"/>
                </a:solidFill>
                <a:latin typeface="Verdana"/>
                <a:cs typeface="Verdana"/>
              </a:rPr>
              <a:t> de </a:t>
            </a:r>
            <a:r>
              <a:rPr lang="en-US" sz="2500" b="1" dirty="0" err="1" smtClean="0">
                <a:solidFill>
                  <a:schemeClr val="tx2"/>
                </a:solidFill>
                <a:latin typeface="Verdana"/>
                <a:cs typeface="Verdana"/>
              </a:rPr>
              <a:t>massa</a:t>
            </a:r>
            <a:endParaRPr lang="en-US" sz="2500" b="1" dirty="0" smtClean="0">
              <a:solidFill>
                <a:schemeClr val="tx2"/>
              </a:solidFill>
              <a:latin typeface="Verdana"/>
              <a:cs typeface="Verdana"/>
            </a:endParaRPr>
          </a:p>
          <a:p>
            <a:pPr algn="ctr"/>
            <a:endParaRPr lang="en-US" sz="2500" b="1" dirty="0" smtClean="0">
              <a:solidFill>
                <a:schemeClr val="tx2"/>
              </a:solidFill>
              <a:latin typeface="Verdana"/>
              <a:cs typeface="Verdana"/>
            </a:endParaRPr>
          </a:p>
          <a:p>
            <a:pPr algn="ctr"/>
            <a:endParaRPr lang="en-US" sz="2500" b="1" dirty="0">
              <a:solidFill>
                <a:schemeClr val="tx2"/>
              </a:solidFill>
              <a:latin typeface="Verdana"/>
              <a:cs typeface="Verdana"/>
            </a:endParaRPr>
          </a:p>
          <a:p>
            <a:pPr algn="ctr"/>
            <a:endParaRPr lang="en-US" sz="2500" b="1" dirty="0" smtClean="0">
              <a:solidFill>
                <a:schemeClr val="tx2"/>
              </a:solidFill>
              <a:latin typeface="Verdana"/>
              <a:cs typeface="Verdana"/>
            </a:endParaRPr>
          </a:p>
          <a:p>
            <a:pPr algn="ctr"/>
            <a:endParaRPr lang="en-US" sz="2500" b="1" dirty="0">
              <a:solidFill>
                <a:schemeClr val="tx2"/>
              </a:solidFill>
              <a:latin typeface="Verdana"/>
              <a:cs typeface="Verdana"/>
            </a:endParaRPr>
          </a:p>
          <a:p>
            <a:pPr algn="ctr"/>
            <a:r>
              <a:rPr lang="en-US" sz="2500" b="1" dirty="0" err="1" smtClean="0">
                <a:solidFill>
                  <a:schemeClr val="tx2"/>
                </a:solidFill>
                <a:latin typeface="Verdana"/>
                <a:cs typeface="Verdana"/>
              </a:rPr>
              <a:t>Difusão</a:t>
            </a:r>
            <a:r>
              <a:rPr lang="en-US" sz="2500" b="1" dirty="0" smtClean="0">
                <a:solidFill>
                  <a:schemeClr val="tx2"/>
                </a:solidFill>
                <a:latin typeface="Verdana"/>
                <a:cs typeface="Verdana"/>
              </a:rPr>
              <a:t> de </a:t>
            </a:r>
            <a:r>
              <a:rPr lang="en-US" sz="2500" b="1" dirty="0" err="1" smtClean="0">
                <a:solidFill>
                  <a:schemeClr val="tx2"/>
                </a:solidFill>
                <a:latin typeface="Verdana"/>
                <a:cs typeface="Verdana"/>
              </a:rPr>
              <a:t>substâncias</a:t>
            </a:r>
            <a:r>
              <a:rPr lang="en-US" sz="2500" b="1" dirty="0" smtClean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lang="en-US" sz="2500" b="1" dirty="0" err="1" smtClean="0">
                <a:solidFill>
                  <a:schemeClr val="tx2"/>
                </a:solidFill>
                <a:latin typeface="Verdana"/>
                <a:cs typeface="Verdana"/>
              </a:rPr>
              <a:t>é</a:t>
            </a:r>
            <a:r>
              <a:rPr lang="en-US" sz="2500" b="1" dirty="0" smtClean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lang="en-US" sz="2500" b="1" dirty="0" err="1" smtClean="0">
                <a:solidFill>
                  <a:schemeClr val="tx2"/>
                </a:solidFill>
                <a:latin typeface="Verdana"/>
                <a:cs typeface="Verdana"/>
              </a:rPr>
              <a:t>proporcional</a:t>
            </a:r>
            <a:r>
              <a:rPr lang="en-US" sz="2500" b="1" dirty="0" smtClean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lang="en-US" sz="2500" b="1" dirty="0" err="1" smtClean="0">
                <a:solidFill>
                  <a:schemeClr val="tx2"/>
                </a:solidFill>
                <a:latin typeface="Verdana"/>
                <a:cs typeface="Verdana"/>
              </a:rPr>
              <a:t>à</a:t>
            </a:r>
            <a:r>
              <a:rPr lang="en-US" sz="2500" b="1" dirty="0" smtClean="0">
                <a:solidFill>
                  <a:schemeClr val="tx2"/>
                </a:solidFill>
                <a:latin typeface="Verdana"/>
                <a:cs typeface="Verdana"/>
              </a:rPr>
              <a:t> </a:t>
            </a:r>
            <a:r>
              <a:rPr lang="en-US" sz="2500" b="1" dirty="0" err="1" smtClean="0">
                <a:solidFill>
                  <a:schemeClr val="tx2"/>
                </a:solidFill>
                <a:latin typeface="Verdana"/>
                <a:cs typeface="Verdana"/>
              </a:rPr>
              <a:t>densidade</a:t>
            </a:r>
            <a:r>
              <a:rPr lang="en-US" sz="2500" b="1" dirty="0" smtClean="0">
                <a:solidFill>
                  <a:schemeClr val="tx2"/>
                </a:solidFill>
                <a:latin typeface="Verdana"/>
                <a:cs typeface="Verdana"/>
              </a:rPr>
              <a:t> dos </a:t>
            </a:r>
            <a:r>
              <a:rPr lang="en-US" sz="2500" b="1" dirty="0" err="1" smtClean="0">
                <a:solidFill>
                  <a:schemeClr val="tx2"/>
                </a:solidFill>
                <a:latin typeface="Verdana"/>
                <a:cs typeface="Verdana"/>
              </a:rPr>
              <a:t>meios</a:t>
            </a:r>
            <a:r>
              <a:rPr lang="en-US" sz="2500" b="1" dirty="0" smtClean="0">
                <a:solidFill>
                  <a:schemeClr val="tx2"/>
                </a:solidFill>
                <a:latin typeface="Verdana"/>
                <a:cs typeface="Verdana"/>
              </a:rPr>
              <a:t>.</a:t>
            </a:r>
            <a:endParaRPr lang="en-US" sz="2500" b="1" dirty="0">
              <a:solidFill>
                <a:schemeClr val="tx2"/>
              </a:solidFill>
              <a:latin typeface="Verdana"/>
              <a:cs typeface="Verdana"/>
            </a:endParaRPr>
          </a:p>
          <a:p>
            <a:pPr algn="ctr"/>
            <a:endParaRPr lang="en-US" sz="2500" b="1" dirty="0">
              <a:latin typeface="Verdana"/>
              <a:cs typeface="Verdana"/>
            </a:endParaRPr>
          </a:p>
        </p:txBody>
      </p:sp>
      <p:pic>
        <p:nvPicPr>
          <p:cNvPr id="10" name="Picture 10" descr="Untitled 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385" y="4119072"/>
            <a:ext cx="4265045" cy="69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37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428" y="667983"/>
            <a:ext cx="8246455" cy="1009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2575" indent="-282575" algn="l" defTabSz="914400" rtl="0" eaLnBrk="1" latinLnBrk="0" hangingPunct="1">
              <a:spcBef>
                <a:spcPts val="2000"/>
              </a:spcBef>
              <a:buFont typeface="Wingdings 2" pitchFamily="18" charset="2"/>
              <a:buChar char="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77850" indent="-2952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6042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143000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42557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711325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0002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90763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717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en-US" b="1" dirty="0" smtClean="0">
                <a:latin typeface="Verdana"/>
                <a:cs typeface="Verdana"/>
              </a:rPr>
              <a:t>DIFUSÃO DA MASSA LÍQUIDA FRAGMENTADA PELA CENTRIFUGAÇÃO NO FLUIDO MENOS DENSO (AR) </a:t>
            </a:r>
            <a:endParaRPr lang="en-US" b="1" dirty="0">
              <a:latin typeface="Verdana"/>
              <a:cs typeface="Verdana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286688" y="1498814"/>
            <a:ext cx="642797" cy="559036"/>
          </a:xfrm>
          <a:prstGeom prst="down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58602" y="2057850"/>
            <a:ext cx="75834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Verdana"/>
                <a:cs typeface="Verdana"/>
              </a:rPr>
              <a:t>MAIOR SOLUBILIZAÇÃO GASOSA NO LÍQUIDO</a:t>
            </a:r>
            <a:endParaRPr lang="en-US" sz="2000" b="1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8" name="Cloud 7"/>
          <p:cNvSpPr/>
          <p:nvPr/>
        </p:nvSpPr>
        <p:spPr>
          <a:xfrm>
            <a:off x="4577913" y="4378535"/>
            <a:ext cx="4517657" cy="2459682"/>
          </a:xfrm>
          <a:prstGeom prst="cloud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</a:t>
            </a:r>
            <a:r>
              <a:rPr lang="pt-BR" sz="45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ensidade</a:t>
            </a:r>
            <a:endParaRPr lang="pt-BR" sz="45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pt-BR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5458" y="5583197"/>
            <a:ext cx="3182566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tx2"/>
                </a:solidFill>
              </a:rPr>
              <a:t>Ar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</a:rPr>
              <a:t>               1,12 </a:t>
            </a:r>
            <a:r>
              <a:rPr lang="en-US" sz="2000" b="1" dirty="0" smtClean="0">
                <a:solidFill>
                  <a:schemeClr val="tx2"/>
                </a:solidFill>
              </a:rPr>
              <a:t>kg/m</a:t>
            </a:r>
            <a:r>
              <a:rPr lang="en-US" sz="2000" b="1" baseline="30000" dirty="0" smtClean="0">
                <a:solidFill>
                  <a:schemeClr val="tx2"/>
                </a:solidFill>
              </a:rPr>
              <a:t>3</a:t>
            </a:r>
          </a:p>
          <a:p>
            <a:endParaRPr lang="en-US" sz="1000" b="1" baseline="30000" dirty="0" smtClean="0">
              <a:solidFill>
                <a:schemeClr val="tx2"/>
              </a:solidFill>
            </a:endParaRPr>
          </a:p>
          <a:p>
            <a:r>
              <a:rPr lang="es-ES_tradnl" sz="2000" b="1" dirty="0" smtClean="0">
                <a:solidFill>
                  <a:schemeClr val="tx2"/>
                </a:solidFill>
              </a:rPr>
              <a:t>Á</a:t>
            </a:r>
            <a:r>
              <a:rPr lang="en-US" sz="2000" b="1" dirty="0" err="1" smtClean="0">
                <a:solidFill>
                  <a:schemeClr val="tx2"/>
                </a:solidFill>
              </a:rPr>
              <a:t>gua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</a:rPr>
              <a:t>     1000 </a:t>
            </a:r>
            <a:r>
              <a:rPr lang="en-US" sz="2000" b="1" dirty="0">
                <a:solidFill>
                  <a:schemeClr val="tx2"/>
                </a:solidFill>
              </a:rPr>
              <a:t>kg/m</a:t>
            </a:r>
            <a:r>
              <a:rPr lang="en-US" sz="2000" b="1" baseline="30000" dirty="0">
                <a:solidFill>
                  <a:schemeClr val="tx2"/>
                </a:solidFill>
              </a:rPr>
              <a:t>3</a:t>
            </a:r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428" y="3203058"/>
            <a:ext cx="367526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Diferencial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:</a:t>
            </a:r>
            <a:endParaRPr lang="en-US" sz="2500" b="1" dirty="0">
              <a:solidFill>
                <a:schemeClr val="accent2">
                  <a:lumMod val="75000"/>
                </a:schemeClr>
              </a:solidFill>
              <a:latin typeface="Verdana"/>
              <a:cs typeface="Verdana"/>
            </a:endParaRPr>
          </a:p>
          <a:p>
            <a:pPr algn="ctr"/>
            <a:r>
              <a:rPr lang="en-US" sz="2500" b="1" dirty="0" err="1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Menor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500" b="1" dirty="0" err="1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Resistência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500" b="1" dirty="0" err="1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mecânica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 de </a:t>
            </a:r>
            <a:r>
              <a:rPr lang="en-US" sz="2500" b="1" dirty="0" err="1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contato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dos </a:t>
            </a:r>
            <a:r>
              <a:rPr lang="en-US" sz="2500" b="1" dirty="0" err="1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Fluidos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L</a:t>
            </a:r>
            <a:r>
              <a:rPr lang="en-US" sz="2500" b="1" dirty="0" err="1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íquido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500" b="1" dirty="0" err="1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fracionado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+</a:t>
            </a:r>
          </a:p>
          <a:p>
            <a:pPr algn="ctr"/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A</a:t>
            </a:r>
            <a:r>
              <a:rPr lang="en-US" sz="2500" b="1" dirty="0" err="1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r</a:t>
            </a:r>
            <a:endParaRPr lang="en-US" sz="2500" b="1" dirty="0" smtClean="0">
              <a:solidFill>
                <a:schemeClr val="accent2">
                  <a:lumMod val="75000"/>
                </a:schemeClr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353420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10" y="315379"/>
            <a:ext cx="8340518" cy="862394"/>
          </a:xfrm>
        </p:spPr>
        <p:txBody>
          <a:bodyPr/>
          <a:lstStyle/>
          <a:p>
            <a:pPr algn="ctr"/>
            <a:r>
              <a:rPr lang="en-US" sz="3000" b="1" u="sng" dirty="0">
                <a:latin typeface="Verdana"/>
                <a:cs typeface="Verdana"/>
              </a:rPr>
              <a:t>Lei de Henry </a:t>
            </a:r>
            <a:r>
              <a:rPr lang="en-US" sz="3000" b="1" u="sng" dirty="0" smtClean="0">
                <a:latin typeface="Verdana"/>
                <a:cs typeface="Verdana"/>
              </a:rPr>
              <a:t/>
            </a:r>
            <a:br>
              <a:rPr lang="en-US" sz="3000" b="1" u="sng" dirty="0" smtClean="0">
                <a:latin typeface="Verdana"/>
                <a:cs typeface="Verdana"/>
              </a:rPr>
            </a:br>
            <a:r>
              <a:rPr lang="en-US" sz="2500" b="1" u="sng" dirty="0" err="1">
                <a:latin typeface="Verdana"/>
                <a:cs typeface="Verdana"/>
              </a:rPr>
              <a:t>S</a:t>
            </a:r>
            <a:r>
              <a:rPr lang="en-US" sz="2500" b="1" u="sng" dirty="0" err="1" smtClean="0">
                <a:latin typeface="Verdana"/>
                <a:cs typeface="Verdana"/>
              </a:rPr>
              <a:t>olubilidade</a:t>
            </a:r>
            <a:r>
              <a:rPr lang="en-US" sz="2500" b="1" u="sng" dirty="0" smtClean="0">
                <a:latin typeface="Verdana"/>
                <a:cs typeface="Verdana"/>
              </a:rPr>
              <a:t> </a:t>
            </a:r>
            <a:r>
              <a:rPr lang="en-US" sz="2500" b="1" u="sng" dirty="0">
                <a:latin typeface="Verdana"/>
                <a:cs typeface="Verdana"/>
              </a:rPr>
              <a:t>de gases </a:t>
            </a:r>
            <a:r>
              <a:rPr lang="en-US" sz="2500" b="1" u="sng" dirty="0" err="1">
                <a:latin typeface="Verdana"/>
                <a:cs typeface="Verdana"/>
              </a:rPr>
              <a:t>em</a:t>
            </a:r>
            <a:r>
              <a:rPr lang="en-US" sz="2500" b="1" u="sng" dirty="0">
                <a:latin typeface="Verdana"/>
                <a:cs typeface="Verdana"/>
              </a:rPr>
              <a:t> </a:t>
            </a:r>
            <a:r>
              <a:rPr lang="en-US" sz="2500" b="1" u="sng" dirty="0" err="1">
                <a:latin typeface="Verdana"/>
                <a:cs typeface="Verdana"/>
              </a:rPr>
              <a:t>líquidos</a:t>
            </a:r>
            <a:endParaRPr lang="en-US" sz="2500" b="1" u="sng" dirty="0">
              <a:latin typeface="Verdana"/>
              <a:cs typeface="Verdan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26" y="1326474"/>
            <a:ext cx="8484894" cy="3194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 smtClean="0">
                <a:latin typeface="Verdana"/>
                <a:cs typeface="Verdana"/>
              </a:rPr>
              <a:t>Oxigênio</a:t>
            </a:r>
            <a:r>
              <a:rPr lang="en-US" sz="2000" dirty="0" smtClean="0">
                <a:latin typeface="Verdana"/>
                <a:cs typeface="Verdana"/>
              </a:rPr>
              <a:t>, </a:t>
            </a:r>
            <a:r>
              <a:rPr lang="en-US" sz="2000" dirty="0" err="1" smtClean="0">
                <a:latin typeface="Verdana"/>
                <a:cs typeface="Verdana"/>
              </a:rPr>
              <a:t>molécula</a:t>
            </a:r>
            <a:r>
              <a:rPr lang="en-US" sz="2000" dirty="0" smtClean="0">
                <a:latin typeface="Verdana"/>
                <a:cs typeface="Verdana"/>
              </a:rPr>
              <a:t> </a:t>
            </a:r>
            <a:r>
              <a:rPr lang="en-US" sz="2000" dirty="0" err="1" smtClean="0">
                <a:latin typeface="Verdana"/>
                <a:cs typeface="Verdana"/>
              </a:rPr>
              <a:t>apolar</a:t>
            </a:r>
            <a:r>
              <a:rPr lang="en-US" sz="2000" dirty="0" smtClean="0">
                <a:latin typeface="Verdana"/>
                <a:cs typeface="Verdana"/>
              </a:rPr>
              <a:t>, </a:t>
            </a:r>
            <a:r>
              <a:rPr lang="en-US" sz="2000" dirty="0" err="1" smtClean="0">
                <a:latin typeface="Verdana"/>
                <a:cs typeface="Verdana"/>
              </a:rPr>
              <a:t>apresenta</a:t>
            </a:r>
            <a:r>
              <a:rPr lang="en-US" sz="2000" dirty="0" smtClean="0">
                <a:latin typeface="Verdana"/>
                <a:cs typeface="Verdana"/>
              </a:rPr>
              <a:t> </a:t>
            </a:r>
            <a:r>
              <a:rPr lang="en-US" sz="2000" dirty="0" err="1" smtClean="0">
                <a:latin typeface="Verdana"/>
                <a:cs typeface="Verdana"/>
              </a:rPr>
              <a:t>fraca</a:t>
            </a:r>
            <a:r>
              <a:rPr lang="en-US" sz="2000" dirty="0" smtClean="0">
                <a:latin typeface="Verdana"/>
                <a:cs typeface="Verdana"/>
              </a:rPr>
              <a:t> </a:t>
            </a:r>
            <a:r>
              <a:rPr lang="en-US" sz="2000" dirty="0" err="1" smtClean="0">
                <a:latin typeface="Verdana"/>
                <a:cs typeface="Verdana"/>
              </a:rPr>
              <a:t>interação</a:t>
            </a:r>
            <a:r>
              <a:rPr lang="en-US" sz="2000" dirty="0" smtClean="0">
                <a:latin typeface="Verdana"/>
                <a:cs typeface="Verdana"/>
              </a:rPr>
              <a:t> intermolecular com a </a:t>
            </a:r>
            <a:r>
              <a:rPr lang="en-US" sz="2000" dirty="0" err="1" smtClean="0">
                <a:latin typeface="Verdana"/>
                <a:cs typeface="Verdana"/>
              </a:rPr>
              <a:t>água</a:t>
            </a:r>
            <a:r>
              <a:rPr lang="en-US" sz="2000" dirty="0">
                <a:latin typeface="Verdana"/>
                <a:cs typeface="Verdana"/>
              </a:rPr>
              <a:t>.</a:t>
            </a:r>
            <a:endParaRPr lang="en-US" sz="2000" dirty="0" smtClean="0">
              <a:latin typeface="Verdana"/>
              <a:cs typeface="Verdana"/>
            </a:endParaRPr>
          </a:p>
          <a:p>
            <a:pPr marL="0" indent="0">
              <a:buNone/>
            </a:pPr>
            <a:r>
              <a:rPr lang="en-US" sz="1900" dirty="0" smtClean="0">
                <a:latin typeface="Verdana"/>
                <a:cs typeface="Verdana"/>
              </a:rPr>
              <a:t>Para o </a:t>
            </a:r>
            <a:r>
              <a:rPr lang="en-US" sz="1900" dirty="0" err="1" smtClean="0">
                <a:latin typeface="Verdana"/>
                <a:cs typeface="Verdana"/>
              </a:rPr>
              <a:t>processo</a:t>
            </a:r>
            <a:r>
              <a:rPr lang="en-US" sz="1900" dirty="0" smtClean="0">
                <a:latin typeface="Verdana"/>
                <a:cs typeface="Verdana"/>
              </a:rPr>
              <a:t> de </a:t>
            </a:r>
            <a:r>
              <a:rPr lang="en-US" sz="1900" dirty="0" err="1" smtClean="0">
                <a:latin typeface="Verdana"/>
                <a:cs typeface="Verdana"/>
              </a:rPr>
              <a:t>dissolução</a:t>
            </a:r>
            <a:r>
              <a:rPr lang="en-US" sz="1900" dirty="0" smtClean="0">
                <a:latin typeface="Verdana"/>
                <a:cs typeface="Verdana"/>
              </a:rPr>
              <a:t> do O</a:t>
            </a:r>
            <a:r>
              <a:rPr lang="en-US" sz="1900" baseline="-25000" dirty="0" smtClean="0">
                <a:latin typeface="Verdana"/>
                <a:cs typeface="Verdana"/>
              </a:rPr>
              <a:t>2</a:t>
            </a:r>
            <a:r>
              <a:rPr lang="en-US" sz="1900" dirty="0" smtClean="0">
                <a:latin typeface="Verdana"/>
                <a:cs typeface="Verdana"/>
              </a:rPr>
              <a:t> do </a:t>
            </a:r>
            <a:r>
              <a:rPr lang="en-US" sz="1900" dirty="0" err="1" smtClean="0">
                <a:latin typeface="Verdana"/>
                <a:cs typeface="Verdana"/>
              </a:rPr>
              <a:t>ar</a:t>
            </a:r>
            <a:r>
              <a:rPr lang="en-US" sz="1900" dirty="0" smtClean="0">
                <a:latin typeface="Verdana"/>
                <a:cs typeface="Verdana"/>
              </a:rPr>
              <a:t> </a:t>
            </a:r>
            <a:r>
              <a:rPr lang="en-US" sz="1900" dirty="0" err="1" smtClean="0">
                <a:latin typeface="Verdana"/>
                <a:cs typeface="Verdana"/>
              </a:rPr>
              <a:t>para</a:t>
            </a:r>
            <a:r>
              <a:rPr lang="en-US" sz="1900" dirty="0" smtClean="0">
                <a:latin typeface="Verdana"/>
                <a:cs typeface="Verdana"/>
              </a:rPr>
              <a:t> a </a:t>
            </a:r>
            <a:r>
              <a:rPr lang="en-US" sz="1900" dirty="0" err="1" smtClean="0">
                <a:latin typeface="Verdana"/>
                <a:cs typeface="Verdana"/>
              </a:rPr>
              <a:t>água</a:t>
            </a:r>
            <a:r>
              <a:rPr lang="en-US" sz="1900" dirty="0" smtClean="0">
                <a:latin typeface="Verdana"/>
                <a:cs typeface="Verdana"/>
              </a:rPr>
              <a:t>, a </a:t>
            </a:r>
            <a:r>
              <a:rPr lang="en-US" sz="1900" dirty="0" err="1" smtClean="0">
                <a:latin typeface="Verdana"/>
                <a:cs typeface="Verdana"/>
              </a:rPr>
              <a:t>constante</a:t>
            </a:r>
            <a:r>
              <a:rPr lang="en-US" sz="1900" dirty="0" smtClean="0">
                <a:latin typeface="Verdana"/>
                <a:cs typeface="Verdana"/>
              </a:rPr>
              <a:t> de </a:t>
            </a:r>
            <a:r>
              <a:rPr lang="en-US" sz="1900" dirty="0" err="1" smtClean="0">
                <a:latin typeface="Verdana"/>
                <a:cs typeface="Verdana"/>
              </a:rPr>
              <a:t>equilíbrio</a:t>
            </a:r>
            <a:r>
              <a:rPr lang="en-US" sz="1900" dirty="0" smtClean="0">
                <a:latin typeface="Verdana"/>
                <a:cs typeface="Verdana"/>
              </a:rPr>
              <a:t> </a:t>
            </a:r>
            <a:r>
              <a:rPr lang="en-US" sz="1900" dirty="0" err="1" smtClean="0">
                <a:latin typeface="Verdana"/>
                <a:cs typeface="Verdana"/>
              </a:rPr>
              <a:t>apropriada</a:t>
            </a:r>
            <a:r>
              <a:rPr lang="en-US" sz="1900" dirty="0" smtClean="0">
                <a:latin typeface="Verdana"/>
                <a:cs typeface="Verdana"/>
              </a:rPr>
              <a:t> é a </a:t>
            </a:r>
            <a:r>
              <a:rPr lang="en-US" sz="1900" dirty="0" err="1" smtClean="0">
                <a:latin typeface="Verdana"/>
                <a:cs typeface="Verdana"/>
              </a:rPr>
              <a:t>constante</a:t>
            </a:r>
            <a:r>
              <a:rPr lang="en-US" sz="1900" dirty="0" smtClean="0">
                <a:latin typeface="Verdana"/>
                <a:cs typeface="Verdana"/>
              </a:rPr>
              <a:t> </a:t>
            </a:r>
            <a:r>
              <a:rPr lang="en-US" sz="1900" dirty="0" smtClean="0">
                <a:latin typeface="Verdana"/>
                <a:cs typeface="Verdana"/>
              </a:rPr>
              <a:t>da Lei de Henry (K</a:t>
            </a:r>
            <a:r>
              <a:rPr lang="en-US" sz="1900" baseline="-25000" dirty="0" smtClean="0">
                <a:latin typeface="Verdana"/>
                <a:cs typeface="Verdana"/>
              </a:rPr>
              <a:t>H</a:t>
            </a:r>
            <a:r>
              <a:rPr lang="en-US" sz="1900" dirty="0" smtClean="0">
                <a:latin typeface="Verdana"/>
                <a:cs typeface="Verdana"/>
              </a:rPr>
              <a:t>).</a:t>
            </a:r>
          </a:p>
          <a:p>
            <a:pPr marL="0" indent="0" algn="ctr">
              <a:buNone/>
            </a:pPr>
            <a:r>
              <a:rPr lang="en-US" sz="2300" b="1" dirty="0" smtClean="0">
                <a:latin typeface="Verdana"/>
                <a:cs typeface="Verdana"/>
              </a:rPr>
              <a:t>K</a:t>
            </a:r>
            <a:r>
              <a:rPr lang="en-US" sz="2300" b="1" baseline="-25000" dirty="0" smtClean="0">
                <a:latin typeface="Verdana"/>
                <a:cs typeface="Verdana"/>
              </a:rPr>
              <a:t>H</a:t>
            </a:r>
            <a:r>
              <a:rPr lang="en-US" sz="2300" b="1" dirty="0" smtClean="0">
                <a:latin typeface="Verdana"/>
                <a:cs typeface="Verdana"/>
              </a:rPr>
              <a:t> = [O</a:t>
            </a:r>
            <a:r>
              <a:rPr lang="en-US" sz="2300" b="1" baseline="-25000" dirty="0" smtClean="0">
                <a:latin typeface="Verdana"/>
                <a:cs typeface="Verdana"/>
              </a:rPr>
              <a:t>2(</a:t>
            </a:r>
            <a:r>
              <a:rPr lang="en-US" sz="2300" b="1" baseline="-25000" dirty="0" err="1" smtClean="0">
                <a:latin typeface="Verdana"/>
                <a:cs typeface="Verdana"/>
              </a:rPr>
              <a:t>aq</a:t>
            </a:r>
            <a:r>
              <a:rPr lang="en-US" sz="2300" b="1" baseline="-25000" dirty="0" smtClean="0">
                <a:latin typeface="Verdana"/>
                <a:cs typeface="Verdana"/>
              </a:rPr>
              <a:t>)</a:t>
            </a:r>
            <a:r>
              <a:rPr lang="en-US" sz="2300" b="1" dirty="0" smtClean="0">
                <a:latin typeface="Verdana"/>
                <a:cs typeface="Verdana"/>
              </a:rPr>
              <a:t>] / pO</a:t>
            </a:r>
            <a:r>
              <a:rPr lang="en-US" sz="2300" b="1" baseline="-25000" dirty="0" smtClean="0">
                <a:latin typeface="Verdana"/>
                <a:cs typeface="Verdana"/>
              </a:rPr>
              <a:t>2</a:t>
            </a:r>
            <a:endParaRPr lang="en-US" sz="2300" b="1" dirty="0" smtClean="0">
              <a:latin typeface="Verdana"/>
              <a:cs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479" y="3512298"/>
            <a:ext cx="846594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err="1">
                <a:solidFill>
                  <a:schemeClr val="bg1"/>
                </a:solidFill>
                <a:latin typeface="Verdana"/>
                <a:cs typeface="Verdana"/>
              </a:rPr>
              <a:t>onde</a:t>
            </a:r>
            <a:r>
              <a:rPr lang="en-US" sz="1900" dirty="0">
                <a:solidFill>
                  <a:schemeClr val="bg1"/>
                </a:solidFill>
                <a:latin typeface="Verdana"/>
                <a:cs typeface="Verdana"/>
              </a:rPr>
              <a:t> pO</a:t>
            </a:r>
            <a:r>
              <a:rPr lang="en-US" sz="1900" baseline="-25000" dirty="0">
                <a:solidFill>
                  <a:schemeClr val="bg1"/>
                </a:solidFill>
                <a:latin typeface="Verdana"/>
                <a:cs typeface="Verdana"/>
              </a:rPr>
              <a:t>2 </a:t>
            </a:r>
            <a:r>
              <a:rPr lang="en-US" sz="1900" dirty="0" err="1">
                <a:solidFill>
                  <a:schemeClr val="bg1"/>
                </a:solidFill>
                <a:latin typeface="Verdana"/>
                <a:cs typeface="Verdana"/>
              </a:rPr>
              <a:t>é</a:t>
            </a:r>
            <a:r>
              <a:rPr lang="en-US" sz="1900" dirty="0">
                <a:solidFill>
                  <a:schemeClr val="bg1"/>
                </a:solidFill>
                <a:latin typeface="Verdana"/>
                <a:cs typeface="Verdana"/>
              </a:rPr>
              <a:t> a </a:t>
            </a:r>
            <a:r>
              <a:rPr lang="en-US" sz="1900" dirty="0" err="1">
                <a:solidFill>
                  <a:schemeClr val="bg1"/>
                </a:solidFill>
                <a:latin typeface="Verdana"/>
                <a:cs typeface="Verdana"/>
              </a:rPr>
              <a:t>pressão</a:t>
            </a:r>
            <a:r>
              <a:rPr lang="en-US" sz="190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1900" dirty="0" err="1">
                <a:solidFill>
                  <a:schemeClr val="bg1"/>
                </a:solidFill>
                <a:latin typeface="Verdana"/>
                <a:cs typeface="Verdana"/>
              </a:rPr>
              <a:t>parcial</a:t>
            </a:r>
            <a:r>
              <a:rPr lang="en-US" sz="1900" dirty="0">
                <a:solidFill>
                  <a:schemeClr val="bg1"/>
                </a:solidFill>
                <a:latin typeface="Verdana"/>
                <a:cs typeface="Verdana"/>
              </a:rPr>
              <a:t> do </a:t>
            </a:r>
            <a:r>
              <a:rPr lang="en-US" sz="1900" dirty="0" err="1">
                <a:solidFill>
                  <a:schemeClr val="bg1"/>
                </a:solidFill>
                <a:latin typeface="Verdana"/>
                <a:cs typeface="Verdana"/>
              </a:rPr>
              <a:t>oxigênio</a:t>
            </a:r>
            <a:r>
              <a:rPr lang="en-US" sz="190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1900" dirty="0" err="1" smtClean="0">
                <a:solidFill>
                  <a:schemeClr val="bg1"/>
                </a:solidFill>
                <a:latin typeface="Verdana"/>
                <a:cs typeface="Verdana"/>
              </a:rPr>
              <a:t>atmosférico</a:t>
            </a:r>
            <a:r>
              <a:rPr lang="en-US" sz="1900" dirty="0" smtClean="0">
                <a:solidFill>
                  <a:schemeClr val="bg1"/>
                </a:solidFill>
                <a:latin typeface="Verdana"/>
                <a:cs typeface="Verdana"/>
              </a:rPr>
              <a:t>.</a:t>
            </a:r>
            <a:endParaRPr lang="en-US" sz="1900" dirty="0">
              <a:solidFill>
                <a:schemeClr val="bg1"/>
              </a:solidFill>
              <a:latin typeface="Verdana"/>
              <a:cs typeface="Verdana"/>
            </a:endParaRPr>
          </a:p>
          <a:p>
            <a:endParaRPr lang="en-US" sz="1900" dirty="0"/>
          </a:p>
        </p:txBody>
      </p:sp>
      <p:sp>
        <p:nvSpPr>
          <p:cNvPr id="5" name="TextBox 4"/>
          <p:cNvSpPr txBox="1"/>
          <p:nvPr/>
        </p:nvSpPr>
        <p:spPr>
          <a:xfrm>
            <a:off x="344910" y="4139493"/>
            <a:ext cx="8544330" cy="1051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 smtClean="0">
                <a:solidFill>
                  <a:srgbClr val="FFFFFF"/>
                </a:solidFill>
                <a:latin typeface="Verdana"/>
                <a:cs typeface="Verdana"/>
              </a:rPr>
              <a:t>[O</a:t>
            </a:r>
            <a:r>
              <a:rPr lang="en-US" sz="2300" b="1" baseline="-25000" dirty="0" smtClean="0">
                <a:solidFill>
                  <a:srgbClr val="FFFFFF"/>
                </a:solidFill>
                <a:latin typeface="Verdana"/>
                <a:cs typeface="Verdana"/>
              </a:rPr>
              <a:t>2</a:t>
            </a:r>
            <a:r>
              <a:rPr lang="en-US" sz="2300" b="1" dirty="0" smtClean="0">
                <a:solidFill>
                  <a:srgbClr val="FFFFFF"/>
                </a:solidFill>
                <a:latin typeface="Verdana"/>
                <a:cs typeface="Verdana"/>
              </a:rPr>
              <a:t>] = K</a:t>
            </a:r>
            <a:r>
              <a:rPr lang="en-US" sz="2300" b="1" baseline="-25000" dirty="0" smtClean="0">
                <a:solidFill>
                  <a:srgbClr val="FFFFFF"/>
                </a:solidFill>
                <a:latin typeface="Verdana"/>
                <a:cs typeface="Verdana"/>
              </a:rPr>
              <a:t>H </a:t>
            </a:r>
            <a:r>
              <a:rPr lang="en-US" sz="2300" b="1" dirty="0" smtClean="0">
                <a:solidFill>
                  <a:srgbClr val="FFFFFF"/>
                </a:solidFill>
                <a:latin typeface="Verdana"/>
                <a:cs typeface="Verdana"/>
              </a:rPr>
              <a:t>pO</a:t>
            </a:r>
            <a:r>
              <a:rPr lang="en-US" sz="2300" b="1" baseline="-25000" dirty="0" smtClean="0">
                <a:solidFill>
                  <a:srgbClr val="FFFFFF"/>
                </a:solidFill>
                <a:latin typeface="Verdana"/>
                <a:cs typeface="Verdana"/>
              </a:rPr>
              <a:t>2</a:t>
            </a:r>
          </a:p>
          <a:p>
            <a:endParaRPr lang="en-US" sz="200" baseline="-25000" dirty="0">
              <a:solidFill>
                <a:srgbClr val="FFFFFF"/>
              </a:solidFill>
              <a:latin typeface="Verdana"/>
              <a:cs typeface="Verdana"/>
            </a:endParaRPr>
          </a:p>
          <a:p>
            <a:endParaRPr lang="en-US" sz="1900" dirty="0" smtClean="0">
              <a:solidFill>
                <a:srgbClr val="FFFFFF"/>
              </a:solidFill>
              <a:latin typeface="Verdana"/>
              <a:cs typeface="Verdana"/>
            </a:endParaRPr>
          </a:p>
          <a:p>
            <a:pPr algn="ctr"/>
            <a:r>
              <a:rPr lang="en-US" sz="1900" dirty="0" smtClean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lang="en-US" sz="1900" dirty="0" err="1" smtClean="0">
                <a:solidFill>
                  <a:srgbClr val="FFFFFF"/>
                </a:solidFill>
                <a:latin typeface="Verdana"/>
                <a:cs typeface="Verdana"/>
              </a:rPr>
              <a:t>solubilidade</a:t>
            </a:r>
            <a:r>
              <a:rPr lang="en-US" sz="1900" dirty="0" smtClean="0">
                <a:solidFill>
                  <a:srgbClr val="FFFFFF"/>
                </a:solidFill>
                <a:latin typeface="Verdana"/>
                <a:cs typeface="Verdana"/>
              </a:rPr>
              <a:t> de O</a:t>
            </a:r>
            <a:r>
              <a:rPr lang="en-US" sz="1900" baseline="-25000" dirty="0" smtClean="0">
                <a:solidFill>
                  <a:srgbClr val="FFFFFF"/>
                </a:solidFill>
                <a:latin typeface="Verdana"/>
                <a:cs typeface="Verdana"/>
              </a:rPr>
              <a:t>2 </a:t>
            </a:r>
            <a:r>
              <a:rPr lang="en-US" sz="1900" dirty="0" err="1" smtClean="0">
                <a:solidFill>
                  <a:srgbClr val="FFFFFF"/>
                </a:solidFill>
                <a:latin typeface="Verdana"/>
                <a:cs typeface="Verdana"/>
              </a:rPr>
              <a:t>na</a:t>
            </a:r>
            <a:r>
              <a:rPr lang="en-US" sz="19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1900" dirty="0" err="1" smtClean="0">
                <a:solidFill>
                  <a:srgbClr val="FFFFFF"/>
                </a:solidFill>
                <a:latin typeface="Verdana"/>
                <a:cs typeface="Verdana"/>
              </a:rPr>
              <a:t>água</a:t>
            </a:r>
            <a:r>
              <a:rPr lang="en-US" sz="19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1900" dirty="0" err="1" smtClean="0">
                <a:solidFill>
                  <a:srgbClr val="FFFFFF"/>
                </a:solidFill>
                <a:latin typeface="Verdana"/>
                <a:cs typeface="Verdana"/>
              </a:rPr>
              <a:t>é</a:t>
            </a:r>
            <a:r>
              <a:rPr lang="en-US" sz="19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1900" dirty="0" err="1" smtClean="0">
                <a:solidFill>
                  <a:srgbClr val="FFFFFF"/>
                </a:solidFill>
                <a:latin typeface="Verdana"/>
                <a:cs typeface="Verdana"/>
              </a:rPr>
              <a:t>proporcional</a:t>
            </a:r>
            <a:r>
              <a:rPr lang="en-US" sz="19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190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lang="en-US" sz="19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1900" dirty="0" err="1" smtClean="0">
                <a:solidFill>
                  <a:srgbClr val="FFFFFF"/>
                </a:solidFill>
                <a:latin typeface="Verdana"/>
                <a:cs typeface="Verdana"/>
              </a:rPr>
              <a:t>sua</a:t>
            </a:r>
            <a:r>
              <a:rPr lang="en-US" sz="19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1900" dirty="0" err="1" smtClean="0">
                <a:solidFill>
                  <a:srgbClr val="FFFFFF"/>
                </a:solidFill>
                <a:latin typeface="Verdana"/>
                <a:cs typeface="Verdana"/>
              </a:rPr>
              <a:t>pressão</a:t>
            </a:r>
            <a:r>
              <a:rPr lang="en-US" sz="19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1900" dirty="0" err="1" smtClean="0">
                <a:solidFill>
                  <a:srgbClr val="FFFFFF"/>
                </a:solidFill>
                <a:latin typeface="Verdana"/>
                <a:cs typeface="Verdana"/>
              </a:rPr>
              <a:t>parcial</a:t>
            </a:r>
            <a:r>
              <a:rPr lang="en-US" sz="1900" dirty="0" smtClean="0">
                <a:solidFill>
                  <a:srgbClr val="FFFFFF"/>
                </a:solidFill>
                <a:latin typeface="Verdana"/>
                <a:cs typeface="Verdana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661835" y="5771420"/>
            <a:ext cx="60986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TEÓRICO</a:t>
            </a:r>
            <a:r>
              <a:rPr lang="en-US" sz="2000" dirty="0">
                <a:solidFill>
                  <a:srgbClr val="FFFFFF"/>
                </a:solidFill>
                <a:latin typeface="Verdana"/>
                <a:cs typeface="Verdana"/>
              </a:rPr>
              <a:t>:     </a:t>
            </a:r>
            <a:r>
              <a:rPr lang="en-US" sz="2000" b="1" dirty="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lang="en-US" sz="2000" b="1" baseline="-25000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lang="en-US" sz="2000" b="1" dirty="0">
                <a:solidFill>
                  <a:srgbClr val="FFFFFF"/>
                </a:solidFill>
                <a:latin typeface="Verdana"/>
                <a:cs typeface="Verdana"/>
              </a:rPr>
              <a:t> = 1,29 x 10</a:t>
            </a:r>
            <a:r>
              <a:rPr lang="en-US" sz="2000" b="1" baseline="30000" dirty="0">
                <a:solidFill>
                  <a:srgbClr val="FFFFFF"/>
                </a:solidFill>
                <a:latin typeface="Verdana"/>
                <a:cs typeface="Verdana"/>
              </a:rPr>
              <a:t>-3</a:t>
            </a:r>
            <a:r>
              <a:rPr lang="en-US" sz="2000" b="1" dirty="0">
                <a:solidFill>
                  <a:srgbClr val="FFFFFF"/>
                </a:solidFill>
                <a:latin typeface="Verdana"/>
                <a:cs typeface="Verdana"/>
              </a:rPr>
              <a:t> mol/L*atm.</a:t>
            </a:r>
          </a:p>
        </p:txBody>
      </p:sp>
      <p:sp>
        <p:nvSpPr>
          <p:cNvPr id="7" name="Rectangle 6"/>
          <p:cNvSpPr/>
          <p:nvPr/>
        </p:nvSpPr>
        <p:spPr>
          <a:xfrm>
            <a:off x="1677504" y="5759377"/>
            <a:ext cx="6098613" cy="400110"/>
          </a:xfrm>
          <a:prstGeom prst="rect">
            <a:avLst/>
          </a:prstGeom>
          <a:solidFill>
            <a:srgbClr val="FFFFFF">
              <a:alpha val="33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160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173" y="151048"/>
            <a:ext cx="7807479" cy="420893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>
              <a:latin typeface="Trebuchet MS"/>
              <a:cs typeface="Trebuchet MS"/>
            </a:endParaRPr>
          </a:p>
          <a:p>
            <a:pPr marL="0" indent="0" algn="ctr">
              <a:buNone/>
            </a:pPr>
            <a:r>
              <a:rPr lang="en-US" sz="2500" dirty="0" smtClean="0">
                <a:latin typeface="Verdana"/>
                <a:cs typeface="Verdana"/>
              </a:rPr>
              <a:t>A </a:t>
            </a:r>
            <a:r>
              <a:rPr lang="en-US" sz="2500" dirty="0" err="1" smtClean="0">
                <a:latin typeface="Verdana"/>
                <a:cs typeface="Verdana"/>
              </a:rPr>
              <a:t>solubilidade</a:t>
            </a:r>
            <a:r>
              <a:rPr lang="en-US" sz="2500" dirty="0" smtClean="0">
                <a:latin typeface="Verdana"/>
                <a:cs typeface="Verdana"/>
              </a:rPr>
              <a:t> de gases </a:t>
            </a:r>
            <a:r>
              <a:rPr lang="en-US" sz="2500" dirty="0" err="1" smtClean="0">
                <a:latin typeface="Verdana"/>
                <a:cs typeface="Verdana"/>
              </a:rPr>
              <a:t>em</a:t>
            </a:r>
            <a:r>
              <a:rPr lang="en-US" sz="2500" dirty="0" smtClean="0">
                <a:latin typeface="Verdana"/>
                <a:cs typeface="Verdana"/>
              </a:rPr>
              <a:t> </a:t>
            </a:r>
            <a:r>
              <a:rPr lang="en-US" sz="2500" dirty="0" err="1" smtClean="0">
                <a:latin typeface="Verdana"/>
                <a:cs typeface="Verdana"/>
              </a:rPr>
              <a:t>água</a:t>
            </a:r>
            <a:r>
              <a:rPr lang="en-US" sz="2500" dirty="0" smtClean="0">
                <a:latin typeface="Verdana"/>
                <a:cs typeface="Verdana"/>
              </a:rPr>
              <a:t> </a:t>
            </a:r>
            <a:r>
              <a:rPr lang="en-US" sz="2500" dirty="0" err="1" smtClean="0">
                <a:latin typeface="Verdana"/>
                <a:cs typeface="Verdana"/>
              </a:rPr>
              <a:t>diminui</a:t>
            </a:r>
            <a:r>
              <a:rPr lang="en-US" sz="2500" dirty="0" smtClean="0">
                <a:latin typeface="Verdana"/>
                <a:cs typeface="Verdana"/>
              </a:rPr>
              <a:t> com a </a:t>
            </a:r>
            <a:r>
              <a:rPr lang="en-US" sz="2500" dirty="0" err="1" smtClean="0">
                <a:latin typeface="Verdana"/>
                <a:cs typeface="Verdana"/>
              </a:rPr>
              <a:t>elevação</a:t>
            </a:r>
            <a:r>
              <a:rPr lang="en-US" sz="2500" dirty="0" smtClean="0">
                <a:latin typeface="Verdana"/>
                <a:cs typeface="Verdana"/>
              </a:rPr>
              <a:t> da </a:t>
            </a:r>
            <a:r>
              <a:rPr lang="en-US" sz="2500" dirty="0" err="1" smtClean="0">
                <a:latin typeface="Verdana"/>
                <a:cs typeface="Verdana"/>
              </a:rPr>
              <a:t>temperatura</a:t>
            </a:r>
            <a:endParaRPr lang="en-US" sz="2500" dirty="0" smtClean="0">
              <a:latin typeface="Verdana"/>
              <a:cs typeface="Verdan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619" y="5644766"/>
            <a:ext cx="8246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própria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digestão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aeróbica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sendo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uma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oxidação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exotérmica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gera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aquecimento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e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redução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do OD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na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massa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líquida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lang="en-US" sz="2000" dirty="0">
              <a:solidFill>
                <a:srgbClr val="FFFFFF"/>
              </a:solidFill>
              <a:latin typeface="Verdana"/>
              <a:cs typeface="Verdana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7622" y="5706326"/>
            <a:ext cx="8246454" cy="646331"/>
          </a:xfrm>
          <a:prstGeom prst="rect">
            <a:avLst/>
          </a:prstGeom>
          <a:solidFill>
            <a:srgbClr val="FFFFFF">
              <a:alpha val="3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53265" y="2430387"/>
            <a:ext cx="2100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/>
                <a:cs typeface="Trebuchet MS"/>
              </a:rPr>
              <a:t>a</a:t>
            </a:r>
            <a:r>
              <a:rPr lang="en-US" dirty="0" smtClean="0">
                <a:solidFill>
                  <a:schemeClr val="tx2"/>
                </a:solidFill>
                <a:latin typeface="Trebuchet MS"/>
                <a:cs typeface="Trebuchet MS"/>
              </a:rPr>
              <a:t> 25ºC  e 1 atm. </a:t>
            </a:r>
          </a:p>
          <a:p>
            <a:pPr algn="ctr"/>
            <a:endParaRPr lang="en-US" dirty="0" smtClean="0">
              <a:solidFill>
                <a:schemeClr val="tx2"/>
              </a:solidFill>
              <a:latin typeface="Trebuchet MS"/>
              <a:cs typeface="Trebuchet MS"/>
            </a:endParaRPr>
          </a:p>
          <a:p>
            <a:pPr algn="ctr"/>
            <a:r>
              <a:rPr lang="en-US" b="1" dirty="0" smtClean="0">
                <a:solidFill>
                  <a:schemeClr val="tx2"/>
                </a:solidFill>
                <a:latin typeface="Trebuchet MS"/>
                <a:cs typeface="Trebuchet MS"/>
              </a:rPr>
              <a:t>[O</a:t>
            </a:r>
            <a:r>
              <a:rPr lang="en-US" b="1" baseline="-25000" dirty="0" smtClean="0">
                <a:solidFill>
                  <a:schemeClr val="tx2"/>
                </a:solidFill>
                <a:latin typeface="Trebuchet MS"/>
                <a:cs typeface="Trebuchet MS"/>
              </a:rPr>
              <a:t>2</a:t>
            </a:r>
            <a:r>
              <a:rPr lang="en-US" b="1" dirty="0" smtClean="0">
                <a:solidFill>
                  <a:schemeClr val="tx2"/>
                </a:solidFill>
                <a:latin typeface="Trebuchet MS"/>
                <a:cs typeface="Trebuchet MS"/>
              </a:rPr>
              <a:t>] = 8,6 mg/L</a:t>
            </a:r>
            <a:endParaRPr lang="en-US" b="1" dirty="0">
              <a:solidFill>
                <a:schemeClr val="tx2"/>
              </a:solidFill>
              <a:latin typeface="Trebuchet MS"/>
              <a:cs typeface="Trebuchet MS"/>
            </a:endParaRPr>
          </a:p>
        </p:txBody>
      </p:sp>
      <p:pic>
        <p:nvPicPr>
          <p:cNvPr id="3074" name="Picture 2" descr="C:\Users\Domenico\Pictures\grafic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630" y="1719692"/>
            <a:ext cx="4752975" cy="367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47057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619" y="4680"/>
            <a:ext cx="8387553" cy="1044388"/>
          </a:xfrm>
        </p:spPr>
        <p:txBody>
          <a:bodyPr/>
          <a:lstStyle/>
          <a:p>
            <a:pPr algn="ctr"/>
            <a:r>
              <a:rPr lang="en-US" sz="3300" b="1" dirty="0" smtClean="0">
                <a:latin typeface="Verdana"/>
                <a:cs typeface="Verdana"/>
              </a:rPr>
              <a:t>PRECIPITADOR HIDRODINAMICO</a:t>
            </a:r>
            <a:endParaRPr lang="en-US" sz="3300" b="1" dirty="0">
              <a:latin typeface="Verdana"/>
              <a:cs typeface="Verdan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42" y="1331055"/>
            <a:ext cx="8387552" cy="1721064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sz="2000" dirty="0" smtClean="0">
                <a:latin typeface="Verdana"/>
                <a:cs typeface="Verdana"/>
              </a:rPr>
              <a:t>A  </a:t>
            </a:r>
            <a:r>
              <a:rPr lang="en-US" sz="2000" dirty="0" err="1" smtClean="0">
                <a:latin typeface="Verdana"/>
                <a:cs typeface="Verdana"/>
              </a:rPr>
              <a:t>mixação</a:t>
            </a:r>
            <a:r>
              <a:rPr lang="en-US" sz="2000" dirty="0" smtClean="0">
                <a:latin typeface="Verdana"/>
                <a:cs typeface="Verdana"/>
              </a:rPr>
              <a:t> de </a:t>
            </a:r>
            <a:r>
              <a:rPr lang="en-US" sz="2000" dirty="0" err="1" smtClean="0">
                <a:latin typeface="Verdana"/>
                <a:cs typeface="Verdana"/>
              </a:rPr>
              <a:t>dois</a:t>
            </a:r>
            <a:r>
              <a:rPr lang="en-US" sz="2000" dirty="0" smtClean="0">
                <a:latin typeface="Verdana"/>
                <a:cs typeface="Verdana"/>
              </a:rPr>
              <a:t> </a:t>
            </a:r>
            <a:r>
              <a:rPr lang="en-US" sz="2000" dirty="0" err="1" smtClean="0">
                <a:latin typeface="Verdana"/>
                <a:cs typeface="Verdana"/>
              </a:rPr>
              <a:t>fluidos</a:t>
            </a:r>
            <a:r>
              <a:rPr lang="en-US" sz="2000" dirty="0" smtClean="0">
                <a:latin typeface="Verdana"/>
                <a:cs typeface="Verdana"/>
              </a:rPr>
              <a:t> de </a:t>
            </a:r>
            <a:r>
              <a:rPr lang="en-US" sz="2000" dirty="0" err="1" smtClean="0">
                <a:latin typeface="Verdana"/>
                <a:cs typeface="Verdana"/>
              </a:rPr>
              <a:t>densidades</a:t>
            </a:r>
            <a:r>
              <a:rPr lang="en-US" sz="2000" dirty="0" smtClean="0">
                <a:latin typeface="Verdana"/>
                <a:cs typeface="Verdana"/>
              </a:rPr>
              <a:t> </a:t>
            </a:r>
            <a:r>
              <a:rPr lang="en-US" sz="2000" dirty="0" err="1" smtClean="0">
                <a:latin typeface="Verdana"/>
                <a:cs typeface="Verdana"/>
              </a:rPr>
              <a:t>díspares</a:t>
            </a:r>
            <a:r>
              <a:rPr lang="en-US" sz="2000" dirty="0" smtClean="0">
                <a:latin typeface="Verdana"/>
                <a:cs typeface="Verdana"/>
              </a:rPr>
              <a:t>, </a:t>
            </a:r>
            <a:r>
              <a:rPr lang="en-US" sz="2000" dirty="0" err="1" smtClean="0">
                <a:latin typeface="Verdana"/>
                <a:cs typeface="Verdana"/>
              </a:rPr>
              <a:t>por</a:t>
            </a:r>
            <a:r>
              <a:rPr lang="en-US" sz="2000" dirty="0" smtClean="0">
                <a:latin typeface="Verdana"/>
                <a:cs typeface="Verdana"/>
              </a:rPr>
              <a:t> </a:t>
            </a:r>
            <a:r>
              <a:rPr lang="en-US" sz="2000" dirty="0" err="1" smtClean="0">
                <a:latin typeface="Verdana"/>
                <a:cs typeface="Verdana"/>
              </a:rPr>
              <a:t>centrifugação</a:t>
            </a:r>
            <a:r>
              <a:rPr lang="en-US" sz="2000" dirty="0" smtClean="0">
                <a:latin typeface="Verdana"/>
                <a:cs typeface="Verdana"/>
              </a:rPr>
              <a:t> multiventuri, </a:t>
            </a:r>
            <a:r>
              <a:rPr lang="en-US" sz="2000" dirty="0" err="1" smtClean="0">
                <a:latin typeface="Verdana"/>
                <a:cs typeface="Verdana"/>
              </a:rPr>
              <a:t>supera</a:t>
            </a:r>
            <a:r>
              <a:rPr lang="en-US" sz="2000" dirty="0" smtClean="0">
                <a:latin typeface="Verdana"/>
                <a:cs typeface="Verdana"/>
              </a:rPr>
              <a:t> </a:t>
            </a:r>
            <a:r>
              <a:rPr lang="en-US" sz="2000" dirty="0" err="1" smtClean="0">
                <a:latin typeface="Verdana"/>
                <a:cs typeface="Verdana"/>
              </a:rPr>
              <a:t>esta</a:t>
            </a:r>
            <a:r>
              <a:rPr lang="en-US" sz="2000" dirty="0" smtClean="0">
                <a:latin typeface="Verdana"/>
                <a:cs typeface="Verdana"/>
              </a:rPr>
              <a:t> </a:t>
            </a:r>
            <a:r>
              <a:rPr lang="en-US" sz="2000" dirty="0" err="1" smtClean="0">
                <a:latin typeface="Verdana"/>
                <a:cs typeface="Verdana"/>
              </a:rPr>
              <a:t>limitação</a:t>
            </a:r>
            <a:r>
              <a:rPr lang="en-US" sz="2000" dirty="0" smtClean="0">
                <a:latin typeface="Verdana"/>
                <a:cs typeface="Verdana"/>
              </a:rPr>
              <a:t> de </a:t>
            </a:r>
            <a:r>
              <a:rPr lang="en-US" sz="2000" dirty="0" err="1" smtClean="0">
                <a:latin typeface="Verdana"/>
                <a:cs typeface="Verdana"/>
              </a:rPr>
              <a:t>contato</a:t>
            </a:r>
            <a:r>
              <a:rPr lang="en-US" sz="2000" dirty="0" smtClean="0">
                <a:latin typeface="Verdana"/>
                <a:cs typeface="Verdana"/>
              </a:rPr>
              <a:t> </a:t>
            </a:r>
            <a:r>
              <a:rPr lang="en-US" sz="2000" dirty="0" err="1" smtClean="0">
                <a:latin typeface="Verdana"/>
                <a:cs typeface="Verdana"/>
              </a:rPr>
              <a:t>configurando</a:t>
            </a:r>
            <a:r>
              <a:rPr lang="en-US" sz="2000" dirty="0" smtClean="0">
                <a:latin typeface="Verdana"/>
                <a:cs typeface="Verdana"/>
              </a:rPr>
              <a:t> o </a:t>
            </a:r>
            <a:r>
              <a:rPr lang="en-US" sz="2000" dirty="0" err="1" smtClean="0">
                <a:latin typeface="Verdana"/>
                <a:cs typeface="Verdana"/>
              </a:rPr>
              <a:t>conceito</a:t>
            </a:r>
            <a:r>
              <a:rPr lang="en-US" sz="2000" dirty="0" smtClean="0">
                <a:latin typeface="Verdana"/>
                <a:cs typeface="Verdana"/>
              </a:rPr>
              <a:t> de </a:t>
            </a:r>
            <a:r>
              <a:rPr lang="en-US" sz="2000" dirty="0" err="1" smtClean="0">
                <a:latin typeface="Verdana"/>
                <a:cs typeface="Verdana"/>
              </a:rPr>
              <a:t>Convergencia</a:t>
            </a:r>
            <a:r>
              <a:rPr lang="en-US" sz="2000" dirty="0" smtClean="0">
                <a:latin typeface="Verdana"/>
                <a:cs typeface="Verdana"/>
              </a:rPr>
              <a:t> da Amplitude de </a:t>
            </a:r>
            <a:r>
              <a:rPr lang="en-US" sz="2000" dirty="0" err="1" smtClean="0">
                <a:latin typeface="Verdana"/>
                <a:cs typeface="Verdana"/>
              </a:rPr>
              <a:t>Vibração</a:t>
            </a:r>
            <a:r>
              <a:rPr lang="en-US" sz="2000" dirty="0" smtClean="0">
                <a:latin typeface="Verdana"/>
                <a:cs typeface="Verdana"/>
              </a:rPr>
              <a:t> Molecular dos </a:t>
            </a:r>
            <a:r>
              <a:rPr lang="en-US" sz="2000" dirty="0" err="1" smtClean="0">
                <a:latin typeface="Verdana"/>
                <a:cs typeface="Verdana"/>
              </a:rPr>
              <a:t>Fluidos</a:t>
            </a:r>
            <a:r>
              <a:rPr lang="en-US" sz="2000" dirty="0" smtClean="0">
                <a:latin typeface="Verdana"/>
                <a:cs typeface="Verdana"/>
              </a:rPr>
              <a:t>.</a:t>
            </a:r>
          </a:p>
          <a:p>
            <a:pPr algn="just">
              <a:buFontTx/>
              <a:buChar char="-"/>
            </a:pPr>
            <a:endParaRPr lang="en-US" sz="2000" dirty="0" smtClean="0">
              <a:latin typeface="Verdana"/>
              <a:cs typeface="Verdana"/>
            </a:endParaRPr>
          </a:p>
          <a:p>
            <a:pPr algn="just">
              <a:buFontTx/>
              <a:buChar char="-"/>
            </a:pPr>
            <a:endParaRPr lang="en-US" sz="2000" dirty="0" smtClean="0">
              <a:latin typeface="Verdana"/>
              <a:cs typeface="Verdana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28619" y="2553383"/>
            <a:ext cx="8109775" cy="3016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2575" indent="-282575" algn="l" defTabSz="914400" rtl="0" eaLnBrk="1" latinLnBrk="0" hangingPunct="1">
              <a:spcBef>
                <a:spcPts val="2000"/>
              </a:spcBef>
              <a:buFont typeface="Wingdings 2" pitchFamily="18" charset="2"/>
              <a:buChar char="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77850" indent="-2952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6042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143000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42557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711325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0002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90763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717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Char char="-"/>
            </a:pPr>
            <a:endParaRPr lang="en-US" sz="2000" dirty="0">
              <a:latin typeface="Verdana"/>
              <a:cs typeface="Verdana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07619" y="1174508"/>
            <a:ext cx="838755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aixaDeTexto 3"/>
          <p:cNvSpPr txBox="1"/>
          <p:nvPr/>
        </p:nvSpPr>
        <p:spPr>
          <a:xfrm>
            <a:off x="250842" y="2774185"/>
            <a:ext cx="478066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 O 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rotor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centrifugação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tipo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limit load,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promove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aspiração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ar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e a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simultânea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mistura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mesmo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com o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líquido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com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elevada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DBO no interior do rotor,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propicia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um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meio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reacional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e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solubilização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alta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performance</a:t>
            </a:r>
          </a:p>
          <a:p>
            <a:pPr algn="just">
              <a:buFontTx/>
              <a:buChar char="-"/>
            </a:pPr>
            <a:endParaRPr lang="en-US" sz="2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>
              <a:buFontTx/>
              <a:buChar char="-"/>
            </a:pPr>
            <a:endParaRPr lang="en-US" sz="2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>
              <a:buFontTx/>
              <a:buChar char="-"/>
            </a:pPr>
            <a:endParaRPr lang="en-US" sz="2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>
              <a:buFontTx/>
              <a:buChar char="-"/>
            </a:pPr>
            <a:endParaRPr lang="en-US" sz="2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>
              <a:buFontTx/>
              <a:buChar char="-"/>
            </a:pPr>
            <a:endParaRPr lang="en-US" sz="2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>
              <a:buFontTx/>
              <a:buChar char="-"/>
            </a:pPr>
            <a:endParaRPr lang="en-US" sz="2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>
              <a:buFontTx/>
              <a:buChar char="-"/>
            </a:pPr>
            <a:endParaRPr lang="en-US" sz="2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>
              <a:buFontTx/>
              <a:buChar char="-"/>
            </a:pP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Subdivisão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dos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dois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fluidos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em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centenas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porções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aumenta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em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muito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, a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área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superficial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transferência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. </a:t>
            </a:r>
            <a:endParaRPr lang="en-US" sz="200" dirty="0">
              <a:solidFill>
                <a:schemeClr val="bg1"/>
              </a:solidFill>
              <a:latin typeface="Verdana"/>
              <a:cs typeface="Verdana"/>
            </a:endParaRPr>
          </a:p>
          <a:p>
            <a:endParaRPr lang="pt-BR" dirty="0"/>
          </a:p>
        </p:txBody>
      </p:sp>
      <p:pic>
        <p:nvPicPr>
          <p:cNvPr id="7" name="Picture 3" descr="F:\0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287" y="3243043"/>
            <a:ext cx="3737616" cy="273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74239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0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792" y="3323970"/>
            <a:ext cx="4464222" cy="3348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283978" y="474345"/>
            <a:ext cx="866231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Os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Precipitadores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Hidrodinâmicos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são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autoaspirantes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e com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capacidade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processar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grandes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volumes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líquido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ar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atmosférico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simultaneamente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.</a:t>
            </a:r>
          </a:p>
          <a:p>
            <a:pPr algn="just">
              <a:buFontTx/>
              <a:buChar char="-"/>
            </a:pPr>
            <a:endParaRPr lang="en-US" sz="10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>
              <a:buFontTx/>
              <a:buChar char="-"/>
            </a:pPr>
            <a:endParaRPr lang="en-US" sz="10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>
              <a:buFontTx/>
              <a:buChar char="-"/>
            </a:pP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Possibilidade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incrementar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pressão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contato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acima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da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atmosférica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e,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assim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conseguir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alcançar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valores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solubilização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maiores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que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os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descritos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nos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ábacos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da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literatura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.</a:t>
            </a:r>
            <a:endParaRPr lang="en-US" sz="2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83978" y="2780270"/>
            <a:ext cx="41273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disponibilidade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oxigenio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em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taxas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próximas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limite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configurado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pela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Lei de Henry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Incrementa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velocidade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digestão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aeróbica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favorecendo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elevado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grau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conversão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das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reações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bioquímicas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devido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à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homogeneidade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meio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reacional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.</a:t>
            </a:r>
          </a:p>
          <a:p>
            <a:pPr algn="just">
              <a:buFontTx/>
              <a:buChar char="-"/>
            </a:pPr>
            <a:endParaRPr lang="en-US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buNone/>
            </a:pPr>
            <a:r>
              <a:rPr lang="en-US" b="1" dirty="0" err="1">
                <a:solidFill>
                  <a:schemeClr val="bg1"/>
                </a:solidFill>
                <a:latin typeface="Verdana"/>
                <a:cs typeface="Verdana"/>
              </a:rPr>
              <a:t>Menor</a:t>
            </a:r>
            <a:r>
              <a:rPr lang="en-US" b="1" dirty="0">
                <a:solidFill>
                  <a:schemeClr val="bg1"/>
                </a:solidFill>
                <a:latin typeface="Verdana"/>
                <a:cs typeface="Verdana"/>
              </a:rPr>
              <a:t> Tempo de </a:t>
            </a:r>
            <a:r>
              <a:rPr lang="en-US" b="1" dirty="0" err="1" smtClean="0">
                <a:solidFill>
                  <a:schemeClr val="bg1"/>
                </a:solidFill>
                <a:latin typeface="Verdana"/>
                <a:cs typeface="Verdana"/>
              </a:rPr>
              <a:t>Residência</a:t>
            </a:r>
            <a:endParaRPr lang="en-US" b="1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Verdana"/>
                <a:cs typeface="Verdana"/>
              </a:rPr>
              <a:t>= </a:t>
            </a:r>
            <a:endParaRPr lang="en-US" b="1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buNone/>
            </a:pPr>
            <a:r>
              <a:rPr lang="en-US" b="1" dirty="0" err="1" smtClean="0">
                <a:solidFill>
                  <a:schemeClr val="bg1"/>
                </a:solidFill>
                <a:latin typeface="Verdana"/>
                <a:cs typeface="Verdana"/>
              </a:rPr>
              <a:t>Aumento</a:t>
            </a:r>
            <a:r>
              <a:rPr lang="en-US" b="1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Verdana"/>
                <a:cs typeface="Verdana"/>
              </a:rPr>
              <a:t>da </a:t>
            </a:r>
            <a:r>
              <a:rPr lang="en-US" b="1" dirty="0" err="1">
                <a:solidFill>
                  <a:schemeClr val="bg1"/>
                </a:solidFill>
                <a:latin typeface="Verdana"/>
                <a:cs typeface="Verdana"/>
              </a:rPr>
              <a:t>Produtividade</a:t>
            </a:r>
            <a:r>
              <a:rPr lang="en-US" b="1" dirty="0">
                <a:solidFill>
                  <a:schemeClr val="bg1"/>
                </a:solidFill>
                <a:latin typeface="Verdana"/>
                <a:cs typeface="Verdana"/>
              </a:rPr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470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3598"/>
            <a:ext cx="9144000" cy="706261"/>
          </a:xfrm>
        </p:spPr>
        <p:txBody>
          <a:bodyPr/>
          <a:lstStyle/>
          <a:p>
            <a:pPr algn="ctr"/>
            <a:r>
              <a:rPr lang="en-US" sz="3000" b="1" dirty="0" smtClean="0">
                <a:latin typeface="Verdana"/>
                <a:cs typeface="Verdana"/>
              </a:rPr>
              <a:t>Rotor de </a:t>
            </a:r>
            <a:r>
              <a:rPr lang="en-US" sz="3000" b="1" dirty="0" err="1" smtClean="0">
                <a:latin typeface="Verdana"/>
                <a:cs typeface="Verdana"/>
              </a:rPr>
              <a:t>Centrifugação</a:t>
            </a:r>
            <a:r>
              <a:rPr lang="en-US" sz="3000" b="1" dirty="0" smtClean="0">
                <a:latin typeface="Verdana"/>
                <a:cs typeface="Verdana"/>
              </a:rPr>
              <a:t> </a:t>
            </a:r>
            <a:r>
              <a:rPr lang="en-US" sz="3000" b="1" dirty="0" err="1" smtClean="0">
                <a:latin typeface="Verdana"/>
                <a:cs typeface="Verdana"/>
              </a:rPr>
              <a:t>Multiventuri</a:t>
            </a:r>
            <a:endParaRPr lang="en-US" sz="3000" b="1" dirty="0">
              <a:latin typeface="Verdana"/>
              <a:cs typeface="Verdana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3676" r="3676"/>
          <a:stretch>
            <a:fillRect/>
          </a:stretch>
        </p:blipFill>
        <p:spPr>
          <a:xfrm>
            <a:off x="188130" y="1599353"/>
            <a:ext cx="4970439" cy="2758655"/>
          </a:xfrm>
        </p:spPr>
      </p:pic>
      <p:sp>
        <p:nvSpPr>
          <p:cNvPr id="5" name="TextBox 4"/>
          <p:cNvSpPr txBox="1"/>
          <p:nvPr/>
        </p:nvSpPr>
        <p:spPr>
          <a:xfrm>
            <a:off x="313553" y="4933567"/>
            <a:ext cx="47189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e </a:t>
            </a:r>
            <a:r>
              <a:rPr lang="en-US" sz="2200" b="1" dirty="0" err="1" smtClean="0">
                <a:solidFill>
                  <a:srgbClr val="1B3861"/>
                </a:solidFill>
                <a:latin typeface="Verdana"/>
                <a:cs typeface="Verdana"/>
              </a:rPr>
              <a:t>fracionamento</a:t>
            </a:r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 do </a:t>
            </a:r>
            <a:r>
              <a:rPr lang="en-US" sz="2200" b="1" dirty="0" err="1" smtClean="0">
                <a:solidFill>
                  <a:srgbClr val="1B3861"/>
                </a:solidFill>
                <a:latin typeface="Verdana"/>
                <a:cs typeface="Verdana"/>
              </a:rPr>
              <a:t>líquido</a:t>
            </a:r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 </a:t>
            </a:r>
          </a:p>
          <a:p>
            <a:pPr algn="just"/>
            <a:r>
              <a:rPr lang="en-US" sz="2200" b="1" dirty="0" err="1" smtClean="0">
                <a:solidFill>
                  <a:srgbClr val="1B3861"/>
                </a:solidFill>
                <a:latin typeface="Verdana"/>
                <a:cs typeface="Verdana"/>
              </a:rPr>
              <a:t>ao</a:t>
            </a:r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 </a:t>
            </a:r>
            <a:r>
              <a:rPr lang="en-US" sz="2200" b="1" dirty="0" err="1" smtClean="0">
                <a:solidFill>
                  <a:srgbClr val="1B3861"/>
                </a:solidFill>
                <a:latin typeface="Verdana"/>
                <a:cs typeface="Verdana"/>
              </a:rPr>
              <a:t>passar</a:t>
            </a:r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 </a:t>
            </a:r>
            <a:r>
              <a:rPr lang="en-US" sz="2200" b="1" dirty="0" err="1" smtClean="0">
                <a:solidFill>
                  <a:srgbClr val="1B3861"/>
                </a:solidFill>
                <a:latin typeface="Verdana"/>
                <a:cs typeface="Verdana"/>
              </a:rPr>
              <a:t>pelo</a:t>
            </a:r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 </a:t>
            </a:r>
            <a:r>
              <a:rPr lang="en-US" sz="2200" b="1" dirty="0" err="1" smtClean="0">
                <a:solidFill>
                  <a:srgbClr val="1B3861"/>
                </a:solidFill>
                <a:latin typeface="Verdana"/>
                <a:cs typeface="Verdana"/>
              </a:rPr>
              <a:t>perímetro</a:t>
            </a:r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 </a:t>
            </a:r>
          </a:p>
          <a:p>
            <a:pPr algn="just"/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com </a:t>
            </a:r>
            <a:r>
              <a:rPr lang="en-US" sz="2200" b="1" dirty="0" err="1" smtClean="0">
                <a:solidFill>
                  <a:srgbClr val="1B3861"/>
                </a:solidFill>
                <a:latin typeface="Verdana"/>
                <a:cs typeface="Verdana"/>
              </a:rPr>
              <a:t>múltiplas</a:t>
            </a:r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 </a:t>
            </a:r>
            <a:r>
              <a:rPr lang="en-US" sz="2200" b="1" dirty="0" err="1" smtClean="0">
                <a:solidFill>
                  <a:srgbClr val="1B3861"/>
                </a:solidFill>
                <a:latin typeface="Verdana"/>
                <a:cs typeface="Verdana"/>
              </a:rPr>
              <a:t>perfurações</a:t>
            </a:r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.</a:t>
            </a:r>
            <a:endParaRPr lang="en-US" sz="2200" b="1" dirty="0">
              <a:solidFill>
                <a:srgbClr val="1B3861"/>
              </a:solidFill>
              <a:latin typeface="Verdana"/>
              <a:cs typeface="Verdana"/>
            </a:endParaRPr>
          </a:p>
        </p:txBody>
      </p:sp>
      <p:pic>
        <p:nvPicPr>
          <p:cNvPr id="4097" name="Object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570" y="3910842"/>
            <a:ext cx="3985433" cy="281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EEECE1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283374" y="1865911"/>
            <a:ext cx="39821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1B3861"/>
                </a:solidFill>
                <a:latin typeface="Verdana"/>
                <a:cs typeface="Verdana"/>
              </a:rPr>
              <a:t>Aspiração</a:t>
            </a:r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 do </a:t>
            </a:r>
            <a:r>
              <a:rPr lang="en-US" sz="2200" b="1" dirty="0" err="1" smtClean="0">
                <a:solidFill>
                  <a:srgbClr val="1B3861"/>
                </a:solidFill>
                <a:latin typeface="Verdana"/>
                <a:cs typeface="Verdana"/>
              </a:rPr>
              <a:t>ar</a:t>
            </a:r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 </a:t>
            </a:r>
          </a:p>
          <a:p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(</a:t>
            </a:r>
            <a:r>
              <a:rPr lang="en-US" sz="2200" b="1" dirty="0">
                <a:solidFill>
                  <a:srgbClr val="1B3861"/>
                </a:solidFill>
                <a:latin typeface="Verdana"/>
                <a:cs typeface="Verdana"/>
              </a:rPr>
              <a:t>“booster function”) </a:t>
            </a:r>
            <a:endParaRPr lang="en-US" sz="2200" b="1" dirty="0" smtClean="0">
              <a:solidFill>
                <a:srgbClr val="1B3861"/>
              </a:solidFill>
              <a:latin typeface="Verdana"/>
              <a:cs typeface="Verdana"/>
            </a:endParaRPr>
          </a:p>
          <a:p>
            <a:r>
              <a:rPr lang="en-US" sz="2200" b="1" dirty="0" err="1" smtClean="0">
                <a:solidFill>
                  <a:srgbClr val="1B3861"/>
                </a:solidFill>
                <a:latin typeface="Verdana"/>
                <a:cs typeface="Verdana"/>
              </a:rPr>
              <a:t>pelas</a:t>
            </a:r>
            <a:r>
              <a:rPr lang="en-US" sz="2200" b="1" dirty="0" smtClean="0">
                <a:solidFill>
                  <a:srgbClr val="1B3861"/>
                </a:solidFill>
                <a:latin typeface="Verdana"/>
                <a:cs typeface="Verdana"/>
              </a:rPr>
              <a:t> </a:t>
            </a:r>
            <a:r>
              <a:rPr lang="en-US" sz="2200" b="1" dirty="0" err="1">
                <a:solidFill>
                  <a:srgbClr val="1B3861"/>
                </a:solidFill>
                <a:latin typeface="Verdana"/>
                <a:cs typeface="Verdana"/>
              </a:rPr>
              <a:t>paletas</a:t>
            </a:r>
            <a:r>
              <a:rPr lang="en-US" sz="2200" b="1" dirty="0">
                <a:solidFill>
                  <a:srgbClr val="1B3861"/>
                </a:solidFill>
                <a:latin typeface="Verdana"/>
                <a:cs typeface="Verdana"/>
              </a:rPr>
              <a:t> </a:t>
            </a:r>
            <a:r>
              <a:rPr lang="en-US" sz="2200" b="1" dirty="0" err="1">
                <a:solidFill>
                  <a:srgbClr val="1B3861"/>
                </a:solidFill>
                <a:latin typeface="Verdana"/>
                <a:cs typeface="Verdana"/>
              </a:rPr>
              <a:t>verticais</a:t>
            </a:r>
            <a:r>
              <a:rPr lang="en-US" sz="2200" b="1" dirty="0">
                <a:solidFill>
                  <a:srgbClr val="1B3861"/>
                </a:solidFill>
                <a:latin typeface="Verdana"/>
                <a:cs typeface="Verdana"/>
              </a:rPr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1785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177160"/>
            <a:ext cx="7583487" cy="1044388"/>
          </a:xfrm>
        </p:spPr>
        <p:txBody>
          <a:bodyPr/>
          <a:lstStyle/>
          <a:p>
            <a:pPr algn="ctr"/>
            <a:r>
              <a:rPr lang="en-US" b="1" dirty="0" smtClean="0">
                <a:latin typeface="Verdana"/>
                <a:cs typeface="Verdana"/>
              </a:rPr>
              <a:t>ENSAIO</a:t>
            </a:r>
            <a:endParaRPr lang="en-US" b="1" dirty="0">
              <a:latin typeface="Verdana"/>
              <a:cs typeface="Verdana"/>
            </a:endParaRPr>
          </a:p>
        </p:txBody>
      </p:sp>
      <p:pic>
        <p:nvPicPr>
          <p:cNvPr id="5" name="Picture 4" descr="teste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587" y="1861152"/>
            <a:ext cx="4043713" cy="465096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188133" y="1243885"/>
            <a:ext cx="8732460" cy="4291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82575" indent="-282575" algn="l" defTabSz="914400" rtl="0" eaLnBrk="1" latinLnBrk="0" hangingPunct="1">
              <a:spcBef>
                <a:spcPts val="2000"/>
              </a:spcBef>
              <a:buFont typeface="Wingdings 2" pitchFamily="18" charset="2"/>
              <a:buChar char="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77850" indent="-2952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6042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143000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42557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711325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0002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90763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717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itchFamily="18" charset="2"/>
              <a:buNone/>
            </a:pPr>
            <a:r>
              <a:rPr lang="en-US" b="1" dirty="0" err="1" smtClean="0">
                <a:latin typeface="Verdana"/>
                <a:cs typeface="Verdana"/>
              </a:rPr>
              <a:t>Centrifugação</a:t>
            </a:r>
            <a:r>
              <a:rPr lang="en-US" b="1" dirty="0" smtClean="0">
                <a:latin typeface="Verdana"/>
                <a:cs typeface="Verdana"/>
              </a:rPr>
              <a:t> </a:t>
            </a:r>
            <a:r>
              <a:rPr lang="en-US" b="1" dirty="0" err="1" smtClean="0">
                <a:latin typeface="Verdana"/>
                <a:cs typeface="Verdana"/>
              </a:rPr>
              <a:t>multiventuri</a:t>
            </a:r>
            <a:r>
              <a:rPr lang="en-US" b="1" dirty="0" smtClean="0">
                <a:latin typeface="Verdana"/>
                <a:cs typeface="Verdana"/>
              </a:rPr>
              <a:t> </a:t>
            </a:r>
            <a:r>
              <a:rPr lang="en-US" b="1" dirty="0" err="1" smtClean="0">
                <a:latin typeface="Verdana"/>
                <a:cs typeface="Verdana"/>
              </a:rPr>
              <a:t>na</a:t>
            </a:r>
            <a:r>
              <a:rPr lang="en-US" b="1" dirty="0" smtClean="0">
                <a:latin typeface="Verdana"/>
                <a:cs typeface="Verdana"/>
              </a:rPr>
              <a:t> ETE da </a:t>
            </a:r>
            <a:r>
              <a:rPr lang="en-US" b="1" dirty="0" err="1" smtClean="0">
                <a:latin typeface="Verdana"/>
                <a:cs typeface="Verdana"/>
              </a:rPr>
              <a:t>Penha</a:t>
            </a:r>
            <a:r>
              <a:rPr lang="en-US" b="1" dirty="0" smtClean="0">
                <a:latin typeface="Verdana"/>
                <a:cs typeface="Verdana"/>
              </a:rPr>
              <a:t> (CEDAE) - RJ</a:t>
            </a:r>
            <a:endParaRPr lang="en-US" b="1" dirty="0">
              <a:latin typeface="Verdana"/>
              <a:cs typeface="Verdana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454652" y="1221548"/>
            <a:ext cx="8215099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60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Verdana"/>
                <a:cs typeface="Verdana"/>
              </a:rPr>
              <a:t>RESULTADOS</a:t>
            </a:r>
            <a:endParaRPr lang="en-US" b="1" dirty="0">
              <a:latin typeface="Verdana"/>
              <a:cs typeface="Verdan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3024" y="5281648"/>
            <a:ext cx="83897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Ocorrência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natural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em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rios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nascentes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 -  5mg O</a:t>
            </a:r>
            <a:r>
              <a:rPr lang="en-US" sz="2000" baseline="-25000" dirty="0" smtClean="0">
                <a:solidFill>
                  <a:schemeClr val="bg1"/>
                </a:solidFill>
                <a:latin typeface="Verdana"/>
                <a:cs typeface="Verdana"/>
              </a:rPr>
              <a:t>2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/L</a:t>
            </a:r>
          </a:p>
          <a:p>
            <a:pPr>
              <a:buFontTx/>
              <a:buChar char="-"/>
            </a:pPr>
            <a:endParaRPr lang="en-US" sz="20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>
              <a:buFontTx/>
              <a:buChar char="-"/>
            </a:pP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Possibilidade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processar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apenas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parte da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vazão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pois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por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gradiente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concentração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, o OD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migra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uma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porção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a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outra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.</a:t>
            </a:r>
            <a:endParaRPr lang="en-US" sz="20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3023" y="4858460"/>
            <a:ext cx="850773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 smtClean="0">
                <a:solidFill>
                  <a:srgbClr val="FFFFFF"/>
                </a:solidFill>
              </a:rPr>
              <a:t>Consumo</a:t>
            </a:r>
            <a:r>
              <a:rPr lang="en-US" sz="1500" dirty="0" smtClean="0">
                <a:solidFill>
                  <a:srgbClr val="FFFFFF"/>
                </a:solidFill>
              </a:rPr>
              <a:t> </a:t>
            </a:r>
            <a:r>
              <a:rPr lang="en-US" sz="1500" dirty="0" err="1" smtClean="0">
                <a:solidFill>
                  <a:srgbClr val="FFFFFF"/>
                </a:solidFill>
              </a:rPr>
              <a:t>energético</a:t>
            </a:r>
            <a:r>
              <a:rPr lang="en-US" sz="1500" dirty="0" smtClean="0">
                <a:solidFill>
                  <a:srgbClr val="FFFFFF"/>
                </a:solidFill>
              </a:rPr>
              <a:t> </a:t>
            </a:r>
            <a:r>
              <a:rPr lang="en-US" sz="1500" dirty="0" err="1" smtClean="0">
                <a:solidFill>
                  <a:srgbClr val="FFFFFF"/>
                </a:solidFill>
              </a:rPr>
              <a:t>médio</a:t>
            </a:r>
            <a:r>
              <a:rPr lang="en-US" sz="1500" dirty="0" smtClean="0">
                <a:solidFill>
                  <a:srgbClr val="FFFFFF"/>
                </a:solidFill>
              </a:rPr>
              <a:t>: 0,33 kW/m</a:t>
            </a:r>
            <a:r>
              <a:rPr lang="en-US" sz="1500" baseline="30000" dirty="0" smtClean="0">
                <a:solidFill>
                  <a:srgbClr val="FFFFFF"/>
                </a:solidFill>
              </a:rPr>
              <a:t>3</a:t>
            </a:r>
            <a:r>
              <a:rPr lang="en-US" sz="1500" dirty="0" smtClean="0">
                <a:solidFill>
                  <a:srgbClr val="FFFFFF"/>
                </a:solidFill>
              </a:rPr>
              <a:t> do </a:t>
            </a:r>
            <a:r>
              <a:rPr lang="en-US" sz="1500" dirty="0" err="1" smtClean="0">
                <a:solidFill>
                  <a:srgbClr val="FFFFFF"/>
                </a:solidFill>
              </a:rPr>
              <a:t>efluente</a:t>
            </a:r>
            <a:r>
              <a:rPr lang="en-US" sz="1500" dirty="0" smtClean="0">
                <a:solidFill>
                  <a:srgbClr val="FFFFFF"/>
                </a:solidFill>
              </a:rPr>
              <a:t> </a:t>
            </a:r>
            <a:r>
              <a:rPr lang="en-US" sz="1500" dirty="0" err="1" smtClean="0">
                <a:solidFill>
                  <a:srgbClr val="FFFFFF"/>
                </a:solidFill>
              </a:rPr>
              <a:t>processado</a:t>
            </a:r>
            <a:endParaRPr lang="en-US" sz="1500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3024" y="4840178"/>
            <a:ext cx="8389792" cy="33447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dirty="0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286373"/>
              </p:ext>
            </p:extLst>
          </p:nvPr>
        </p:nvGraphicFramePr>
        <p:xfrm>
          <a:off x="333024" y="1712361"/>
          <a:ext cx="8389792" cy="3136435"/>
        </p:xfrm>
        <a:graphic>
          <a:graphicData uri="http://schemas.openxmlformats.org/drawingml/2006/table">
            <a:tbl>
              <a:tblPr/>
              <a:tblGrid>
                <a:gridCol w="914662"/>
                <a:gridCol w="1162500"/>
                <a:gridCol w="2648924"/>
                <a:gridCol w="1316053"/>
                <a:gridCol w="538385"/>
                <a:gridCol w="1809268"/>
              </a:tblGrid>
              <a:tr h="7818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Análise</a:t>
                      </a:r>
                      <a:endParaRPr lang="pt-B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Horário</a:t>
                      </a:r>
                      <a:endParaRPr lang="pt-B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Ponto de Amostragem</a:t>
                      </a:r>
                      <a:endParaRPr lang="pt-B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Oxigênio Dissolvido (</a:t>
                      </a:r>
                      <a:r>
                        <a:rPr lang="pt-BR" sz="2000" b="1" dirty="0" err="1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mg</a:t>
                      </a: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/l)</a:t>
                      </a:r>
                      <a:endParaRPr lang="pt-B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pH</a:t>
                      </a:r>
                      <a:endParaRPr lang="pt-B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Temperatura </a:t>
                      </a:r>
                      <a:r>
                        <a:rPr lang="pt-BR" sz="2000" b="1" baseline="300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</a:t>
                      </a:r>
                      <a:endParaRPr lang="pt-BR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521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FFFFFF"/>
                        </a:solidFill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10:40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Sobrenadante do </a:t>
                      </a:r>
                      <a:r>
                        <a:rPr lang="pt-BR" sz="1400" dirty="0" err="1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decantador</a:t>
                      </a: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 primário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Zero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-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-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0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pt-BR" sz="1400" baseline="300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ª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10:45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Afluente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2,97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7.0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28,7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219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solidFill>
                          <a:srgbClr val="FFFFFF"/>
                        </a:solidFill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10:50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Efluente do Aerador centrifugo </a:t>
                      </a:r>
                      <a:r>
                        <a:rPr lang="pt-BR" sz="1400" dirty="0" err="1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multiventuri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6,79</a:t>
                      </a:r>
                      <a:endParaRPr lang="pt-BR" sz="14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7.0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28,8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0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pt-BR" sz="1400" baseline="300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ª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10:55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Afluente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2,98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7.0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29,3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219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solidFill>
                          <a:srgbClr val="FFFFFF"/>
                        </a:solidFill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11:00</a:t>
                      </a:r>
                      <a:endParaRPr lang="pt-B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Efluente do Aerador centrifugo </a:t>
                      </a:r>
                      <a:r>
                        <a:rPr lang="pt-BR" sz="1400" dirty="0" err="1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multiventuri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6,99</a:t>
                      </a:r>
                      <a:endParaRPr lang="pt-B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7.0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FFFFFF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28,6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7303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01920"/>
            <a:ext cx="7583487" cy="1044388"/>
          </a:xfrm>
        </p:spPr>
        <p:txBody>
          <a:bodyPr/>
          <a:lstStyle/>
          <a:p>
            <a:pPr algn="ctr"/>
            <a:r>
              <a:rPr lang="en-US" b="1" dirty="0" smtClean="0">
                <a:latin typeface="Verdana"/>
                <a:cs typeface="Verdana"/>
              </a:rPr>
              <a:t>COMPARATIVO</a:t>
            </a:r>
            <a:endParaRPr lang="en-US" b="1" dirty="0">
              <a:latin typeface="Verdana"/>
              <a:cs typeface="Verdan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69944" y="5225918"/>
            <a:ext cx="661021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Redução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de </a:t>
            </a:r>
            <a:r>
              <a:rPr lang="en-US" sz="2500" b="1" dirty="0" smtClean="0">
                <a:solidFill>
                  <a:srgbClr val="FFFFFF"/>
                </a:solidFill>
                <a:latin typeface="Verdana"/>
                <a:cs typeface="Verdana"/>
              </a:rPr>
              <a:t>49%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no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consumo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energético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, se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comparado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com a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técnica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difusão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por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microbolhas</a:t>
            </a:r>
            <a:endParaRPr lang="en-US" sz="2000" dirty="0" smtClean="0">
              <a:solidFill>
                <a:srgbClr val="FFFFFF"/>
              </a:solidFill>
              <a:latin typeface="Verdana"/>
              <a:cs typeface="Verdana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474160"/>
              </p:ext>
            </p:extLst>
          </p:nvPr>
        </p:nvGraphicFramePr>
        <p:xfrm>
          <a:off x="1010205" y="1521153"/>
          <a:ext cx="7100699" cy="3067943"/>
        </p:xfrm>
        <a:graphic>
          <a:graphicData uri="http://schemas.openxmlformats.org/drawingml/2006/table">
            <a:tbl>
              <a:tblPr/>
              <a:tblGrid>
                <a:gridCol w="3620775"/>
                <a:gridCol w="3479924"/>
              </a:tblGrid>
              <a:tr h="7669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Tecnologia de Aeração</a:t>
                      </a:r>
                      <a:endParaRPr lang="pt-BR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Oxigênio Inoculado (kgO</a:t>
                      </a:r>
                      <a:r>
                        <a:rPr lang="pt-BR" sz="2000" b="1" baseline="-25000" dirty="0">
                          <a:solidFill>
                            <a:srgbClr val="FFFFFF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) /</a:t>
                      </a:r>
                      <a:endParaRPr lang="pt-BR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Consumo de energia (kWh)</a:t>
                      </a:r>
                      <a:endParaRPr lang="pt-BR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3834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Aerador submerso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1,2 - 1,6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4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Aerador mecânico </a:t>
                      </a:r>
                      <a:r>
                        <a:rPr lang="pt-BR" sz="1600" dirty="0" smtClean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 </a:t>
                      </a:r>
                      <a:r>
                        <a:rPr lang="pt-BR" sz="16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superfície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1,2 - 1,75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4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Ar difuso </a:t>
                      </a:r>
                      <a:r>
                        <a:rPr lang="pt-BR" sz="1600" dirty="0" err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microbolhas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2,5 - 6</a:t>
                      </a:r>
                      <a:endParaRPr lang="pt-B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4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Ar difuso bolhas grossas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0,7 - 2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4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Soprador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0,5 - 1,2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4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CENTRIFUGADOR MULTIVENTURI</a:t>
                      </a:r>
                      <a:endParaRPr lang="pt-B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4,63 - 8,96</a:t>
                      </a:r>
                      <a:endParaRPr lang="pt-B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97913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403" y="642878"/>
            <a:ext cx="3292310" cy="1223031"/>
          </a:xfrm>
          <a:prstGeom prst="actionButtonBlank">
            <a:avLst/>
          </a:prstGeom>
        </p:spPr>
        <p:txBody>
          <a:bodyPr/>
          <a:lstStyle/>
          <a:p>
            <a:pPr algn="ctr"/>
            <a:r>
              <a:rPr lang="en-US" sz="4000" b="1" dirty="0" smtClean="0">
                <a:latin typeface="Verdana"/>
                <a:cs typeface="Verdana"/>
              </a:rPr>
              <a:t/>
            </a:r>
            <a:br>
              <a:rPr lang="en-US" sz="4000" b="1" dirty="0" smtClean="0">
                <a:latin typeface="Verdana"/>
                <a:cs typeface="Verdana"/>
              </a:rPr>
            </a:br>
            <a:r>
              <a:rPr lang="en-US" sz="4000" b="1" dirty="0" smtClean="0">
                <a:latin typeface="Verdana"/>
                <a:cs typeface="Verdana"/>
              </a:rPr>
              <a:t>AERAÇÃO</a:t>
            </a:r>
            <a:br>
              <a:rPr lang="en-US" sz="4000" b="1" dirty="0" smtClean="0">
                <a:latin typeface="Verdana"/>
                <a:cs typeface="Verdana"/>
              </a:rPr>
            </a:br>
            <a:endParaRPr lang="en-US" b="1" u="sng" dirty="0">
              <a:latin typeface="Verdana"/>
              <a:cs typeface="Verdan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5239" y="1285753"/>
            <a:ext cx="7619347" cy="24006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sz="20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A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inoculação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oxigênio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à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massa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líquida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com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biomassa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assegura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a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estabilização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química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e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biológica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do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líquido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de forma a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viabilizar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etapas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posteriores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ações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físico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-químicas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tratamento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bem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como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aumentar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a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produtividade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sistemas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como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os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piscicultura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e 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carcinicultura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.</a:t>
            </a:r>
            <a:endParaRPr lang="en-US" dirty="0">
              <a:solidFill>
                <a:schemeClr val="accent5"/>
              </a:solidFill>
              <a:latin typeface="Verdana"/>
              <a:cs typeface="Verdana"/>
            </a:endParaRPr>
          </a:p>
          <a:p>
            <a:pPr algn="ctr"/>
            <a:endParaRPr lang="en-US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2273264" y="3799281"/>
            <a:ext cx="417025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Objetivo</a:t>
            </a:r>
            <a:endParaRPr lang="en-US" sz="3500" dirty="0"/>
          </a:p>
        </p:txBody>
      </p:sp>
      <p:sp>
        <p:nvSpPr>
          <p:cNvPr id="26" name="TextBox 25"/>
          <p:cNvSpPr txBox="1"/>
          <p:nvPr/>
        </p:nvSpPr>
        <p:spPr>
          <a:xfrm>
            <a:off x="815240" y="4577869"/>
            <a:ext cx="813105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Arial" pitchFamily="34" charset="0"/>
                <a:cs typeface="Arial" pitchFamily="34" charset="0"/>
              </a:rPr>
              <a:t>Maximizar kg </a:t>
            </a:r>
            <a:r>
              <a:rPr lang="pt-BR" sz="2800" b="1" dirty="0">
                <a:latin typeface="Arial" pitchFamily="34" charset="0"/>
                <a:cs typeface="Arial" pitchFamily="34" charset="0"/>
              </a:rPr>
              <a:t>de O</a:t>
            </a:r>
            <a:r>
              <a:rPr lang="pt-BR" sz="2800" b="1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pt-BR" sz="2800" b="1" dirty="0">
                <a:latin typeface="Arial" pitchFamily="34" charset="0"/>
                <a:cs typeface="Arial" pitchFamily="34" charset="0"/>
              </a:rPr>
              <a:t> dissolvido/kW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consumido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DBO </a:t>
            </a:r>
            <a:r>
              <a:rPr lang="en-US" dirty="0" smtClean="0">
                <a:solidFill>
                  <a:srgbClr val="FFFFFF"/>
                </a:solidFill>
              </a:rPr>
              <a:t>– </a:t>
            </a:r>
            <a:r>
              <a:rPr lang="en-US" dirty="0" err="1" smtClean="0">
                <a:solidFill>
                  <a:srgbClr val="FFFFFF"/>
                </a:solidFill>
              </a:rPr>
              <a:t>Demanda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Biológica</a:t>
            </a:r>
            <a:r>
              <a:rPr lang="en-US" dirty="0" smtClean="0">
                <a:solidFill>
                  <a:srgbClr val="FFFFFF"/>
                </a:solidFill>
              </a:rPr>
              <a:t> de </a:t>
            </a:r>
            <a:r>
              <a:rPr lang="en-US" dirty="0" err="1" smtClean="0">
                <a:solidFill>
                  <a:srgbClr val="FFFFFF"/>
                </a:solidFill>
              </a:rPr>
              <a:t>Oxigênio</a:t>
            </a:r>
            <a:endParaRPr lang="en-US" dirty="0" smtClean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DQO – </a:t>
            </a:r>
            <a:r>
              <a:rPr lang="en-US" dirty="0" err="1" smtClean="0">
                <a:solidFill>
                  <a:srgbClr val="FFFFFF"/>
                </a:solidFill>
              </a:rPr>
              <a:t>Demanda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Química</a:t>
            </a:r>
            <a:r>
              <a:rPr lang="en-US" dirty="0" smtClean="0">
                <a:solidFill>
                  <a:srgbClr val="FFFFFF"/>
                </a:solidFill>
              </a:rPr>
              <a:t> de </a:t>
            </a:r>
            <a:r>
              <a:rPr lang="en-US" dirty="0" err="1" smtClean="0">
                <a:solidFill>
                  <a:srgbClr val="FFFFFF"/>
                </a:solidFill>
              </a:rPr>
              <a:t>oxigênio</a:t>
            </a:r>
            <a:endParaRPr lang="en-US" dirty="0" smtClean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OD – </a:t>
            </a:r>
            <a:r>
              <a:rPr lang="en-US" dirty="0" err="1" smtClean="0">
                <a:solidFill>
                  <a:srgbClr val="FFFFFF"/>
                </a:solidFill>
              </a:rPr>
              <a:t>Oxigênio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Dissolvido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273264" y="3521718"/>
            <a:ext cx="3843331" cy="1186068"/>
          </a:xfrm>
          <a:prstGeom prst="ellipse">
            <a:avLst/>
          </a:prstGeom>
          <a:solidFill>
            <a:schemeClr val="bg1">
              <a:alpha val="8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815239" y="1348474"/>
            <a:ext cx="7619347" cy="156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18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192840"/>
            <a:ext cx="7583487" cy="1044388"/>
          </a:xfrm>
        </p:spPr>
        <p:txBody>
          <a:bodyPr/>
          <a:lstStyle/>
          <a:p>
            <a:pPr algn="ctr"/>
            <a:r>
              <a:rPr lang="en-US" b="1" dirty="0" smtClean="0">
                <a:latin typeface="Verdana"/>
                <a:cs typeface="Verdana"/>
              </a:rPr>
              <a:t>CONCLUSÃO</a:t>
            </a:r>
            <a:endParaRPr lang="en-US" b="1" dirty="0">
              <a:latin typeface="Verdana"/>
              <a:cs typeface="Verdan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>
                <a:latin typeface="Verdana"/>
                <a:cs typeface="Verdana"/>
              </a:rPr>
              <a:t>O </a:t>
            </a:r>
            <a:r>
              <a:rPr lang="en-US" dirty="0" err="1" smtClean="0">
                <a:latin typeface="Verdana"/>
                <a:cs typeface="Verdana"/>
              </a:rPr>
              <a:t>uso</a:t>
            </a:r>
            <a:r>
              <a:rPr lang="en-US" dirty="0" smtClean="0">
                <a:latin typeface="Verdana"/>
                <a:cs typeface="Verdana"/>
              </a:rPr>
              <a:t> da </a:t>
            </a:r>
            <a:r>
              <a:rPr lang="en-US" b="1" i="1" dirty="0" err="1" smtClean="0">
                <a:latin typeface="Verdana"/>
                <a:cs typeface="Verdana"/>
              </a:rPr>
              <a:t>aeração</a:t>
            </a:r>
            <a:r>
              <a:rPr lang="en-US" b="1" i="1" dirty="0" smtClean="0">
                <a:latin typeface="Verdana"/>
                <a:cs typeface="Verdana"/>
              </a:rPr>
              <a:t> </a:t>
            </a:r>
            <a:r>
              <a:rPr lang="en-US" b="1" i="1" dirty="0" err="1" smtClean="0">
                <a:latin typeface="Verdana"/>
                <a:cs typeface="Verdana"/>
              </a:rPr>
              <a:t>por</a:t>
            </a:r>
            <a:r>
              <a:rPr lang="en-US" b="1" i="1" dirty="0" smtClean="0">
                <a:latin typeface="Verdana"/>
                <a:cs typeface="Verdana"/>
              </a:rPr>
              <a:t> </a:t>
            </a:r>
            <a:r>
              <a:rPr lang="en-US" b="1" i="1" dirty="0" err="1" smtClean="0">
                <a:latin typeface="Verdana"/>
                <a:cs typeface="Verdana"/>
              </a:rPr>
              <a:t>centrifugação</a:t>
            </a:r>
            <a:r>
              <a:rPr lang="en-US" b="1" i="1" dirty="0" smtClean="0">
                <a:latin typeface="Verdana"/>
                <a:cs typeface="Verdana"/>
              </a:rPr>
              <a:t> multiventuri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em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efluentes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dirty="0" err="1" smtClean="0">
                <a:latin typeface="Verdana"/>
                <a:cs typeface="Verdana"/>
              </a:rPr>
              <a:t>processos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dirty="0" err="1" smtClean="0">
                <a:latin typeface="Verdana"/>
                <a:cs typeface="Verdana"/>
              </a:rPr>
              <a:t>fabricação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dirty="0" err="1" smtClean="0">
                <a:latin typeface="Verdana"/>
                <a:cs typeface="Verdana"/>
              </a:rPr>
              <a:t>bebidas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fermentadas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frigoríficos</a:t>
            </a:r>
            <a:r>
              <a:rPr lang="en-US" dirty="0" smtClean="0">
                <a:latin typeface="Verdana"/>
                <a:cs typeface="Verdana"/>
              </a:rPr>
              <a:t> e </a:t>
            </a:r>
            <a:r>
              <a:rPr lang="en-US" dirty="0" err="1" smtClean="0">
                <a:latin typeface="Verdana"/>
                <a:cs typeface="Verdana"/>
              </a:rPr>
              <a:t>processadores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dirty="0" err="1" smtClean="0">
                <a:latin typeface="Verdana"/>
                <a:cs typeface="Verdana"/>
              </a:rPr>
              <a:t>carnes</a:t>
            </a:r>
            <a:r>
              <a:rPr lang="en-US" dirty="0" smtClean="0">
                <a:latin typeface="Verdana"/>
                <a:cs typeface="Verdana"/>
              </a:rPr>
              <a:t> e </a:t>
            </a:r>
            <a:r>
              <a:rPr lang="en-US" dirty="0" err="1" smtClean="0">
                <a:latin typeface="Verdana"/>
                <a:cs typeface="Verdana"/>
              </a:rPr>
              <a:t>aves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esgotos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domiciliares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efluentes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químicos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dirty="0" err="1" smtClean="0">
                <a:latin typeface="Verdana"/>
                <a:cs typeface="Verdana"/>
              </a:rPr>
              <a:t>plantas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industriais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indústrias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farmacêuticas</a:t>
            </a:r>
            <a:r>
              <a:rPr lang="en-US" dirty="0" smtClean="0">
                <a:latin typeface="Verdana"/>
                <a:cs typeface="Verdana"/>
              </a:rPr>
              <a:t> e </a:t>
            </a:r>
            <a:r>
              <a:rPr lang="en-US" dirty="0" err="1" smtClean="0">
                <a:latin typeface="Verdana"/>
                <a:cs typeface="Verdana"/>
              </a:rPr>
              <a:t>alimentícias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curtumes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oxidação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dirty="0" err="1" smtClean="0">
                <a:latin typeface="Verdana"/>
                <a:cs typeface="Verdana"/>
              </a:rPr>
              <a:t>ferro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redução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dirty="0" err="1" smtClean="0">
                <a:latin typeface="Verdana"/>
                <a:cs typeface="Verdana"/>
              </a:rPr>
              <a:t>manganês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sulfito</a:t>
            </a:r>
            <a:r>
              <a:rPr lang="en-US" dirty="0" smtClean="0">
                <a:latin typeface="Verdana"/>
                <a:cs typeface="Verdana"/>
              </a:rPr>
              <a:t> e </a:t>
            </a:r>
            <a:r>
              <a:rPr lang="en-US" dirty="0" err="1" smtClean="0">
                <a:latin typeface="Verdana"/>
                <a:cs typeface="Verdana"/>
              </a:rPr>
              <a:t>amônia</a:t>
            </a:r>
            <a:r>
              <a:rPr lang="en-US" dirty="0" smtClean="0">
                <a:latin typeface="Verdana"/>
                <a:cs typeface="Verdana"/>
              </a:rPr>
              <a:t>, </a:t>
            </a:r>
            <a:r>
              <a:rPr lang="en-US" dirty="0" err="1" smtClean="0">
                <a:latin typeface="Verdana"/>
                <a:cs typeface="Verdana"/>
              </a:rPr>
              <a:t>dentre</a:t>
            </a:r>
            <a:r>
              <a:rPr lang="en-US" dirty="0" smtClean="0">
                <a:latin typeface="Verdana"/>
                <a:cs typeface="Verdana"/>
              </a:rPr>
              <a:t> outros, </a:t>
            </a:r>
            <a:r>
              <a:rPr lang="en-US" dirty="0" err="1" smtClean="0">
                <a:latin typeface="Verdana"/>
                <a:cs typeface="Verdana"/>
              </a:rPr>
              <a:t>viabiliza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expansões</a:t>
            </a:r>
            <a:r>
              <a:rPr lang="en-US" dirty="0" smtClean="0">
                <a:latin typeface="Verdana"/>
                <a:cs typeface="Verdana"/>
              </a:rPr>
              <a:t> com </a:t>
            </a:r>
            <a:r>
              <a:rPr lang="en-US" dirty="0" err="1" smtClean="0">
                <a:latin typeface="Verdana"/>
                <a:cs typeface="Verdana"/>
              </a:rPr>
              <a:t>reduzidos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espaço</a:t>
            </a:r>
            <a:r>
              <a:rPr lang="en-US" dirty="0" smtClean="0">
                <a:latin typeface="Verdana"/>
                <a:cs typeface="Verdana"/>
              </a:rPr>
              <a:t> e </a:t>
            </a:r>
            <a:r>
              <a:rPr lang="en-US" dirty="0" err="1" smtClean="0">
                <a:latin typeface="Verdana"/>
                <a:cs typeface="Verdana"/>
              </a:rPr>
              <a:t>investimento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quando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comparado</a:t>
            </a:r>
            <a:r>
              <a:rPr lang="en-US" dirty="0" smtClean="0">
                <a:latin typeface="Verdana"/>
                <a:cs typeface="Verdana"/>
              </a:rPr>
              <a:t> com </a:t>
            </a:r>
            <a:r>
              <a:rPr lang="en-US" dirty="0" err="1" smtClean="0">
                <a:latin typeface="Verdana"/>
                <a:cs typeface="Verdana"/>
              </a:rPr>
              <a:t>os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processos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tradicionais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dirty="0" err="1" smtClean="0">
                <a:latin typeface="Verdana"/>
                <a:cs typeface="Verdana"/>
              </a:rPr>
              <a:t>aeração</a:t>
            </a:r>
            <a:r>
              <a:rPr lang="en-US" dirty="0" smtClean="0">
                <a:latin typeface="Verdana"/>
                <a:cs typeface="Verdana"/>
              </a:rPr>
              <a:t>.</a:t>
            </a:r>
          </a:p>
          <a:p>
            <a:pPr marL="0" indent="0" algn="ctr">
              <a:buNone/>
            </a:pPr>
            <a:r>
              <a:rPr lang="en-US" dirty="0">
                <a:latin typeface="Verdana"/>
                <a:cs typeface="Verdana"/>
              </a:rPr>
              <a:t>O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>
                <a:latin typeface="Verdana"/>
                <a:cs typeface="Verdana"/>
              </a:rPr>
              <a:t>CENTRIOXY </a:t>
            </a:r>
            <a:r>
              <a:rPr lang="en-US" dirty="0" err="1">
                <a:latin typeface="Verdana"/>
                <a:cs typeface="Verdana"/>
              </a:rPr>
              <a:t>pode</a:t>
            </a:r>
            <a:r>
              <a:rPr lang="en-US" dirty="0">
                <a:latin typeface="Verdana"/>
                <a:cs typeface="Verdana"/>
              </a:rPr>
              <a:t> </a:t>
            </a:r>
            <a:r>
              <a:rPr lang="en-US" dirty="0" err="1">
                <a:latin typeface="Verdana"/>
                <a:cs typeface="Verdana"/>
              </a:rPr>
              <a:t>ser</a:t>
            </a:r>
            <a:r>
              <a:rPr lang="en-US" dirty="0">
                <a:latin typeface="Verdana"/>
                <a:cs typeface="Verdana"/>
              </a:rPr>
              <a:t> </a:t>
            </a:r>
            <a:r>
              <a:rPr lang="en-US" dirty="0" err="1">
                <a:latin typeface="Verdana"/>
                <a:cs typeface="Verdana"/>
              </a:rPr>
              <a:t>aplicado</a:t>
            </a:r>
            <a:r>
              <a:rPr lang="en-US" dirty="0">
                <a:latin typeface="Verdana"/>
                <a:cs typeface="Verdana"/>
              </a:rPr>
              <a:t> </a:t>
            </a:r>
            <a:r>
              <a:rPr lang="en-US" dirty="0" smtClean="0">
                <a:latin typeface="Verdana"/>
                <a:cs typeface="Verdana"/>
              </a:rPr>
              <a:t>no </a:t>
            </a:r>
            <a:r>
              <a:rPr lang="en-US" dirty="0" err="1" smtClean="0">
                <a:latin typeface="Verdana"/>
                <a:cs typeface="Verdana"/>
              </a:rPr>
              <a:t>estagio</a:t>
            </a:r>
            <a:r>
              <a:rPr lang="en-US" dirty="0" smtClean="0">
                <a:latin typeface="Verdana"/>
                <a:cs typeface="Verdana"/>
              </a:rPr>
              <a:t> final de ETEs </a:t>
            </a:r>
            <a:r>
              <a:rPr lang="en-US" dirty="0" err="1" smtClean="0">
                <a:latin typeface="Verdana"/>
                <a:cs typeface="Verdana"/>
              </a:rPr>
              <a:t>que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venham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>
                <a:latin typeface="Verdana"/>
                <a:cs typeface="Verdana"/>
              </a:rPr>
              <a:t>apresentando</a:t>
            </a:r>
            <a:r>
              <a:rPr lang="en-US" dirty="0">
                <a:latin typeface="Verdana"/>
                <a:cs typeface="Verdana"/>
              </a:rPr>
              <a:t> </a:t>
            </a:r>
            <a:r>
              <a:rPr lang="en-US" dirty="0" err="1">
                <a:latin typeface="Verdana"/>
                <a:cs typeface="Verdana"/>
              </a:rPr>
              <a:t>valores</a:t>
            </a:r>
            <a:r>
              <a:rPr lang="en-US" dirty="0">
                <a:latin typeface="Verdana"/>
                <a:cs typeface="Verdana"/>
              </a:rPr>
              <a:t> </a:t>
            </a:r>
            <a:r>
              <a:rPr lang="en-US" dirty="0" err="1">
                <a:latin typeface="Verdana"/>
                <a:cs typeface="Verdana"/>
              </a:rPr>
              <a:t>fora</a:t>
            </a:r>
            <a:r>
              <a:rPr lang="en-US" dirty="0">
                <a:latin typeface="Verdana"/>
                <a:cs typeface="Verdana"/>
              </a:rPr>
              <a:t> dos </a:t>
            </a:r>
            <a:r>
              <a:rPr lang="en-US" dirty="0" err="1">
                <a:latin typeface="Verdana"/>
                <a:cs typeface="Verdana"/>
              </a:rPr>
              <a:t>parametros</a:t>
            </a:r>
            <a:r>
              <a:rPr lang="en-US" dirty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aceitos</a:t>
            </a:r>
            <a:r>
              <a:rPr lang="en-US" dirty="0">
                <a:latin typeface="Verdana"/>
                <a:cs typeface="Verdana"/>
              </a:rPr>
              <a:t>,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viabilizando</a:t>
            </a:r>
            <a:r>
              <a:rPr lang="en-US" dirty="0" smtClean="0">
                <a:latin typeface="Verdana"/>
                <a:cs typeface="Verdana"/>
              </a:rPr>
              <a:t>  a </a:t>
            </a:r>
            <a:r>
              <a:rPr lang="en-US" dirty="0" err="1" smtClean="0">
                <a:latin typeface="Verdana"/>
                <a:cs typeface="Verdana"/>
              </a:rPr>
              <a:t>infraestrutura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existente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apenas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pela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aplicação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na</a:t>
            </a:r>
            <a:r>
              <a:rPr lang="en-US" dirty="0" smtClean="0">
                <a:latin typeface="Verdana"/>
                <a:cs typeface="Verdana"/>
              </a:rPr>
              <a:t> </a:t>
            </a:r>
            <a:r>
              <a:rPr lang="en-US" dirty="0" err="1" smtClean="0">
                <a:latin typeface="Verdana"/>
                <a:cs typeface="Verdana"/>
              </a:rPr>
              <a:t>linha</a:t>
            </a:r>
            <a:r>
              <a:rPr lang="en-US" dirty="0" smtClean="0">
                <a:latin typeface="Verdana"/>
                <a:cs typeface="Verdana"/>
              </a:rPr>
              <a:t> de </a:t>
            </a:r>
            <a:r>
              <a:rPr lang="en-US" dirty="0" err="1" smtClean="0">
                <a:latin typeface="Verdana"/>
                <a:cs typeface="Verdana"/>
              </a:rPr>
              <a:t>lançamento</a:t>
            </a:r>
            <a:r>
              <a:rPr lang="en-US" dirty="0" smtClean="0">
                <a:latin typeface="Verdana"/>
                <a:cs typeface="Verdana"/>
              </a:rPr>
              <a:t>  no </a:t>
            </a:r>
            <a:r>
              <a:rPr lang="en-US" dirty="0" err="1" smtClean="0">
                <a:latin typeface="Verdana"/>
                <a:cs typeface="Verdana"/>
              </a:rPr>
              <a:t>corpo</a:t>
            </a:r>
            <a:r>
              <a:rPr lang="en-US" dirty="0" smtClean="0">
                <a:latin typeface="Verdana"/>
                <a:cs typeface="Verdana"/>
              </a:rPr>
              <a:t> receptor.</a:t>
            </a:r>
            <a:endParaRPr lang="en-US" dirty="0">
              <a:latin typeface="Verdana"/>
              <a:cs typeface="Verdana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79463" y="1315628"/>
            <a:ext cx="75834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7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435353"/>
            <a:ext cx="7583487" cy="11503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000" b="1" dirty="0" smtClean="0">
                <a:latin typeface="Verdana"/>
                <a:cs typeface="Verdana"/>
              </a:rPr>
              <a:t>OBRIGADO !!!</a:t>
            </a:r>
            <a:endParaRPr lang="en-US" sz="5000" b="1" dirty="0">
              <a:latin typeface="Verdana"/>
              <a:cs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3785" y="4869512"/>
            <a:ext cx="75834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FFFF"/>
                </a:solidFill>
              </a:rPr>
              <a:t>Domenico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Capulli</a:t>
            </a:r>
            <a:endParaRPr lang="en-US" sz="2000" dirty="0" smtClean="0">
              <a:solidFill>
                <a:srgbClr val="FFFFFF"/>
              </a:solidFill>
            </a:endParaRPr>
          </a:p>
          <a:p>
            <a:r>
              <a:rPr lang="en-US" sz="2000" dirty="0" smtClean="0">
                <a:solidFill>
                  <a:srgbClr val="FFFFFF"/>
                </a:solidFill>
              </a:rPr>
              <a:t>(21) 3860-1261 / 9971-7568</a:t>
            </a:r>
          </a:p>
          <a:p>
            <a:pPr marL="285750" indent="-285750">
              <a:buFont typeface="Lucida Grande"/>
              <a:buChar char="✉"/>
            </a:pPr>
            <a:r>
              <a:rPr lang="en-US" sz="2000" dirty="0" err="1" smtClean="0">
                <a:solidFill>
                  <a:srgbClr val="FFFFFF"/>
                </a:solidFill>
              </a:rPr>
              <a:t>capulliconsultoria@hotmail.com</a:t>
            </a:r>
            <a:endParaRPr lang="en-US" sz="20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93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706880"/>
            <a:ext cx="7583487" cy="42089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000" b="1" dirty="0" smtClean="0">
                <a:latin typeface="Verdana"/>
                <a:cs typeface="Verdana"/>
              </a:rPr>
              <a:t>DÚVIDAS </a:t>
            </a:r>
            <a:endParaRPr lang="en-US" sz="5000" b="1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5626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76264" y="535951"/>
            <a:ext cx="423297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v"/>
            </a:pPr>
            <a:r>
              <a:rPr lang="en-US" sz="3000" b="1" u="sng" dirty="0" err="1" smtClean="0">
                <a:solidFill>
                  <a:srgbClr val="FFFFFF"/>
                </a:solidFill>
                <a:latin typeface="Verdana"/>
                <a:cs typeface="Verdana"/>
              </a:rPr>
              <a:t>Aplicação</a:t>
            </a:r>
            <a:r>
              <a:rPr lang="en-US" sz="3000" b="1" u="sng" dirty="0" smtClean="0">
                <a:solidFill>
                  <a:srgbClr val="FFFFFF"/>
                </a:solidFill>
                <a:latin typeface="Verdana"/>
                <a:cs typeface="Verdana"/>
              </a:rPr>
              <a:t>:</a:t>
            </a:r>
          </a:p>
          <a:p>
            <a:pPr marL="285750" indent="-285750">
              <a:buFont typeface="Wingdings" charset="2"/>
              <a:buChar char="v"/>
            </a:pPr>
            <a:endParaRPr lang="en-US" sz="2500" dirty="0">
              <a:latin typeface="Verdana"/>
              <a:cs typeface="Verdana"/>
            </a:endParaRPr>
          </a:p>
          <a:p>
            <a:endParaRPr lang="en-US" sz="2500" dirty="0">
              <a:latin typeface="Verdana"/>
              <a:cs typeface="Verdana"/>
            </a:endParaRPr>
          </a:p>
          <a:p>
            <a:endParaRPr lang="en-US" sz="2500" dirty="0">
              <a:latin typeface="Verdana"/>
              <a:cs typeface="Verdan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6263" y="1442555"/>
            <a:ext cx="79015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- ETE’s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sanitário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>
                <a:solidFill>
                  <a:srgbClr val="FFFFFF"/>
                </a:solidFill>
                <a:latin typeface="Verdana"/>
                <a:cs typeface="Verdana"/>
              </a:rPr>
              <a:t>e 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industrial</a:t>
            </a:r>
            <a:endParaRPr lang="en-US" sz="1000" dirty="0" smtClean="0">
              <a:solidFill>
                <a:srgbClr val="FFFFFF"/>
              </a:solidFill>
              <a:latin typeface="Verdana"/>
              <a:cs typeface="Verdana"/>
            </a:endParaRPr>
          </a:p>
          <a:p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-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Oxidação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de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águas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ferrosas</a:t>
            </a:r>
            <a:endParaRPr lang="en-US" sz="1000" dirty="0">
              <a:solidFill>
                <a:srgbClr val="FFFFFF"/>
              </a:solidFill>
              <a:latin typeface="Verdana"/>
              <a:cs typeface="Verdana"/>
            </a:endParaRPr>
          </a:p>
          <a:p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-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Corpos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naturais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de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água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contaminada</a:t>
            </a:r>
            <a:endParaRPr lang="en-US" sz="1000" dirty="0">
              <a:solidFill>
                <a:srgbClr val="FFFFFF"/>
              </a:solidFill>
              <a:latin typeface="Verdana"/>
              <a:cs typeface="Verdana"/>
            </a:endParaRPr>
          </a:p>
          <a:p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-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Indústria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de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bebidas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água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aerada</a:t>
            </a:r>
            <a:endParaRPr lang="en-US" sz="2000" dirty="0">
              <a:solidFill>
                <a:srgbClr val="FFFFFF"/>
              </a:solidFill>
              <a:latin typeface="Verdana"/>
              <a:cs typeface="Verdana"/>
            </a:endParaRPr>
          </a:p>
          <a:p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- </a:t>
            </a:r>
            <a:r>
              <a:rPr lang="en-US" sz="2000" dirty="0" err="1" smtClean="0">
                <a:solidFill>
                  <a:srgbClr val="FFFFFF"/>
                </a:solidFill>
                <a:latin typeface="Verdana"/>
                <a:cs typeface="Verdana"/>
              </a:rPr>
              <a:t>Produti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vidade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pisciculturas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e carcinicultura </a:t>
            </a:r>
            <a:endParaRPr lang="en-US" sz="20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-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Frigoríficos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e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processadores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carnes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aves</a:t>
            </a:r>
            <a:endParaRPr lang="en-US" sz="20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-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Indústrias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farmacêuticas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alimentícias</a:t>
            </a:r>
            <a:endParaRPr lang="en-US" sz="20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-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Curtumes</a:t>
            </a:r>
            <a:endParaRPr lang="en-US" sz="20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-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Redução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de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manganês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Verdana"/>
                <a:cs typeface="Verdana"/>
              </a:rPr>
              <a:t>sulfito</a:t>
            </a:r>
            <a:r>
              <a:rPr lang="en-US" sz="2000" dirty="0">
                <a:solidFill>
                  <a:schemeClr val="bg1"/>
                </a:solidFill>
                <a:latin typeface="Verdana"/>
                <a:cs typeface="Verdana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amônia</a:t>
            </a:r>
            <a:endParaRPr lang="en-US" sz="2000" dirty="0">
              <a:solidFill>
                <a:schemeClr val="bg1"/>
              </a:solidFill>
              <a:latin typeface="Verdana"/>
              <a:cs typeface="Verdana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- Outros</a:t>
            </a:r>
            <a:r>
              <a:rPr lang="en-US" sz="20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endParaRPr lang="en-US" sz="2000" dirty="0">
              <a:solidFill>
                <a:srgbClr val="FFFFFF"/>
              </a:solidFill>
              <a:latin typeface="Verdana"/>
              <a:cs typeface="Verdan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2338" y="5211453"/>
            <a:ext cx="8089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FF"/>
                </a:solidFill>
                <a:latin typeface="Verdana"/>
                <a:cs typeface="Verdana"/>
              </a:rPr>
              <a:t>Sistema</a:t>
            </a:r>
            <a:r>
              <a:rPr lang="en-US" sz="2400" dirty="0" smtClean="0">
                <a:solidFill>
                  <a:srgbClr val="FFFFFF"/>
                </a:solidFill>
                <a:latin typeface="Verdana"/>
                <a:cs typeface="Verdana"/>
              </a:rPr>
              <a:t> de </a:t>
            </a:r>
            <a:r>
              <a:rPr lang="en-US" sz="2400" dirty="0" err="1" smtClean="0">
                <a:solidFill>
                  <a:srgbClr val="FFFFFF"/>
                </a:solidFill>
                <a:latin typeface="Verdana"/>
                <a:cs typeface="Verdana"/>
              </a:rPr>
              <a:t>aeração</a:t>
            </a:r>
            <a:r>
              <a:rPr lang="en-US" sz="24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Verdana"/>
                <a:cs typeface="Verdana"/>
              </a:rPr>
              <a:t>responde</a:t>
            </a:r>
            <a:r>
              <a:rPr lang="en-US" sz="24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Verdana"/>
                <a:cs typeface="Verdana"/>
              </a:rPr>
              <a:t>por</a:t>
            </a:r>
            <a:r>
              <a:rPr lang="en-US" sz="24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Verdana"/>
                <a:cs typeface="Verdana"/>
              </a:rPr>
              <a:t>até</a:t>
            </a:r>
            <a:r>
              <a:rPr lang="en-US" sz="24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400" b="1" dirty="0" smtClean="0">
                <a:solidFill>
                  <a:srgbClr val="FFFFFF"/>
                </a:solidFill>
                <a:latin typeface="Verdana"/>
                <a:cs typeface="Verdana"/>
              </a:rPr>
              <a:t>90% </a:t>
            </a:r>
            <a:r>
              <a:rPr lang="en-US" sz="2400" dirty="0" smtClean="0">
                <a:solidFill>
                  <a:srgbClr val="FFFFFF"/>
                </a:solidFill>
                <a:latin typeface="Verdana"/>
                <a:cs typeface="Verdana"/>
              </a:rPr>
              <a:t>da </a:t>
            </a:r>
            <a:r>
              <a:rPr lang="en-US" sz="2400" dirty="0" err="1" smtClean="0">
                <a:solidFill>
                  <a:srgbClr val="FFFFFF"/>
                </a:solidFill>
                <a:latin typeface="Verdana"/>
                <a:cs typeface="Verdana"/>
              </a:rPr>
              <a:t>energia</a:t>
            </a:r>
            <a:r>
              <a:rPr lang="en-US" sz="24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Verdana"/>
                <a:cs typeface="Verdana"/>
              </a:rPr>
              <a:t>consumida</a:t>
            </a:r>
            <a:r>
              <a:rPr lang="en-US" sz="24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Verdana"/>
                <a:cs typeface="Verdana"/>
              </a:rPr>
              <a:t>em</a:t>
            </a:r>
            <a:r>
              <a:rPr lang="en-US" sz="2400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latin typeface="Verdana"/>
                <a:cs typeface="Verdana"/>
              </a:rPr>
              <a:t>uma</a:t>
            </a:r>
            <a:r>
              <a:rPr lang="en-US" sz="2400" dirty="0" smtClean="0">
                <a:solidFill>
                  <a:srgbClr val="FFFFFF"/>
                </a:solidFill>
                <a:latin typeface="Verdana"/>
                <a:cs typeface="Verdana"/>
              </a:rPr>
              <a:t> ETE.</a:t>
            </a:r>
            <a:endParaRPr lang="en-US" sz="2400" dirty="0">
              <a:solidFill>
                <a:srgbClr val="FFFFFF"/>
              </a:solidFill>
              <a:latin typeface="Verdana"/>
              <a:cs typeface="Verdana"/>
            </a:endParaRPr>
          </a:p>
        </p:txBody>
      </p:sp>
      <p:sp>
        <p:nvSpPr>
          <p:cNvPr id="9" name="Oval 8"/>
          <p:cNvSpPr/>
          <p:nvPr/>
        </p:nvSpPr>
        <p:spPr>
          <a:xfrm>
            <a:off x="571192" y="4612654"/>
            <a:ext cx="7868473" cy="1849930"/>
          </a:xfrm>
          <a:prstGeom prst="ellipse">
            <a:avLst/>
          </a:prstGeom>
          <a:solidFill>
            <a:srgbClr val="FFFFFF">
              <a:alpha val="13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705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79463" y="2242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u="sng" dirty="0" smtClean="0">
                <a:latin typeface="Verdana"/>
                <a:cs typeface="Verdana"/>
              </a:rPr>
              <a:t>Te</a:t>
            </a:r>
          </a:p>
          <a:p>
            <a:pPr algn="ctr"/>
            <a:endParaRPr lang="en-US" sz="3600" b="1" u="sng" dirty="0" smtClean="0">
              <a:latin typeface="Verdana"/>
              <a:cs typeface="Verdana"/>
            </a:endParaRPr>
          </a:p>
          <a:p>
            <a:pPr algn="ctr"/>
            <a:r>
              <a:rPr lang="en-US" sz="3600" b="1" u="sng" dirty="0" smtClean="0">
                <a:latin typeface="Verdana"/>
                <a:cs typeface="Verdana"/>
              </a:rPr>
              <a:t>TECNOLOGIAS EXISTENTES</a:t>
            </a:r>
            <a:endParaRPr lang="en-US" sz="3600" b="1" u="sng" dirty="0">
              <a:latin typeface="Verdana"/>
              <a:cs typeface="Verdana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041" y="1677754"/>
            <a:ext cx="8058321" cy="2022704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v"/>
            </a:pP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Bombeamento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e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lançamento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de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jatos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de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água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com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elevadas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DBO e DQO</a:t>
            </a:r>
          </a:p>
          <a:p>
            <a:pPr marL="282575" lvl="1" indent="0" algn="just">
              <a:buNone/>
            </a:pPr>
            <a:r>
              <a:rPr lang="en-US" sz="1800" dirty="0" err="1" smtClean="0">
                <a:latin typeface="Verdana"/>
                <a:cs typeface="Verdana"/>
              </a:rPr>
              <a:t>Em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queda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livre</a:t>
            </a:r>
            <a:r>
              <a:rPr lang="en-US" sz="1800" dirty="0" smtClean="0">
                <a:latin typeface="Verdana"/>
                <a:cs typeface="Verdana"/>
              </a:rPr>
              <a:t>, o </a:t>
            </a:r>
            <a:r>
              <a:rPr lang="en-US" sz="1800" dirty="0" err="1" smtClean="0">
                <a:latin typeface="Verdana"/>
                <a:cs typeface="Verdana"/>
              </a:rPr>
              <a:t>líquido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interage</a:t>
            </a:r>
            <a:r>
              <a:rPr lang="en-US" sz="1800" dirty="0" smtClean="0">
                <a:latin typeface="Verdana"/>
                <a:cs typeface="Verdana"/>
              </a:rPr>
              <a:t> com o </a:t>
            </a:r>
            <a:r>
              <a:rPr lang="en-US" sz="1800" dirty="0" err="1" smtClean="0">
                <a:latin typeface="Verdana"/>
                <a:cs typeface="Verdana"/>
              </a:rPr>
              <a:t>ar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atmosférico</a:t>
            </a:r>
            <a:r>
              <a:rPr lang="en-US" sz="1800" dirty="0" smtClean="0">
                <a:latin typeface="Verdana"/>
                <a:cs typeface="Verdana"/>
              </a:rPr>
              <a:t>, </a:t>
            </a:r>
            <a:r>
              <a:rPr lang="en-US" sz="1800" dirty="0" err="1" smtClean="0">
                <a:latin typeface="Verdana"/>
                <a:cs typeface="Verdana"/>
              </a:rPr>
              <a:t>solubilizando</a:t>
            </a:r>
            <a:r>
              <a:rPr lang="en-US" sz="1800" dirty="0" smtClean="0">
                <a:latin typeface="Verdana"/>
                <a:cs typeface="Verdana"/>
              </a:rPr>
              <a:t> O</a:t>
            </a:r>
            <a:r>
              <a:rPr lang="en-US" sz="1800" baseline="-25000" dirty="0" smtClean="0">
                <a:latin typeface="Verdana"/>
                <a:cs typeface="Verdana"/>
              </a:rPr>
              <a:t>2</a:t>
            </a:r>
            <a:r>
              <a:rPr lang="en-US" sz="1800" dirty="0" smtClean="0">
                <a:latin typeface="Verdana"/>
                <a:cs typeface="Verdana"/>
              </a:rPr>
              <a:t>.</a:t>
            </a:r>
          </a:p>
          <a:p>
            <a:pPr marL="282575" lvl="1" indent="0" algn="just">
              <a:buNone/>
            </a:pPr>
            <a:r>
              <a:rPr lang="en-US" sz="1800" b="1" u="sng" dirty="0" err="1" smtClean="0">
                <a:latin typeface="Verdana"/>
                <a:cs typeface="Verdana"/>
              </a:rPr>
              <a:t>Deficiência</a:t>
            </a:r>
            <a:r>
              <a:rPr lang="en-US" sz="1800" b="1" dirty="0" smtClean="0">
                <a:latin typeface="Verdana"/>
                <a:cs typeface="Verdana"/>
              </a:rPr>
              <a:t>: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restrita</a:t>
            </a:r>
            <a:r>
              <a:rPr lang="en-US" sz="1800" dirty="0" smtClean="0">
                <a:latin typeface="Verdana"/>
                <a:cs typeface="Verdana"/>
              </a:rPr>
              <a:t> a </a:t>
            </a:r>
            <a:r>
              <a:rPr lang="en-US" sz="1800" dirty="0" err="1" smtClean="0">
                <a:latin typeface="Verdana"/>
                <a:cs typeface="Verdana"/>
              </a:rPr>
              <a:t>grandes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corpos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d’água</a:t>
            </a:r>
            <a:r>
              <a:rPr lang="en-US" sz="1800" dirty="0" smtClean="0">
                <a:latin typeface="Verdana"/>
                <a:cs typeface="Verdana"/>
              </a:rPr>
              <a:t>, </a:t>
            </a:r>
            <a:r>
              <a:rPr lang="en-US" sz="1800" dirty="0" err="1" smtClean="0">
                <a:latin typeface="Verdana"/>
                <a:cs typeface="Verdana"/>
              </a:rPr>
              <a:t>como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lagos</a:t>
            </a:r>
            <a:r>
              <a:rPr lang="en-US" sz="1800" dirty="0" smtClean="0">
                <a:latin typeface="Verdana"/>
                <a:cs typeface="Verdana"/>
              </a:rPr>
              <a:t> e </a:t>
            </a:r>
            <a:r>
              <a:rPr lang="en-US" sz="1800" dirty="0" err="1" smtClean="0">
                <a:latin typeface="Verdana"/>
                <a:cs typeface="Verdana"/>
              </a:rPr>
              <a:t>represas</a:t>
            </a:r>
            <a:r>
              <a:rPr lang="en-US" sz="1800" dirty="0" smtClean="0">
                <a:latin typeface="Verdana"/>
                <a:cs typeface="Verdana"/>
              </a:rPr>
              <a:t>; </a:t>
            </a:r>
            <a:r>
              <a:rPr lang="en-US" sz="1800" dirty="0" err="1" smtClean="0">
                <a:latin typeface="Verdana"/>
                <a:cs typeface="Verdana"/>
              </a:rPr>
              <a:t>não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aplicável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em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efluentes</a:t>
            </a:r>
            <a:r>
              <a:rPr lang="en-US" sz="1800" dirty="0" smtClean="0">
                <a:latin typeface="Verdana"/>
                <a:cs typeface="Verdana"/>
              </a:rPr>
              <a:t> </a:t>
            </a:r>
            <a:r>
              <a:rPr lang="en-US" sz="1800" dirty="0" err="1" smtClean="0">
                <a:latin typeface="Verdana"/>
                <a:cs typeface="Verdana"/>
              </a:rPr>
              <a:t>contaminados</a:t>
            </a:r>
            <a:r>
              <a:rPr lang="en-US" sz="1800" dirty="0" smtClean="0">
                <a:latin typeface="Verdana"/>
                <a:cs typeface="Verdana"/>
              </a:rPr>
              <a:t> (</a:t>
            </a:r>
            <a:r>
              <a:rPr lang="en-US" sz="1800" dirty="0" err="1" smtClean="0">
                <a:latin typeface="Verdana"/>
                <a:cs typeface="Verdana"/>
              </a:rPr>
              <a:t>aerossol</a:t>
            </a:r>
            <a:r>
              <a:rPr lang="en-US" sz="1800" dirty="0" smtClean="0">
                <a:latin typeface="Verdana"/>
                <a:cs typeface="Verdana"/>
              </a:rPr>
              <a:t>).</a:t>
            </a:r>
          </a:p>
          <a:p>
            <a:pPr marL="282575" lvl="1" indent="0" algn="just">
              <a:buNone/>
            </a:pPr>
            <a:endParaRPr lang="en-US" sz="1800" dirty="0" smtClean="0"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sz="1800" dirty="0" smtClean="0"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sz="1800" dirty="0">
              <a:latin typeface="Verdana"/>
              <a:cs typeface="Verdan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2045" y="3671624"/>
            <a:ext cx="8058321" cy="3754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lvl="1" indent="0" algn="just">
              <a:buNone/>
            </a:pPr>
            <a:endParaRPr lang="en-US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>
              <a:buFont typeface="Wingdings" charset="2"/>
              <a:buChar char="v"/>
            </a:pPr>
            <a:r>
              <a:rPr lang="en-US" b="1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Aeradores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0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Mecânicos</a:t>
            </a:r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Submersos</a:t>
            </a:r>
            <a:endParaRPr lang="en-US" sz="2000" b="1" dirty="0">
              <a:solidFill>
                <a:schemeClr val="accent5">
                  <a:lumMod val="60000"/>
                  <a:lumOff val="40000"/>
                </a:schemeClr>
              </a:solidFill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sz="7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Verdana"/>
              <a:cs typeface="Verdana"/>
            </a:endParaRPr>
          </a:p>
          <a:p>
            <a:pPr marL="282575" lvl="1" indent="0" algn="just">
              <a:buNone/>
            </a:pP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Fluxo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ascedente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em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que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o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líquido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é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bombeado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à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superfície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em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alta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velocidade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aspergido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no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ar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circunvizinho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aerador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flutuante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formando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uma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névoa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aerossóis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efluente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podendo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ser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fonte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poluição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contaminação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.</a:t>
            </a:r>
          </a:p>
          <a:p>
            <a:pPr marL="282575" lvl="1" indent="0" algn="just">
              <a:buNone/>
            </a:pPr>
            <a:endParaRPr lang="en-US" sz="10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sz="5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282575" lvl="1" indent="0" algn="just">
              <a:buNone/>
            </a:pP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Fluxo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descendente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formando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vácuo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aspiração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ar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que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é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misturado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ao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líquido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através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perfurações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no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eixo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tubular de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propulsão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.</a:t>
            </a:r>
            <a:endParaRPr lang="en-US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dirty="0">
              <a:solidFill>
                <a:schemeClr val="bg1"/>
              </a:solidFill>
              <a:latin typeface="Verdana"/>
              <a:cs typeface="Verdana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7632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gr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03" b="13003"/>
          <a:stretch>
            <a:fillRect/>
          </a:stretch>
        </p:blipFill>
        <p:spPr>
          <a:xfrm>
            <a:off x="212505" y="3617804"/>
            <a:ext cx="5476751" cy="3039665"/>
          </a:xfrm>
        </p:spPr>
      </p:pic>
      <p:sp>
        <p:nvSpPr>
          <p:cNvPr id="5" name="TextBox 4"/>
          <p:cNvSpPr txBox="1"/>
          <p:nvPr/>
        </p:nvSpPr>
        <p:spPr>
          <a:xfrm>
            <a:off x="6250730" y="4638801"/>
            <a:ext cx="2673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Aerador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submerso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fluxo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ascendente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a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903" y="200020"/>
            <a:ext cx="4372625" cy="315163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4616" y="1038085"/>
            <a:ext cx="33112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Aerador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submerso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fluxo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descendente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850105" y="1122947"/>
            <a:ext cx="548106" cy="41442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Left Arrow 9"/>
          <p:cNvSpPr/>
          <p:nvPr/>
        </p:nvSpPr>
        <p:spPr>
          <a:xfrm>
            <a:off x="5735056" y="4683566"/>
            <a:ext cx="548105" cy="427790"/>
          </a:xfrm>
          <a:prstGeom prst="leftArrow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7203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79463" y="2242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u="sng" dirty="0" smtClean="0">
                <a:latin typeface="Verdana"/>
                <a:cs typeface="Verdana"/>
              </a:rPr>
              <a:t>TECNOLOGIAS EXISTENTES</a:t>
            </a:r>
            <a:endParaRPr lang="en-US" sz="3600" b="1" u="sng" dirty="0">
              <a:latin typeface="Verdana"/>
              <a:cs typeface="Verdana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80073" y="1677754"/>
            <a:ext cx="7932901" cy="5268448"/>
          </a:xfrm>
        </p:spPr>
        <p:txBody>
          <a:bodyPr>
            <a:normAutofit/>
          </a:bodyPr>
          <a:lstStyle/>
          <a:p>
            <a:pPr marL="282575" lvl="1" indent="0" algn="just">
              <a:buNone/>
            </a:pPr>
            <a:endParaRPr lang="en-US" sz="1800" dirty="0"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sz="1800" dirty="0">
              <a:latin typeface="Verdana"/>
              <a:cs typeface="Verdan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77622" y="6248849"/>
            <a:ext cx="5671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bg1"/>
                </a:solidFill>
                <a:latin typeface="Verdana"/>
                <a:cs typeface="Verdana"/>
              </a:rPr>
              <a:t>Aerador de superfície com grande agitação mecânica do </a:t>
            </a:r>
            <a:r>
              <a:rPr lang="pt-BR" sz="1200" b="1" dirty="0" smtClean="0">
                <a:solidFill>
                  <a:schemeClr val="bg1"/>
                </a:solidFill>
                <a:latin typeface="Verdana"/>
                <a:cs typeface="Verdana"/>
              </a:rPr>
              <a:t>liquido</a:t>
            </a:r>
            <a:endParaRPr lang="en-US" sz="12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0072" y="1511289"/>
            <a:ext cx="805592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charset="2"/>
              <a:buChar char="v"/>
            </a:pPr>
            <a:r>
              <a:rPr lang="en-US" b="1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Aeradores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Mecânicos</a:t>
            </a: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de </a:t>
            </a:r>
            <a:r>
              <a:rPr lang="en-US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Superfície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sz="500" dirty="0">
              <a:solidFill>
                <a:srgbClr val="FFFFFF"/>
              </a:solidFill>
              <a:latin typeface="Verdana"/>
              <a:cs typeface="Verdana"/>
            </a:endParaRPr>
          </a:p>
          <a:p>
            <a:pPr marL="282575" lvl="1" indent="0" algn="just">
              <a:buNone/>
            </a:pP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Agitação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do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efluentes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com </a:t>
            </a:r>
            <a:r>
              <a:rPr lang="en-US" dirty="0" err="1" smtClean="0">
                <a:solidFill>
                  <a:srgbClr val="FFFFFF"/>
                </a:solidFill>
                <a:latin typeface="Verdana"/>
                <a:cs typeface="Verdana"/>
              </a:rPr>
              <a:t>pás</a:t>
            </a:r>
            <a:r>
              <a:rPr lang="en-US" dirty="0" smtClean="0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lang="en-US" dirty="0" err="1" smtClean="0">
                <a:solidFill>
                  <a:srgbClr val="FFFFFF"/>
                </a:solidFill>
                <a:latin typeface="Verdana"/>
                <a:cs typeface="Verdana"/>
              </a:rPr>
              <a:t>escovas</a:t>
            </a:r>
            <a:r>
              <a:rPr lang="en-US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ou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lâminas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a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fim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introduzir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ar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atmosférico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ao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líquido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com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elevada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carga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orgânica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</a:p>
          <a:p>
            <a:pPr marL="282575" lvl="1" indent="0" algn="just">
              <a:buNone/>
            </a:pPr>
            <a:endParaRPr lang="en-US" sz="500" b="1" u="sng" dirty="0">
              <a:solidFill>
                <a:srgbClr val="FFFFFF"/>
              </a:solidFill>
              <a:latin typeface="Verdana"/>
              <a:cs typeface="Verdana"/>
            </a:endParaRPr>
          </a:p>
          <a:p>
            <a:pPr marL="282575" lvl="1" indent="0" algn="just">
              <a:buNone/>
            </a:pPr>
            <a:r>
              <a:rPr lang="en-US" b="1" u="sng" dirty="0" err="1">
                <a:solidFill>
                  <a:srgbClr val="FFFFFF"/>
                </a:solidFill>
                <a:latin typeface="Verdana"/>
                <a:cs typeface="Verdana"/>
              </a:rPr>
              <a:t>Deficiência</a:t>
            </a:r>
            <a:r>
              <a:rPr lang="en-US" b="1" dirty="0">
                <a:solidFill>
                  <a:srgbClr val="FFFFFF"/>
                </a:solidFill>
                <a:latin typeface="Verdana"/>
                <a:cs typeface="Verdana"/>
              </a:rPr>
              <a:t>: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ineficiência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circulação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de 40% do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líquido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recém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misturado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(“looping”)</a:t>
            </a:r>
          </a:p>
        </p:txBody>
      </p:sp>
      <p:pic>
        <p:nvPicPr>
          <p:cNvPr id="8" name="Picture 7" descr="09_aerador_alta_rotacao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540" y="3088943"/>
            <a:ext cx="4919263" cy="316472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3147" y="3476705"/>
            <a:ext cx="25359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Fonte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poluição</a:t>
            </a:r>
            <a:endParaRPr lang="en-US" sz="20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/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atmosférica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contaminação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a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depender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do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tipo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efluente</a:t>
            </a:r>
            <a:endParaRPr lang="en-US" sz="20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 algn="just"/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(</a:t>
            </a:r>
            <a:r>
              <a:rPr lang="en-US" sz="2000" dirty="0" err="1" smtClean="0">
                <a:solidFill>
                  <a:schemeClr val="bg1"/>
                </a:solidFill>
                <a:latin typeface="Verdana"/>
                <a:cs typeface="Verdana"/>
              </a:rPr>
              <a:t>aerossol</a:t>
            </a:r>
            <a:r>
              <a:rPr lang="en-US" sz="2000" dirty="0" smtClean="0">
                <a:solidFill>
                  <a:schemeClr val="bg1"/>
                </a:solidFill>
                <a:latin typeface="Verdana"/>
                <a:cs typeface="Verdana"/>
              </a:rPr>
              <a:t>).</a:t>
            </a:r>
            <a:endParaRPr lang="en-US" sz="20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44307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79463" y="2242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u="sng" dirty="0" smtClean="0">
                <a:latin typeface="Verdana"/>
                <a:cs typeface="Verdana"/>
              </a:rPr>
              <a:t>TECNOLOGIAS EXISTENTES</a:t>
            </a:r>
            <a:endParaRPr lang="en-US" sz="3600" b="1" u="sng" dirty="0">
              <a:latin typeface="Verdana"/>
              <a:cs typeface="Verdana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66521" y="2101115"/>
            <a:ext cx="8607040" cy="454710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v"/>
            </a:pP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Injeção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de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ar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atmosférico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ou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O</a:t>
            </a:r>
            <a:r>
              <a:rPr lang="en-US" sz="2000" b="1" baseline="-25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2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puro</a:t>
            </a:r>
            <a:endParaRPr lang="en-US" sz="2000" b="1" dirty="0" smtClean="0">
              <a:solidFill>
                <a:schemeClr val="accent5">
                  <a:lumMod val="60000"/>
                  <a:lumOff val="40000"/>
                </a:schemeClr>
              </a:solidFill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dirty="0" smtClean="0"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dirty="0" smtClean="0"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dirty="0" smtClean="0">
              <a:latin typeface="Verdana"/>
              <a:cs typeface="Verdana"/>
            </a:endParaRPr>
          </a:p>
          <a:p>
            <a:pPr marL="282575" lvl="1" indent="0" algn="just">
              <a:buNone/>
            </a:pPr>
            <a:endParaRPr lang="en-US" dirty="0">
              <a:latin typeface="Verdana"/>
              <a:cs typeface="Verdan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8785" y="1270072"/>
            <a:ext cx="5346085" cy="855940"/>
          </a:xfrm>
          <a:prstGeom prst="rightArrow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094364"/>
                </a:solidFill>
                <a:latin typeface="Verdana"/>
                <a:cs typeface="Verdana"/>
              </a:rPr>
              <a:t>Técnica</a:t>
            </a:r>
            <a:r>
              <a:rPr lang="en-US" sz="2200" b="1" dirty="0" smtClean="0">
                <a:solidFill>
                  <a:srgbClr val="094364"/>
                </a:solidFill>
                <a:latin typeface="Verdana"/>
                <a:cs typeface="Verdana"/>
              </a:rPr>
              <a:t> do </a:t>
            </a:r>
            <a:r>
              <a:rPr lang="en-US" sz="2200" b="1" dirty="0" err="1" smtClean="0">
                <a:solidFill>
                  <a:srgbClr val="094364"/>
                </a:solidFill>
                <a:latin typeface="Verdana"/>
                <a:cs typeface="Verdana"/>
              </a:rPr>
              <a:t>ar</a:t>
            </a:r>
            <a:r>
              <a:rPr lang="en-US" sz="2200" b="1" dirty="0" smtClean="0">
                <a:solidFill>
                  <a:srgbClr val="094364"/>
                </a:solidFill>
                <a:latin typeface="Verdana"/>
                <a:cs typeface="Verdana"/>
              </a:rPr>
              <a:t> </a:t>
            </a:r>
            <a:r>
              <a:rPr lang="en-US" sz="2200" b="1" dirty="0" err="1" smtClean="0">
                <a:solidFill>
                  <a:srgbClr val="094364"/>
                </a:solidFill>
                <a:latin typeface="Verdana"/>
                <a:cs typeface="Verdana"/>
              </a:rPr>
              <a:t>difuso</a:t>
            </a:r>
            <a:endParaRPr lang="en-US" sz="2200" b="1" dirty="0">
              <a:solidFill>
                <a:srgbClr val="094364"/>
              </a:solidFill>
              <a:latin typeface="Verdana"/>
              <a:cs typeface="Verdana"/>
            </a:endParaRPr>
          </a:p>
        </p:txBody>
      </p:sp>
      <p:sp>
        <p:nvSpPr>
          <p:cNvPr id="4" name="Cloud 3"/>
          <p:cNvSpPr/>
          <p:nvPr/>
        </p:nvSpPr>
        <p:spPr>
          <a:xfrm>
            <a:off x="4201298" y="4332838"/>
            <a:ext cx="4813402" cy="2459682"/>
          </a:xfrm>
          <a:prstGeom prst="cloud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</a:t>
            </a:r>
            <a:r>
              <a:rPr lang="pt-BR" sz="45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ensidade</a:t>
            </a:r>
            <a:endParaRPr lang="pt-BR" sz="45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endParaRPr lang="pt-BR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16716" y="5461652"/>
            <a:ext cx="3182566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tx2"/>
                </a:solidFill>
              </a:rPr>
              <a:t>Ar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</a:rPr>
              <a:t>              1,12 </a:t>
            </a:r>
            <a:r>
              <a:rPr lang="en-US" sz="2000" b="1" dirty="0" smtClean="0">
                <a:solidFill>
                  <a:schemeClr val="tx2"/>
                </a:solidFill>
              </a:rPr>
              <a:t>kg/m</a:t>
            </a:r>
            <a:r>
              <a:rPr lang="en-US" sz="2000" b="1" baseline="30000" dirty="0" smtClean="0">
                <a:solidFill>
                  <a:schemeClr val="tx2"/>
                </a:solidFill>
              </a:rPr>
              <a:t>3</a:t>
            </a:r>
          </a:p>
          <a:p>
            <a:endParaRPr lang="en-US" sz="1000" b="1" baseline="30000" dirty="0" smtClean="0">
              <a:solidFill>
                <a:schemeClr val="tx2"/>
              </a:solidFill>
            </a:endParaRPr>
          </a:p>
          <a:p>
            <a:r>
              <a:rPr lang="es-ES_tradnl" sz="2000" b="1" dirty="0" smtClean="0">
                <a:solidFill>
                  <a:schemeClr val="tx2"/>
                </a:solidFill>
              </a:rPr>
              <a:t>Á</a:t>
            </a:r>
            <a:r>
              <a:rPr lang="en-US" sz="2000" b="1" dirty="0" err="1" smtClean="0">
                <a:solidFill>
                  <a:schemeClr val="tx2"/>
                </a:solidFill>
              </a:rPr>
              <a:t>gua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</a:rPr>
              <a:t>    1000 </a:t>
            </a:r>
            <a:r>
              <a:rPr lang="en-US" sz="2000" b="1" dirty="0">
                <a:solidFill>
                  <a:schemeClr val="tx2"/>
                </a:solidFill>
              </a:rPr>
              <a:t>kg/m</a:t>
            </a:r>
            <a:r>
              <a:rPr lang="en-US" sz="2000" b="1" baseline="30000" dirty="0">
                <a:solidFill>
                  <a:schemeClr val="tx2"/>
                </a:solidFill>
              </a:rPr>
              <a:t>3</a:t>
            </a:r>
            <a:endParaRPr lang="en-US" sz="2000" b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8364" y="3465259"/>
            <a:ext cx="40649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en-US" b="1" u="sng" dirty="0" err="1">
                <a:solidFill>
                  <a:schemeClr val="bg1"/>
                </a:solidFill>
                <a:latin typeface="Verdana"/>
                <a:cs typeface="Verdana"/>
              </a:rPr>
              <a:t>Deficiência</a:t>
            </a:r>
            <a:r>
              <a:rPr lang="en-US" b="1" dirty="0">
                <a:solidFill>
                  <a:schemeClr val="bg1"/>
                </a:solidFill>
                <a:latin typeface="Verdana"/>
                <a:cs typeface="Verdana"/>
              </a:rPr>
              <a:t>: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enorme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diferença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densidade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entre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os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fluidos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faz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com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que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as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bolhas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ascendam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rapidamente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não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garantindo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a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difusão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e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solubilização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do O</a:t>
            </a:r>
            <a:r>
              <a:rPr lang="en-US" baseline="-25000" dirty="0">
                <a:solidFill>
                  <a:schemeClr val="bg1"/>
                </a:solidFill>
                <a:latin typeface="Verdana"/>
                <a:cs typeface="Verdana"/>
              </a:rPr>
              <a:t>2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ar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no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líquido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.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8363" y="2555825"/>
            <a:ext cx="82351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Utilização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estruturas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porosas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submersas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capazes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de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formar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rgbClr val="FFFFFF"/>
                </a:solidFill>
                <a:latin typeface="Verdana"/>
                <a:cs typeface="Verdana"/>
              </a:rPr>
              <a:t>bolhas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lang="en-US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lang="en-US" dirty="0" err="1" smtClean="0">
                <a:solidFill>
                  <a:srgbClr val="FFFFFF"/>
                </a:solidFill>
                <a:latin typeface="Verdana"/>
                <a:cs typeface="Verdana"/>
              </a:rPr>
              <a:t>arante</a:t>
            </a:r>
            <a:r>
              <a:rPr lang="en-US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economia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energética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de 60%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em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rgbClr val="FFFFFF"/>
                </a:solidFill>
                <a:latin typeface="Verdana"/>
                <a:cs typeface="Verdana"/>
              </a:rPr>
              <a:t>relação</a:t>
            </a:r>
            <a:r>
              <a:rPr lang="en-US" dirty="0" smtClean="0">
                <a:solidFill>
                  <a:srgbClr val="FFFFFF"/>
                </a:solidFill>
                <a:latin typeface="Verdana"/>
                <a:cs typeface="Verdana"/>
              </a:rPr>
              <a:t> a </a:t>
            </a:r>
            <a:r>
              <a:rPr lang="en-US" dirty="0" err="1" smtClean="0">
                <a:solidFill>
                  <a:srgbClr val="FFFFFF"/>
                </a:solidFill>
                <a:latin typeface="Verdana"/>
                <a:cs typeface="Verdana"/>
              </a:rPr>
              <a:t>utilizada</a:t>
            </a:r>
            <a:r>
              <a:rPr lang="en-US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rgbClr val="FFFFFF"/>
                </a:solidFill>
                <a:latin typeface="Verdana"/>
                <a:cs typeface="Verdana"/>
              </a:rPr>
              <a:t>em</a:t>
            </a:r>
            <a:r>
              <a:rPr lang="en-US" dirty="0" smtClean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aeradores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mecânicos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3391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177160"/>
            <a:ext cx="7583487" cy="1044388"/>
          </a:xfrm>
        </p:spPr>
        <p:txBody>
          <a:bodyPr/>
          <a:lstStyle/>
          <a:p>
            <a:pPr algn="ctr"/>
            <a:r>
              <a:rPr lang="en-US" b="1" u="sng" dirty="0" err="1" smtClean="0">
                <a:latin typeface="Verdana"/>
                <a:cs typeface="Verdana"/>
              </a:rPr>
              <a:t>Tecnologia</a:t>
            </a:r>
            <a:r>
              <a:rPr lang="en-US" b="1" u="sng" dirty="0">
                <a:latin typeface="Verdana"/>
                <a:cs typeface="Verdana"/>
              </a:rPr>
              <a:t> </a:t>
            </a:r>
            <a:r>
              <a:rPr lang="en-US" b="1" u="sng" dirty="0" err="1" smtClean="0">
                <a:latin typeface="Verdana"/>
                <a:cs typeface="Verdana"/>
              </a:rPr>
              <a:t>Atual</a:t>
            </a:r>
            <a:endParaRPr lang="en-US" b="1" u="sng" dirty="0">
              <a:latin typeface="Verdana"/>
              <a:cs typeface="Verdana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66521" y="1426874"/>
            <a:ext cx="8607040" cy="439035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v"/>
            </a:pP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Aeração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por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ar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difuso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em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sz="2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microbolhas</a:t>
            </a:r>
            <a:r>
              <a:rPr lang="en-US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Verdana"/>
                <a:cs typeface="Verdana"/>
              </a:rPr>
              <a:t> (1-5mm)</a:t>
            </a:r>
          </a:p>
          <a:p>
            <a:pPr marL="282575" lvl="1" indent="0" algn="just">
              <a:buNone/>
            </a:pPr>
            <a:endParaRPr lang="en-US" dirty="0">
              <a:latin typeface="Verdana"/>
              <a:cs typeface="Verdana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102" y="2758480"/>
            <a:ext cx="3624733" cy="37881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11661" y="2721696"/>
            <a:ext cx="495415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en-US" b="1" u="sng" dirty="0" err="1" smtClean="0">
                <a:solidFill>
                  <a:schemeClr val="bg1"/>
                </a:solidFill>
                <a:latin typeface="Verdana"/>
                <a:cs typeface="Verdana"/>
              </a:rPr>
              <a:t>Deficiência</a:t>
            </a:r>
            <a:r>
              <a:rPr lang="en-US" b="1" dirty="0" smtClean="0">
                <a:solidFill>
                  <a:schemeClr val="bg1"/>
                </a:solidFill>
                <a:latin typeface="Verdana"/>
                <a:cs typeface="Verdana"/>
              </a:rPr>
              <a:t>: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problemas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de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entupimento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e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manutenção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das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estruturas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pois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implica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em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esvaziamento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Verdana"/>
                <a:cs typeface="Verdana"/>
              </a:rPr>
              <a:t>tanque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.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Permanece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o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antagonismo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das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densidades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que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impede a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difusão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do cone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ascendente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.</a:t>
            </a:r>
            <a:endParaRPr lang="en-US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 marL="0" lvl="1" algn="just"/>
            <a:endParaRPr lang="en-US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0" lvl="1" algn="just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Forma-se um “cone vertical” de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ascensão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, com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baixa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difusão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Verdana"/>
                <a:cs typeface="Verdana"/>
              </a:rPr>
              <a:t> lateral.</a:t>
            </a:r>
          </a:p>
          <a:p>
            <a:pPr marL="0" lvl="1" algn="just"/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Grande 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parte do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ar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inoculado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retorna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à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atmosfera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sem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participar</a:t>
            </a:r>
            <a:r>
              <a:rPr lang="en-US" dirty="0" smtClean="0">
                <a:solidFill>
                  <a:schemeClr val="bg1"/>
                </a:solidFill>
                <a:latin typeface="Verdana"/>
                <a:cs typeface="Verdana"/>
              </a:rPr>
              <a:t> do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processo</a:t>
            </a:r>
            <a:r>
              <a:rPr lang="en-US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Verdana"/>
                <a:cs typeface="Verdana"/>
              </a:rPr>
              <a:t>sendo</a:t>
            </a:r>
            <a:endParaRPr lang="en-US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6521" y="1818869"/>
            <a:ext cx="86540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Maior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área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superficial das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microbolhas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garante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maior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eficiência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requerendo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menos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40% de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ar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e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uma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redução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de 28% no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consumo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Verdana"/>
                <a:cs typeface="Verdana"/>
              </a:rPr>
              <a:t>energético</a:t>
            </a:r>
            <a:r>
              <a:rPr lang="en-US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74325" y="6091849"/>
            <a:ext cx="4985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Verdana"/>
                <a:cs typeface="Verdana"/>
              </a:rPr>
              <a:t>CARGA DE CONSUMO ENERGETICO!!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6981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995" y="745798"/>
            <a:ext cx="8835081" cy="48888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 smtClean="0">
                <a:latin typeface="Arial Black" pitchFamily="34" charset="0"/>
                <a:cs typeface="Verdana"/>
              </a:rPr>
              <a:t>APESAR DE INCREMENTOS NA EFICIÊNCIA ENERGÉTICA,</a:t>
            </a:r>
          </a:p>
          <a:p>
            <a:pPr marL="0" indent="0" algn="ctr">
              <a:buNone/>
            </a:pPr>
            <a:r>
              <a:rPr lang="en-US" sz="1600" b="1" dirty="0" smtClean="0">
                <a:latin typeface="Arial Black" pitchFamily="34" charset="0"/>
                <a:cs typeface="Verdana"/>
              </a:rPr>
              <a:t>AINDA OBSERVA-SE BAIXA DISSOLUÇÃO DE O</a:t>
            </a:r>
            <a:r>
              <a:rPr lang="en-US" sz="1600" b="1" baseline="-25000" dirty="0" smtClean="0">
                <a:latin typeface="Arial Black" pitchFamily="34" charset="0"/>
                <a:cs typeface="Verdana"/>
              </a:rPr>
              <a:t>2, </a:t>
            </a:r>
            <a:r>
              <a:rPr lang="en-US" sz="1600" b="1" dirty="0" smtClean="0">
                <a:latin typeface="Arial Black" pitchFamily="34" charset="0"/>
                <a:cs typeface="Verdana"/>
              </a:rPr>
              <a:t>SENDO GRANDE PARTE DO AR INOCULADO PERDIDO PARA A ATMOSFERA</a:t>
            </a:r>
            <a:r>
              <a:rPr lang="en-US" sz="1600" b="1" dirty="0" smtClean="0">
                <a:latin typeface="Arial Black" pitchFamily="34" charset="0"/>
                <a:cs typeface="Verdana"/>
              </a:rPr>
              <a:t>.</a:t>
            </a:r>
          </a:p>
          <a:p>
            <a:pPr marL="0" indent="0" algn="ctr">
              <a:buNone/>
            </a:pPr>
            <a:endParaRPr lang="en-US" sz="1600" b="1" baseline="-25000" dirty="0" smtClean="0">
              <a:latin typeface="Arial Black" pitchFamily="34" charset="0"/>
              <a:cs typeface="Verdana"/>
            </a:endParaRPr>
          </a:p>
          <a:p>
            <a:pPr marL="0" indent="0" algn="ctr">
              <a:buNone/>
            </a:pPr>
            <a:endParaRPr lang="en-US" sz="3000" b="1" dirty="0">
              <a:latin typeface="Verdana"/>
              <a:cs typeface="Verdana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675338"/>
              </p:ext>
            </p:extLst>
          </p:nvPr>
        </p:nvGraphicFramePr>
        <p:xfrm>
          <a:off x="407773" y="1804087"/>
          <a:ext cx="8180173" cy="4720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6724"/>
                <a:gridCol w="3034924"/>
                <a:gridCol w="2418525"/>
              </a:tblGrid>
              <a:tr h="12264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Black" pitchFamily="34" charset="0"/>
                        </a:rPr>
                        <a:t>Tecnologia de Aeração</a:t>
                      </a:r>
                      <a:endParaRPr lang="pt-BR" sz="1600" dirty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Oxigênio Inoculado (kgO</a:t>
                      </a:r>
                      <a:r>
                        <a:rPr lang="pt-BR" sz="1600" baseline="-25000" dirty="0">
                          <a:effectLst/>
                        </a:rPr>
                        <a:t>2</a:t>
                      </a:r>
                      <a:r>
                        <a:rPr lang="pt-BR" sz="1600" dirty="0">
                          <a:effectLst/>
                        </a:rPr>
                        <a:t>) / Consumo de energia (kWh)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Diferença para base Soprador = 1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23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Aerador submerso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1,2 a 1,6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140-33%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646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Aerador mecânico de superfície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1,2 a 1,75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140-45%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23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Ar difuso microbolhas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2,5 a 6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400%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23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Ar difuso bolhas grossas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0,7 a 2 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40-66%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23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Soprador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0,5 a 1,2</a:t>
                      </a:r>
                      <a:endParaRPr lang="pt-B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88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1730</TotalTime>
  <Words>1330</Words>
  <Application>Microsoft Office PowerPoint</Application>
  <PresentationFormat>Apresentação na tela (4:3)</PresentationFormat>
  <Paragraphs>221</Paragraphs>
  <Slides>22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Vínculos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4" baseType="lpstr">
      <vt:lpstr>Revolution</vt:lpstr>
      <vt:lpstr>\\localhost\Users\elisafernandes\Desktop\Macintosh HD:Users:elisafernandes:Downloads:SILUBESA:II-148 Aeração.doc!OLE_LINK1</vt:lpstr>
      <vt:lpstr>AERAÇÃO POR CENTRIFUGAÇÃO LÍQUIDA MULTIVENTURI </vt:lpstr>
      <vt:lpstr> AERAÇÃO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Tecnologia Atual</vt:lpstr>
      <vt:lpstr>Apresentação do PowerPoint</vt:lpstr>
      <vt:lpstr>AERAÇÃO POR CENTRIFUGAÇÃO LÍQUIDA MULTIVENTURI – A Inovação Tecnológica</vt:lpstr>
      <vt:lpstr>Apresentação do PowerPoint</vt:lpstr>
      <vt:lpstr>Lei de Henry  Solubilidade de gases em líquidos</vt:lpstr>
      <vt:lpstr>Apresentação do PowerPoint</vt:lpstr>
      <vt:lpstr>PRECIPITADOR HIDRODINAMICO</vt:lpstr>
      <vt:lpstr>Apresentação do PowerPoint</vt:lpstr>
      <vt:lpstr>Rotor de Centrifugação Multiventuri</vt:lpstr>
      <vt:lpstr>ENSAIO</vt:lpstr>
      <vt:lpstr>RESULTADOS</vt:lpstr>
      <vt:lpstr>COMPARATIVO</vt:lpstr>
      <vt:lpstr>CONCLUSÃO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AERAÇÃO POR CENTRIFUGAÇÃO LÍQUIDA MULTIVENTURI </dc:title>
  <dc:creator>Elisa Fernandes</dc:creator>
  <cp:lastModifiedBy>Domenico</cp:lastModifiedBy>
  <cp:revision>105</cp:revision>
  <dcterms:created xsi:type="dcterms:W3CDTF">2012-03-08T21:36:22Z</dcterms:created>
  <dcterms:modified xsi:type="dcterms:W3CDTF">2012-03-20T11:51:23Z</dcterms:modified>
</cp:coreProperties>
</file>