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sldIdLst>
    <p:sldId id="256" r:id="rId2"/>
    <p:sldId id="257" r:id="rId3"/>
    <p:sldId id="265" r:id="rId4"/>
    <p:sldId id="259" r:id="rId5"/>
    <p:sldId id="260" r:id="rId6"/>
    <p:sldId id="261" r:id="rId7"/>
    <p:sldId id="279" r:id="rId8"/>
    <p:sldId id="262" r:id="rId9"/>
    <p:sldId id="263" r:id="rId10"/>
    <p:sldId id="275" r:id="rId11"/>
    <p:sldId id="264" r:id="rId12"/>
    <p:sldId id="267" r:id="rId13"/>
    <p:sldId id="268" r:id="rId14"/>
    <p:sldId id="269" r:id="rId15"/>
    <p:sldId id="274" r:id="rId16"/>
    <p:sldId id="271" r:id="rId17"/>
    <p:sldId id="272" r:id="rId18"/>
    <p:sldId id="273" r:id="rId19"/>
    <p:sldId id="276" r:id="rId20"/>
    <p:sldId id="277" r:id="rId21"/>
    <p:sldId id="278" r:id="rId22"/>
    <p:sldId id="266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966"/>
    <a:srgbClr val="85A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952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3T01:31:23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3T01:31:23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3T01:31:24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3T01:31:24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3T01:31:26.4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3T01:31:26.9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0BFF38-56F7-5441-00DD-CA7430CB6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2BE23C-25E0-3DFA-67CF-62A8ABB2D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2D9DEB-011C-C13F-62EE-EA3FAAE02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22DA-64EF-4091-86B5-71EC2E7490E5}" type="datetimeFigureOut">
              <a:rPr lang="pt-BR" smtClean="0"/>
              <a:t>05/06/2024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80F1BF-25A1-155A-976C-AC3F20153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F11151-99D0-4586-F683-D9985F02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3F7-0F5B-4F55-B28D-B7B6FF1780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84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85AE7-66ED-CAD0-B0E2-FD7B4F373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BF526A-F9F5-725C-0966-FA5360DF6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39FAC8-AE2F-52E1-ABCD-0EE0DB453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22DA-64EF-4091-86B5-71EC2E7490E5}" type="datetimeFigureOut">
              <a:rPr lang="pt-BR" smtClean="0"/>
              <a:t>05/06/2024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162159-1C09-6FEC-3EEB-823700BB6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7EF9F0-E8DF-DC1A-C1B3-00EB41034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3F7-0F5B-4F55-B28D-B7B6FF1780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582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3255D44-98BF-01F7-725C-FC77C9536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8CFA210-4026-557B-41E1-C4E1E2AD0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AF3A12-D3E2-7B25-B132-6463FDCB8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22DA-64EF-4091-86B5-71EC2E7490E5}" type="datetimeFigureOut">
              <a:rPr lang="pt-BR" smtClean="0"/>
              <a:t>05/06/2024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623933-7E19-2AD0-8545-0BA334A45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13D5D2-13F4-3453-A34D-931A1278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3F7-0F5B-4F55-B28D-B7B6FF1780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29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F65CE-55AB-93F9-8DCC-87CF43D2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823D27-4DEF-6E2E-4691-797DE5B37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0AF607-1C42-C2CF-210C-09E9983D2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22DA-64EF-4091-86B5-71EC2E7490E5}" type="datetimeFigureOut">
              <a:rPr lang="pt-BR" smtClean="0"/>
              <a:t>05/06/2024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6B75B0-146A-3D7F-2F9C-18D5058D2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11DAAB-3975-C235-118A-879EED74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3F7-0F5B-4F55-B28D-B7B6FF1780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2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2A7E4-F353-D7F6-4AB9-31A8BB0B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702378-7252-5D1A-80E4-8D41D156A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2FFDC8-419E-F515-0028-37D509F8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22DA-64EF-4091-86B5-71EC2E7490E5}" type="datetimeFigureOut">
              <a:rPr lang="pt-BR" smtClean="0"/>
              <a:t>05/06/2024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8EF3CA-2096-EB10-0BF1-C8363B2E4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80EB0A-45DC-A064-6B06-76E1C0E04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3F7-0F5B-4F55-B28D-B7B6FF1780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26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25FB0-162D-3F56-F3EB-36D94A97E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556CBA-EE0D-C753-A765-1DB55F2145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3680BF-18F9-7779-9646-BBFA8272E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8CBBE8-5629-37E4-0811-B11413F3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22DA-64EF-4091-86B5-71EC2E7490E5}" type="datetimeFigureOut">
              <a:rPr lang="pt-BR" smtClean="0"/>
              <a:t>05/06/2024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7B510F-3747-6EC4-F4E7-F8436BF9E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E70DA-C7CA-5277-DF42-1A1C8067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3F7-0F5B-4F55-B28D-B7B6FF1780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29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45558-89A3-4095-AD74-4BD79FB3A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F1392F-AE1A-7705-B9E3-6CAC86323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BD4EF18-19DE-B0C8-720A-36E421FCE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F52F6EA-5D76-3925-0462-7A137AB09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D951F10-5EEE-601E-27C5-4D80799A1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B075481-917F-1A4A-9B48-367A17242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22DA-64EF-4091-86B5-71EC2E7490E5}" type="datetimeFigureOut">
              <a:rPr lang="pt-BR" smtClean="0"/>
              <a:t>05/06/2024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9757E8D-ABE0-1811-28E1-211A99AE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F57F614-6CB1-96EB-1F55-941AEC34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3F7-0F5B-4F55-B28D-B7B6FF1780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15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6F4FC-3BD8-D066-8EA5-AA115F3D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2FCC4C3-4961-85E1-D4A4-CE877BE3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22DA-64EF-4091-86B5-71EC2E7490E5}" type="datetimeFigureOut">
              <a:rPr lang="pt-BR" smtClean="0"/>
              <a:t>05/06/2024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1F97CB-F0E4-6AFA-1A14-38DBB862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0654A46-13E8-49DE-C887-9A1EA6FF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3F7-0F5B-4F55-B28D-B7B6FF1780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54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E4BBB73-01A6-FBE5-DD27-83E6A8B55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22DA-64EF-4091-86B5-71EC2E7490E5}" type="datetimeFigureOut">
              <a:rPr lang="pt-BR" smtClean="0"/>
              <a:t>05/06/2024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4ACA664-19BC-4A54-321E-E1398318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245EAB-9E89-D791-3E16-3AE605A2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3F7-0F5B-4F55-B28D-B7B6FF1780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30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04B329-4955-0FD8-C7CD-FC44AD32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2FAB87-FBB5-3FED-1820-326AF2CED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A881496-BD53-2ADB-7FB5-23C94F7AA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F5DAF9-DB6F-490C-B7E8-D7AE6839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22DA-64EF-4091-86B5-71EC2E7490E5}" type="datetimeFigureOut">
              <a:rPr lang="pt-BR" smtClean="0"/>
              <a:t>05/06/2024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E10570-5100-7A6B-3645-E03C33E2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42FF70E-286C-B80D-2287-D01CE9B0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3F7-0F5B-4F55-B28D-B7B6FF1780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07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EC464-1585-1127-510F-6E805134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A9E1BD7-223B-F719-0B1E-A3B5D43CA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0EC78A-8500-CE20-CE50-C70552BEA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9A3B47-9787-AAA9-01EA-6A9EF58F6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22DA-64EF-4091-86B5-71EC2E7490E5}" type="datetimeFigureOut">
              <a:rPr lang="pt-BR" smtClean="0"/>
              <a:t>05/06/2024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F1CD09A-A732-546D-036F-0B34BF97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5B222E-BF24-57F1-88C9-CD334194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3F7-0F5B-4F55-B28D-B7B6FF1780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392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E64186C-CE7B-915B-C27C-947B5FCB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52D88B-A26B-9ED1-72CD-06D563967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A8C784-F798-F188-62D6-95135522A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F22DA-64EF-4091-86B5-71EC2E7490E5}" type="datetimeFigureOut">
              <a:rPr lang="pt-BR" smtClean="0"/>
              <a:t>05/06/2024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9CD8A4-A34F-983A-3694-C90918525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49D975-75B2-EE76-1277-210D6FCF0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823F7-0F5B-4F55-B28D-B7B6FF1780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553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microsoft.com/office/2007/relationships/hdphoto" Target="../media/hdphoto2.wdp"/><Relationship Id="rId7" Type="http://schemas.openxmlformats.org/officeDocument/2006/relationships/customXml" Target="../ink/ink3.xml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customXml" Target="../ink/ink6.xml"/><Relationship Id="rId4" Type="http://schemas.openxmlformats.org/officeDocument/2006/relationships/customXml" Target="../ink/ink1.xml"/><Relationship Id="rId9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br/search?sa=X&amp;biw=1366&amp;bih=630&amp;q=sulfeto+de+hidrogenio+ponto+de+fus%C3%A3o&amp;ei=wjtCUreYDoaY9QSxuYGwCA&amp;ved=0CL4BEOgTKAEwEQ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google.com.br/search?sa=X&amp;biw=1366&amp;bih=630&amp;q=sulfeto+de+hidrogenio+ponto+de+ebuli%C3%A7%C3%A3o&amp;ei=wjtCUreYDoaY9QSxuYGwCA&amp;ved=0CLsBEOgTKAEwEQ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.br/search?sa=X&amp;biw=1366&amp;bih=630&amp;q=sulfeto+de+hidrogenio+massa+molar&amp;ei=wjtCUreYDoaY9QSxuYGwCA&amp;ved=0CLgBEOgTKAEwEQ" TargetMode="External"/><Relationship Id="rId5" Type="http://schemas.openxmlformats.org/officeDocument/2006/relationships/hyperlink" Target="https://www.google.com.br/search?sa=X&amp;biw=1366&amp;bih=630&amp;q=sulfeto+de+hidrogenio+densidade&amp;ei=wjtCUreYDoaY9QSxuYGwCA&amp;ved=0CLUBEOgTKAEwEQ" TargetMode="External"/><Relationship Id="rId10" Type="http://schemas.openxmlformats.org/officeDocument/2006/relationships/image" Target="../media/image14.jpeg"/><Relationship Id="rId4" Type="http://schemas.openxmlformats.org/officeDocument/2006/relationships/hyperlink" Target="https://www.google.com.br/search?sa=X&amp;biw=1366&amp;bih=630&amp;q=sulfeto+de+hidrogenio+f%C3%B3rmula&amp;ei=wjtCUreYDoaY9QSxuYGwCA&amp;ved=0CLIBEOgTKAEwEQ" TargetMode="Externa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97BAC-DF80-9577-F36C-207BF36EA8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54DD63-4343-D57D-1E76-B29F3CEF59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4CD3ED-2DAB-E60D-B6D5-691686628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1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9A3E6ED-AC35-51D2-A278-018164F36BAC}"/>
              </a:ext>
            </a:extLst>
          </p:cNvPr>
          <p:cNvSpPr/>
          <p:nvPr/>
        </p:nvSpPr>
        <p:spPr>
          <a:xfrm>
            <a:off x="6546574" y="5059545"/>
            <a:ext cx="5486400" cy="17579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4" descr="Z:\CESAR\Logo aprovada\Logo_Veltha_PNG_ORIG.png">
            <a:extLst>
              <a:ext uri="{FF2B5EF4-FFF2-40B4-BE49-F238E27FC236}">
                <a16:creationId xmlns:a16="http://schemas.microsoft.com/office/drawing/2014/main" id="{F7DAFC4B-11E7-BB45-5986-C0E4C5C4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87" y="5089445"/>
            <a:ext cx="4924721" cy="173865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67792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1E336EC-B096-6AA2-729C-BB98C50C2E80}"/>
              </a:ext>
            </a:extLst>
          </p:cNvPr>
          <p:cNvSpPr txBox="1"/>
          <p:nvPr/>
        </p:nvSpPr>
        <p:spPr>
          <a:xfrm>
            <a:off x="-570841" y="44375"/>
            <a:ext cx="8373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Case 01: GE OIL&amp; GAS  H2S CONTROL</a:t>
            </a:r>
            <a:endParaRPr lang="pt-B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367DDA-1AC5-E6B5-3B95-9702F42C9FC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1625" y="2250470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447ABD1-13EC-6F90-36BB-4E4E34F8A4F0}"/>
              </a:ext>
            </a:extLst>
          </p:cNvPr>
          <p:cNvSpPr txBox="1"/>
          <p:nvPr/>
        </p:nvSpPr>
        <p:spPr>
          <a:xfrm>
            <a:off x="7423752" y="732028"/>
            <a:ext cx="5389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Brazil</a:t>
            </a:r>
            <a:r>
              <a:rPr lang="pt-B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Technology Center – BTC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1F2C38-704F-207A-4182-925A5F612B20}"/>
              </a:ext>
            </a:extLst>
          </p:cNvPr>
          <p:cNvSpPr txBox="1"/>
          <p:nvPr/>
        </p:nvSpPr>
        <p:spPr>
          <a:xfrm>
            <a:off x="341882" y="709238"/>
            <a:ext cx="6302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PRECIPITADORES HIDRODINÂMICOS VTD20-35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33C366C-177B-0CBC-AD35-9D23AC893A12}"/>
              </a:ext>
            </a:extLst>
          </p:cNvPr>
          <p:cNvSpPr txBox="1"/>
          <p:nvPr/>
        </p:nvSpPr>
        <p:spPr>
          <a:xfrm>
            <a:off x="9120546" y="1398384"/>
            <a:ext cx="3065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Controle in situ do pH , neutralização contínua 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1BF278A-86EC-6BE7-DE54-0266DC2F0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592" y="1982949"/>
            <a:ext cx="3656288" cy="487505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340708C-9544-A126-4FD0-B19D0DDC9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02328"/>
            <a:ext cx="6990081" cy="54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46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ABF6494-498E-6220-D325-2774B97A332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745" y="2250470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B2006DD-FA9D-ED1D-A04F-BAF7092E0051}"/>
              </a:ext>
            </a:extLst>
          </p:cNvPr>
          <p:cNvSpPr txBox="1"/>
          <p:nvPr/>
        </p:nvSpPr>
        <p:spPr>
          <a:xfrm>
            <a:off x="140694" y="189120"/>
            <a:ext cx="11105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Case 02: Base de desparafinação da </a:t>
            </a:r>
            <a:r>
              <a:rPr lang="pt-BR" sz="32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Wellstream</a:t>
            </a:r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(BAKER Hughes) – </a:t>
            </a:r>
            <a:r>
              <a:rPr lang="pt-BR" sz="32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Niteroi</a:t>
            </a:r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RJ </a:t>
            </a:r>
            <a:endParaRPr lang="pt-B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6A07A9F-7CB3-4ED1-2CAA-1EC4F63878DE}"/>
              </a:ext>
            </a:extLst>
          </p:cNvPr>
          <p:cNvSpPr txBox="1"/>
          <p:nvPr/>
        </p:nvSpPr>
        <p:spPr>
          <a:xfrm>
            <a:off x="255273" y="1388776"/>
            <a:ext cx="7240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590EE51-4F84-DC51-49FE-8ED2DC3C79C8}"/>
              </a:ext>
            </a:extLst>
          </p:cNvPr>
          <p:cNvSpPr txBox="1"/>
          <p:nvPr/>
        </p:nvSpPr>
        <p:spPr>
          <a:xfrm>
            <a:off x="7164532" y="1061165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BB4C110-8489-796F-E5BB-D8FB2E575459}"/>
              </a:ext>
            </a:extLst>
          </p:cNvPr>
          <p:cNvSpPr txBox="1"/>
          <p:nvPr/>
        </p:nvSpPr>
        <p:spPr>
          <a:xfrm>
            <a:off x="113620" y="1233736"/>
            <a:ext cx="1227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Precipitadores Hidrodinâmicos com rota alcalina e refrigeração em Base de limpeza de </a:t>
            </a:r>
            <a:r>
              <a:rPr lang="pt-BR" sz="2400" b="1" dirty="0" err="1"/>
              <a:t>Risers</a:t>
            </a:r>
            <a:r>
              <a:rPr lang="pt-BR" sz="2400" b="1" dirty="0"/>
              <a:t> com H2S</a:t>
            </a:r>
            <a:r>
              <a:rPr lang="pt-BR" b="1" dirty="0"/>
              <a:t>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F7861E2-3D0F-2D9A-B245-1085C6320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092" y="2319963"/>
            <a:ext cx="6026908" cy="449072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F4420D4-D94E-D9A0-BC2C-801D99319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9964"/>
            <a:ext cx="6026908" cy="45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2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665729B-6917-C902-DA14-75C4B5DDC9B6}"/>
              </a:ext>
            </a:extLst>
          </p:cNvPr>
          <p:cNvSpPr txBox="1"/>
          <p:nvPr/>
        </p:nvSpPr>
        <p:spPr>
          <a:xfrm>
            <a:off x="-656047" y="-48969"/>
            <a:ext cx="12746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    Case 03: Base de desparafinação da TECHNIP (FMC) – </a:t>
            </a:r>
            <a:r>
              <a:rPr lang="pt-BR" sz="32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Vitória-ES</a:t>
            </a:r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 </a:t>
            </a:r>
            <a:endParaRPr lang="pt-B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8B5CDE-FB1C-85B9-C214-A2BA216DAE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81109" y="2274006"/>
            <a:ext cx="9149370" cy="4426173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C40B925-70CA-2D77-C094-90CDA0A983AB}"/>
              </a:ext>
            </a:extLst>
          </p:cNvPr>
          <p:cNvSpPr txBox="1"/>
          <p:nvPr/>
        </p:nvSpPr>
        <p:spPr>
          <a:xfrm>
            <a:off x="6231396" y="4753715"/>
            <a:ext cx="619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7330795-AF58-8567-6929-25BCB677C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02" y="535806"/>
            <a:ext cx="12578581" cy="335069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6627C17-F831-6885-02E5-DF230FF35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503"/>
            <a:ext cx="12578581" cy="305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7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B367DDA-1AC5-E6B5-3B95-9702F42C9FC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76900" y="2764456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1F2C38-704F-207A-4182-925A5F612B20}"/>
              </a:ext>
            </a:extLst>
          </p:cNvPr>
          <p:cNvSpPr txBox="1"/>
          <p:nvPr/>
        </p:nvSpPr>
        <p:spPr>
          <a:xfrm>
            <a:off x="0" y="3344527"/>
            <a:ext cx="852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Resultados publicados </a:t>
            </a:r>
            <a:r>
              <a:rPr lang="pt-BR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RIO PIPELINE CONFERENCE &amp; EXPOSITION 2013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2400" b="1" dirty="0"/>
              <a:t>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A354A506-A365-618C-867B-1656785DED9C}"/>
                  </a:ext>
                </a:extLst>
              </p14:cNvPr>
              <p14:cNvContentPartPr/>
              <p14:nvPr/>
            </p14:nvContentPartPr>
            <p14:xfrm>
              <a:off x="1714615" y="935002"/>
              <a:ext cx="360" cy="36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A354A506-A365-618C-867B-1656785DED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5615" y="9260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95856483-F4B0-74D1-AA1B-C0124CAE1330}"/>
                  </a:ext>
                </a:extLst>
              </p14:cNvPr>
              <p14:cNvContentPartPr/>
              <p14:nvPr/>
            </p14:nvContentPartPr>
            <p14:xfrm>
              <a:off x="1724695" y="1111762"/>
              <a:ext cx="360" cy="36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95856483-F4B0-74D1-AA1B-C0124CAE13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6055" y="11027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CFB9FE0D-3639-17DC-4BA9-8A38938E9A59}"/>
                  </a:ext>
                </a:extLst>
              </p14:cNvPr>
              <p14:cNvContentPartPr/>
              <p14:nvPr/>
            </p14:nvContentPartPr>
            <p14:xfrm>
              <a:off x="2670415" y="1049482"/>
              <a:ext cx="360" cy="36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CFB9FE0D-3639-17DC-4BA9-8A38938E9A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1415" y="10404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BAFC5042-F9AB-8246-BDCD-A93483C4BCCC}"/>
                  </a:ext>
                </a:extLst>
              </p14:cNvPr>
              <p14:cNvContentPartPr/>
              <p14:nvPr/>
            </p14:nvContentPartPr>
            <p14:xfrm>
              <a:off x="3480775" y="1028602"/>
              <a:ext cx="360" cy="36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BAFC5042-F9AB-8246-BDCD-A93483C4BC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1775" y="101996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872F397-6D6A-E7BE-077E-CC9C8281B728}"/>
              </a:ext>
            </a:extLst>
          </p:cNvPr>
          <p:cNvGrpSpPr/>
          <p:nvPr/>
        </p:nvGrpSpPr>
        <p:grpSpPr>
          <a:xfrm>
            <a:off x="4416055" y="986842"/>
            <a:ext cx="360" cy="360"/>
            <a:chOff x="4416055" y="98684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Tinta 9">
                  <a:extLst>
                    <a:ext uri="{FF2B5EF4-FFF2-40B4-BE49-F238E27FC236}">
                      <a16:creationId xmlns:a16="http://schemas.microsoft.com/office/drawing/2014/main" id="{D596B24E-8805-0A41-2E89-5AF6A33F29EA}"/>
                    </a:ext>
                  </a:extLst>
                </p14:cNvPr>
                <p14:cNvContentPartPr/>
                <p14:nvPr/>
              </p14:nvContentPartPr>
              <p14:xfrm>
                <a:off x="4416055" y="986842"/>
                <a:ext cx="360" cy="360"/>
              </p14:xfrm>
            </p:contentPart>
          </mc:Choice>
          <mc:Fallback xmlns="">
            <p:pic>
              <p:nvPicPr>
                <p:cNvPr id="10" name="Tinta 9">
                  <a:extLst>
                    <a:ext uri="{FF2B5EF4-FFF2-40B4-BE49-F238E27FC236}">
                      <a16:creationId xmlns:a16="http://schemas.microsoft.com/office/drawing/2014/main" id="{D596B24E-8805-0A41-2E89-5AF6A33F29E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07055" y="9782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Tinta 13">
                  <a:extLst>
                    <a:ext uri="{FF2B5EF4-FFF2-40B4-BE49-F238E27FC236}">
                      <a16:creationId xmlns:a16="http://schemas.microsoft.com/office/drawing/2014/main" id="{5350552C-1648-5691-BC3B-4D0297E8D7CF}"/>
                    </a:ext>
                  </a:extLst>
                </p14:cNvPr>
                <p14:cNvContentPartPr/>
                <p14:nvPr/>
              </p14:nvContentPartPr>
              <p14:xfrm>
                <a:off x="4416055" y="986842"/>
                <a:ext cx="360" cy="360"/>
              </p14:xfrm>
            </p:contentPart>
          </mc:Choice>
          <mc:Fallback xmlns="">
            <p:pic>
              <p:nvPicPr>
                <p:cNvPr id="14" name="Tinta 13">
                  <a:extLst>
                    <a:ext uri="{FF2B5EF4-FFF2-40B4-BE49-F238E27FC236}">
                      <a16:creationId xmlns:a16="http://schemas.microsoft.com/office/drawing/2014/main" id="{5350552C-1648-5691-BC3B-4D0297E8D7C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07055" y="9782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8C955DE-AF9C-A7CE-E969-970506529CD8}"/>
              </a:ext>
            </a:extLst>
          </p:cNvPr>
          <p:cNvSpPr txBox="1"/>
          <p:nvPr/>
        </p:nvSpPr>
        <p:spPr>
          <a:xfrm>
            <a:off x="337704" y="263669"/>
            <a:ext cx="11715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Case 03: Base de desparafinação da TECHNIP (FMC) – </a:t>
            </a:r>
            <a:r>
              <a:rPr lang="pt-BR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Vitória-ES</a:t>
            </a:r>
            <a:endParaRPr lang="pt-BR" sz="2800" dirty="0"/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C0F78301-3B49-AF83-3D06-1DEC185E8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296308"/>
              </p:ext>
            </p:extLst>
          </p:nvPr>
        </p:nvGraphicFramePr>
        <p:xfrm>
          <a:off x="0" y="4372289"/>
          <a:ext cx="12510655" cy="2848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9362">
                  <a:extLst>
                    <a:ext uri="{9D8B030D-6E8A-4147-A177-3AD203B41FA5}">
                      <a16:colId xmlns:a16="http://schemas.microsoft.com/office/drawing/2014/main" val="721413630"/>
                    </a:ext>
                  </a:extLst>
                </a:gridCol>
                <a:gridCol w="2381957">
                  <a:extLst>
                    <a:ext uri="{9D8B030D-6E8A-4147-A177-3AD203B41FA5}">
                      <a16:colId xmlns:a16="http://schemas.microsoft.com/office/drawing/2014/main" val="721413387"/>
                    </a:ext>
                  </a:extLst>
                </a:gridCol>
                <a:gridCol w="1921975">
                  <a:extLst>
                    <a:ext uri="{9D8B030D-6E8A-4147-A177-3AD203B41FA5}">
                      <a16:colId xmlns:a16="http://schemas.microsoft.com/office/drawing/2014/main" val="278268122"/>
                    </a:ext>
                  </a:extLst>
                </a:gridCol>
                <a:gridCol w="3309378">
                  <a:extLst>
                    <a:ext uri="{9D8B030D-6E8A-4147-A177-3AD203B41FA5}">
                      <a16:colId xmlns:a16="http://schemas.microsoft.com/office/drawing/2014/main" val="597450240"/>
                    </a:ext>
                  </a:extLst>
                </a:gridCol>
                <a:gridCol w="2497983">
                  <a:extLst>
                    <a:ext uri="{9D8B030D-6E8A-4147-A177-3AD203B41FA5}">
                      <a16:colId xmlns:a16="http://schemas.microsoft.com/office/drawing/2014/main" val="4130750814"/>
                    </a:ext>
                  </a:extLst>
                </a:gridCol>
              </a:tblGrid>
              <a:tr h="1220871"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N° flexible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    Date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Diameter of Riser (inch)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Concentration of H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S at bobbin (ppm)</a:t>
                      </a:r>
                      <a:endParaRPr lang="pt-BR" sz="1200">
                        <a:effectLst/>
                      </a:endParaRPr>
                    </a:p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internal         external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concentration of H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S from depuration system (ppm)</a:t>
                      </a:r>
                      <a:endParaRPr lang="pt-BR" sz="1200">
                        <a:effectLst/>
                      </a:endParaRPr>
                    </a:p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2541659"/>
                  </a:ext>
                </a:extLst>
              </a:tr>
              <a:tr h="406957"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C475XXA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11/01/2013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135                  2500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    0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8131556"/>
                  </a:ext>
                </a:extLst>
              </a:tr>
              <a:tr h="406957"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C475XXB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13/01/2013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 14                         7   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en-US" sz="1000">
                          <a:effectLst/>
                        </a:rPr>
                        <a:t>    0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143596"/>
                  </a:ext>
                </a:extLst>
              </a:tr>
              <a:tr h="406957"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pt-BR" sz="1000">
                          <a:effectLst/>
                        </a:rPr>
                        <a:t>TR5041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pt-BR" sz="1000">
                          <a:effectLst/>
                        </a:rPr>
                        <a:t>16/03/2013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pt-BR" sz="1000">
                          <a:effectLst/>
                        </a:rPr>
                        <a:t>6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pt-BR" sz="1000">
                          <a:effectLst/>
                        </a:rPr>
                        <a:t>146                       75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pt-BR" sz="1000">
                          <a:effectLst/>
                        </a:rPr>
                        <a:t>    0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9150579"/>
                  </a:ext>
                </a:extLst>
              </a:tr>
              <a:tr h="406957"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pt-BR" sz="1000">
                          <a:effectLst/>
                        </a:rPr>
                        <a:t>TR5141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pt-BR" sz="1000">
                          <a:effectLst/>
                        </a:rPr>
                        <a:t>24/04/2013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pt-BR" sz="1000">
                          <a:effectLst/>
                        </a:rPr>
                        <a:t>4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pt-BR" sz="1000">
                          <a:effectLst/>
                        </a:rPr>
                        <a:t>  29                     149</a:t>
                      </a:r>
                      <a:endParaRPr lang="pt-BR" sz="1200" b="1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-1260475" algn="l"/>
                        </a:tabLst>
                      </a:pPr>
                      <a:r>
                        <a:rPr lang="pt-BR" sz="1000" dirty="0">
                          <a:effectLst/>
                        </a:rPr>
                        <a:t>    0</a:t>
                      </a:r>
                      <a:endParaRPr lang="pt-BR" sz="1200" b="1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6967508"/>
                  </a:ext>
                </a:extLst>
              </a:tr>
            </a:tbl>
          </a:graphicData>
        </a:graphic>
      </p:graphicFrame>
      <p:sp>
        <p:nvSpPr>
          <p:cNvPr id="17" name="Rectangle 1">
            <a:extLst>
              <a:ext uri="{FF2B5EF4-FFF2-40B4-BE49-F238E27FC236}">
                <a16:creationId xmlns:a16="http://schemas.microsoft.com/office/drawing/2014/main" id="{78D4658C-025A-DDCD-D50E-E8813C95E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355" y="3898125"/>
            <a:ext cx="141356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-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1260475" algn="l"/>
              </a:tabLst>
            </a:pPr>
            <a:r>
              <a:rPr kumimoji="0" lang="en-US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Table 4. Concentration of H2S onto dewaxing operation</a:t>
            </a:r>
            <a:endParaRPr kumimoji="0" lang="pt-BR" altLang="pt-B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1260475" algn="l"/>
              </a:tabLst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Imagem 3">
            <a:extLst>
              <a:ext uri="{FF2B5EF4-FFF2-40B4-BE49-F238E27FC236}">
                <a16:creationId xmlns:a16="http://schemas.microsoft.com/office/drawing/2014/main" id="{7B74C896-E5CE-EBA5-B750-5DC65B6F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27" y="1049482"/>
            <a:ext cx="4203028" cy="283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2DB8F33-B17C-D56A-31EF-96A622093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2" y="2090370"/>
            <a:ext cx="29051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320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1CB211F-1261-4F0A-7A44-B25155975105}"/>
              </a:ext>
            </a:extLst>
          </p:cNvPr>
          <p:cNvSpPr txBox="1"/>
          <p:nvPr/>
        </p:nvSpPr>
        <p:spPr>
          <a:xfrm>
            <a:off x="0" y="249086"/>
            <a:ext cx="12361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Case 04: CEDAE  Elevatória do Interceptor Oceânico Barra da Tijuca– Rio de Janeiro-RJ</a:t>
            </a:r>
            <a:endParaRPr lang="pt-BR" sz="2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20C3DB1-4A0D-2058-4C2F-73C76241B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1210056"/>
            <a:ext cx="3901440" cy="564794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8C6F74F-4DA7-35C6-7AAE-9E84831A4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144"/>
            <a:ext cx="5001768" cy="418185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5BD6F04-08A0-C40D-8CE9-853E69A92FEE}"/>
              </a:ext>
            </a:extLst>
          </p:cNvPr>
          <p:cNvSpPr txBox="1"/>
          <p:nvPr/>
        </p:nvSpPr>
        <p:spPr>
          <a:xfrm>
            <a:off x="544010" y="1400537"/>
            <a:ext cx="7280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Sistema de controle de H2S ambiente para pressurização de sala de painéis elétricos dos Inversores de motores de 500 CV e do Painel de Telemetria – Preservação patrimonial e Confiabilidade Operacional 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E28D683-3765-43BB-8D2D-40FFDEE12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8300" y="3128580"/>
            <a:ext cx="4020310" cy="311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01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DB375DC-9EBA-3950-392F-4328841B21D9}"/>
              </a:ext>
            </a:extLst>
          </p:cNvPr>
          <p:cNvSpPr txBox="1"/>
          <p:nvPr/>
        </p:nvSpPr>
        <p:spPr>
          <a:xfrm>
            <a:off x="535329" y="5574561"/>
            <a:ext cx="1088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987B9C-05E8-40AB-2F4C-9845F0E01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038" y="802"/>
            <a:ext cx="5493030" cy="68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47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665729B-6917-C902-DA14-75C4B5DDC9B6}"/>
              </a:ext>
            </a:extLst>
          </p:cNvPr>
          <p:cNvSpPr txBox="1"/>
          <p:nvPr/>
        </p:nvSpPr>
        <p:spPr>
          <a:xfrm>
            <a:off x="-656047" y="-48969"/>
            <a:ext cx="13366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CONTROLE ODORES DOS OXIDADORES</a:t>
            </a:r>
            <a:endParaRPr lang="pt-B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5B9CFC7-E565-E685-726C-48A29355FA56}"/>
              </a:ext>
            </a:extLst>
          </p:cNvPr>
          <p:cNvSpPr txBox="1"/>
          <p:nvPr/>
        </p:nvSpPr>
        <p:spPr>
          <a:xfrm>
            <a:off x="858520" y="772030"/>
            <a:ext cx="110337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Precipitadores </a:t>
            </a:r>
            <a:r>
              <a:rPr lang="es-ES" sz="3200" b="1" dirty="0" err="1"/>
              <a:t>Hidrodinâmicos</a:t>
            </a:r>
            <a:r>
              <a:rPr lang="es-ES" dirty="0"/>
              <a:t>, </a:t>
            </a:r>
            <a:r>
              <a:rPr lang="es-ES" sz="2000" dirty="0" err="1"/>
              <a:t>equipamento</a:t>
            </a:r>
            <a:r>
              <a:rPr lang="es-ES" sz="2000" dirty="0"/>
              <a:t> </a:t>
            </a:r>
            <a:r>
              <a:rPr lang="es-ES" sz="2000" dirty="0" err="1"/>
              <a:t>dinâmico</a:t>
            </a:r>
            <a:r>
              <a:rPr lang="es-ES" sz="2000" dirty="0"/>
              <a:t> e </a:t>
            </a:r>
            <a:r>
              <a:rPr lang="es-ES" sz="2000" dirty="0" err="1"/>
              <a:t>autoaspirante</a:t>
            </a:r>
            <a:r>
              <a:rPr lang="es-ES" sz="2000" dirty="0"/>
              <a:t> que reúne  a </a:t>
            </a:r>
            <a:r>
              <a:rPr lang="es-ES" sz="2000" dirty="0" err="1"/>
              <a:t>presença</a:t>
            </a:r>
            <a:r>
              <a:rPr lang="es-ES" sz="2000" dirty="0"/>
              <a:t> de </a:t>
            </a:r>
            <a:r>
              <a:rPr lang="es-ES" sz="2000" dirty="0" err="1"/>
              <a:t>forças</a:t>
            </a:r>
            <a:r>
              <a:rPr lang="es-ES" sz="2000" dirty="0"/>
              <a:t> centrífugas </a:t>
            </a:r>
            <a:r>
              <a:rPr lang="es-ES" sz="2000" dirty="0" err="1"/>
              <a:t>com</a:t>
            </a:r>
            <a:r>
              <a:rPr lang="es-ES" sz="2000" dirty="0"/>
              <a:t> </a:t>
            </a:r>
            <a:r>
              <a:rPr lang="es-ES" sz="2000" dirty="0" err="1"/>
              <a:t>efeito</a:t>
            </a:r>
            <a:r>
              <a:rPr lang="es-ES" sz="2000" dirty="0"/>
              <a:t> </a:t>
            </a:r>
            <a:r>
              <a:rPr lang="es-ES" sz="2000" dirty="0" err="1"/>
              <a:t>multiventuri</a:t>
            </a:r>
            <a:r>
              <a:rPr lang="es-ES" sz="2000" dirty="0"/>
              <a:t> para </a:t>
            </a:r>
            <a:r>
              <a:rPr lang="es-ES" sz="2000" dirty="0" err="1"/>
              <a:t>alcançar</a:t>
            </a:r>
            <a:r>
              <a:rPr lang="es-ES" sz="2000" dirty="0"/>
              <a:t> a </a:t>
            </a:r>
            <a:r>
              <a:rPr lang="es-ES" sz="2000" dirty="0" err="1"/>
              <a:t>transferência</a:t>
            </a:r>
            <a:r>
              <a:rPr lang="es-ES" sz="2000" dirty="0"/>
              <a:t> sinérgica de </a:t>
            </a:r>
            <a:r>
              <a:rPr lang="es-ES" sz="2000" dirty="0" err="1"/>
              <a:t>massa</a:t>
            </a:r>
            <a:r>
              <a:rPr lang="es-ES" sz="2000" dirty="0"/>
              <a:t> e </a:t>
            </a:r>
            <a:r>
              <a:rPr lang="es-ES" sz="2000" dirty="0" err="1"/>
              <a:t>energia</a:t>
            </a:r>
            <a:r>
              <a:rPr lang="es-ES" sz="2000" dirty="0"/>
              <a:t> entre gases </a:t>
            </a:r>
            <a:r>
              <a:rPr lang="es-ES" sz="2000" dirty="0" err="1"/>
              <a:t>poluentes</a:t>
            </a:r>
            <a:r>
              <a:rPr lang="es-ES" sz="2000" dirty="0"/>
              <a:t> e líquido oxidante. O fundamento teórico da </a:t>
            </a:r>
            <a:r>
              <a:rPr lang="es-ES" sz="2000" dirty="0" err="1"/>
              <a:t>tecnologia</a:t>
            </a:r>
            <a:r>
              <a:rPr lang="es-ES" sz="2000" dirty="0"/>
              <a:t> é </a:t>
            </a:r>
            <a:r>
              <a:rPr lang="es-ES" sz="2000" dirty="0" err="1"/>
              <a:t>baseado</a:t>
            </a:r>
            <a:r>
              <a:rPr lang="es-ES" sz="2000" dirty="0"/>
              <a:t> </a:t>
            </a:r>
            <a:r>
              <a:rPr lang="es-ES" sz="2000" dirty="0" err="1"/>
              <a:t>na</a:t>
            </a:r>
            <a:r>
              <a:rPr lang="es-ES" sz="2000" dirty="0"/>
              <a:t> </a:t>
            </a:r>
            <a:r>
              <a:rPr lang="es-ES" sz="2000" dirty="0" err="1"/>
              <a:t>convergência</a:t>
            </a:r>
            <a:r>
              <a:rPr lang="es-ES" sz="2000" dirty="0"/>
              <a:t> da </a:t>
            </a:r>
            <a:r>
              <a:rPr lang="es-ES" sz="2000" dirty="0" err="1"/>
              <a:t>amplitude</a:t>
            </a:r>
            <a:r>
              <a:rPr lang="es-ES" sz="2000" dirty="0"/>
              <a:t> da </a:t>
            </a:r>
            <a:r>
              <a:rPr lang="es-ES" sz="2000" dirty="0" err="1"/>
              <a:t>vibração</a:t>
            </a:r>
            <a:r>
              <a:rPr lang="es-ES" sz="2000" dirty="0"/>
              <a:t> molecular que </a:t>
            </a:r>
            <a:r>
              <a:rPr lang="es-ES" sz="2000" dirty="0" err="1"/>
              <a:t>resfria</a:t>
            </a:r>
            <a:r>
              <a:rPr lang="es-ES" sz="2000" dirty="0"/>
              <a:t> o ar e adiciona </a:t>
            </a:r>
            <a:r>
              <a:rPr lang="es-ES" sz="2000" dirty="0" err="1"/>
              <a:t>energia</a:t>
            </a:r>
            <a:r>
              <a:rPr lang="es-ES" sz="2000" dirty="0"/>
              <a:t> cinética </a:t>
            </a:r>
            <a:r>
              <a:rPr lang="es-ES" sz="2000" dirty="0" err="1"/>
              <a:t>ao</a:t>
            </a:r>
            <a:r>
              <a:rPr lang="es-ES" sz="2000" dirty="0"/>
              <a:t> líquido, </a:t>
            </a:r>
            <a:r>
              <a:rPr lang="es-ES" sz="2000" dirty="0" err="1"/>
              <a:t>gerando</a:t>
            </a:r>
            <a:r>
              <a:rPr lang="es-ES" sz="2000" dirty="0"/>
              <a:t> o </a:t>
            </a:r>
            <a:r>
              <a:rPr lang="es-ES" sz="2000" dirty="0" err="1"/>
              <a:t>meio</a:t>
            </a:r>
            <a:r>
              <a:rPr lang="es-ES" sz="2000" dirty="0"/>
              <a:t> </a:t>
            </a:r>
            <a:r>
              <a:rPr lang="es-ES" sz="2000" dirty="0" err="1"/>
              <a:t>reativo</a:t>
            </a:r>
            <a:r>
              <a:rPr lang="es-ES" sz="2000" dirty="0"/>
              <a:t> </a:t>
            </a:r>
            <a:r>
              <a:rPr lang="es-ES" sz="2000" dirty="0" err="1"/>
              <a:t>mais</a:t>
            </a:r>
            <a:r>
              <a:rPr lang="es-ES" sz="2000" dirty="0"/>
              <a:t> turbulento. </a:t>
            </a:r>
            <a:r>
              <a:rPr lang="es-ES" sz="2000" dirty="0" err="1"/>
              <a:t>Possui</a:t>
            </a:r>
            <a:r>
              <a:rPr lang="es-ES" sz="2000" dirty="0"/>
              <a:t> </a:t>
            </a:r>
            <a:r>
              <a:rPr lang="es-ES" sz="2000" dirty="0" err="1"/>
              <a:t>ação</a:t>
            </a:r>
            <a:r>
              <a:rPr lang="es-ES" sz="2000" dirty="0"/>
              <a:t> </a:t>
            </a:r>
            <a:r>
              <a:rPr lang="es-ES" sz="2000" dirty="0" err="1"/>
              <a:t>na</a:t>
            </a:r>
            <a:r>
              <a:rPr lang="es-ES" sz="2000" dirty="0"/>
              <a:t> </a:t>
            </a:r>
            <a:r>
              <a:rPr lang="es-ES" sz="2000" dirty="0" err="1"/>
              <a:t>solubilização</a:t>
            </a:r>
            <a:r>
              <a:rPr lang="es-ES" sz="2000" dirty="0"/>
              <a:t> </a:t>
            </a:r>
            <a:r>
              <a:rPr lang="es-ES" sz="2000" dirty="0" err="1"/>
              <a:t>forçada</a:t>
            </a:r>
            <a:r>
              <a:rPr lang="es-ES" sz="2000" dirty="0"/>
              <a:t> e </a:t>
            </a:r>
            <a:r>
              <a:rPr lang="es-ES" sz="2000" dirty="0" err="1"/>
              <a:t>absorção</a:t>
            </a:r>
            <a:r>
              <a:rPr lang="es-ES" sz="2000" dirty="0"/>
              <a:t> de gases e </a:t>
            </a:r>
            <a:r>
              <a:rPr lang="es-ES" sz="2000" dirty="0" err="1"/>
              <a:t>odores</a:t>
            </a:r>
            <a:r>
              <a:rPr lang="es-ES" sz="2000" dirty="0"/>
              <a:t>, </a:t>
            </a:r>
            <a:r>
              <a:rPr lang="es-ES" sz="2000" dirty="0" err="1"/>
              <a:t>arraste</a:t>
            </a:r>
            <a:r>
              <a:rPr lang="es-ES" sz="2000" dirty="0"/>
              <a:t> hidráulico de partículas&gt; 0,8 </a:t>
            </a:r>
            <a:r>
              <a:rPr lang="es-ES" sz="2000" dirty="0" err="1"/>
              <a:t>mícrons</a:t>
            </a:r>
            <a:r>
              <a:rPr lang="es-ES" sz="2000" dirty="0"/>
              <a:t>. Composto por </a:t>
            </a:r>
            <a:r>
              <a:rPr lang="es-ES" sz="2000" dirty="0" err="1"/>
              <a:t>um</a:t>
            </a:r>
            <a:r>
              <a:rPr lang="es-ES" sz="2000" dirty="0"/>
              <a:t> lóbulo de </a:t>
            </a:r>
            <a:r>
              <a:rPr lang="es-ES" sz="2000" dirty="0" err="1"/>
              <a:t>centrifugação</a:t>
            </a:r>
            <a:r>
              <a:rPr lang="es-ES" sz="2000" dirty="0"/>
              <a:t> e </a:t>
            </a:r>
            <a:r>
              <a:rPr lang="es-ES" sz="2000" dirty="0" err="1"/>
              <a:t>depuração</a:t>
            </a:r>
            <a:r>
              <a:rPr lang="es-ES" sz="2000" dirty="0"/>
              <a:t> e </a:t>
            </a:r>
            <a:r>
              <a:rPr lang="es-ES" sz="2000" dirty="0" err="1"/>
              <a:t>outro</a:t>
            </a:r>
            <a:r>
              <a:rPr lang="es-ES" sz="2000" dirty="0"/>
              <a:t> </a:t>
            </a:r>
            <a:r>
              <a:rPr lang="es-ES" sz="2000" dirty="0" err="1"/>
              <a:t>com</a:t>
            </a:r>
            <a:r>
              <a:rPr lang="es-ES" sz="2000" dirty="0"/>
              <a:t> </a:t>
            </a:r>
            <a:r>
              <a:rPr lang="es-ES" sz="2000" dirty="0" err="1"/>
              <a:t>ciclone</a:t>
            </a:r>
            <a:r>
              <a:rPr lang="es-ES" sz="2000" dirty="0"/>
              <a:t> separador ar – líquido, circuito hidráulico </a:t>
            </a:r>
            <a:r>
              <a:rPr lang="es-ES" sz="2000" dirty="0" err="1"/>
              <a:t>com</a:t>
            </a:r>
            <a:r>
              <a:rPr lang="es-ES" sz="2000" dirty="0"/>
              <a:t> bomba centrífuga e  tanque  líquido circulante.</a:t>
            </a:r>
          </a:p>
          <a:p>
            <a:endParaRPr lang="pt-BR" dirty="0"/>
          </a:p>
        </p:txBody>
      </p:sp>
      <p:pic>
        <p:nvPicPr>
          <p:cNvPr id="8" name="Picture 4" descr="c2h4_ag_5_side.gif (454×423)">
            <a:extLst>
              <a:ext uri="{FF2B5EF4-FFF2-40B4-BE49-F238E27FC236}">
                <a16:creationId xmlns:a16="http://schemas.microsoft.com/office/drawing/2014/main" id="{6C187CCC-4F45-143D-69C2-06AFEC5B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8565"/>
            <a:ext cx="5081286" cy="328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ço Reservado para Conteúdo 4">
            <a:extLst>
              <a:ext uri="{FF2B5EF4-FFF2-40B4-BE49-F238E27FC236}">
                <a16:creationId xmlns:a16="http://schemas.microsoft.com/office/drawing/2014/main" id="{D7922BCB-68A5-7062-860F-12AF81A71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2" t="13990" r="13592" b="9774"/>
          <a:stretch/>
        </p:blipFill>
        <p:spPr>
          <a:xfrm>
            <a:off x="7408984" y="3429000"/>
            <a:ext cx="4783016" cy="3508161"/>
          </a:xfrm>
          <a:prstGeom prst="rect">
            <a:avLst/>
          </a:prstGeom>
        </p:spPr>
      </p:pic>
      <p:pic>
        <p:nvPicPr>
          <p:cNvPr id="11" name="Picture 6" descr="Car-font-b-Portable-b-font-font-b-Ozone-b-font-font-b-Generator-b-font.jpg (1000×1000)">
            <a:extLst>
              <a:ext uri="{FF2B5EF4-FFF2-40B4-BE49-F238E27FC236}">
                <a16:creationId xmlns:a16="http://schemas.microsoft.com/office/drawing/2014/main" id="{FBC1727D-2FA8-0E12-F9CC-7D8FA43EE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21" y="5007133"/>
            <a:ext cx="2601229" cy="18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30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665729B-6917-C902-DA14-75C4B5DDC9B6}"/>
              </a:ext>
            </a:extLst>
          </p:cNvPr>
          <p:cNvSpPr txBox="1"/>
          <p:nvPr/>
        </p:nvSpPr>
        <p:spPr>
          <a:xfrm>
            <a:off x="-656047" y="-48969"/>
            <a:ext cx="13366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Precipitadores Hidrodinâmicos </a:t>
            </a:r>
            <a:endParaRPr lang="pt-B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DB375DC-9EBA-3950-392F-4328841B21D9}"/>
              </a:ext>
            </a:extLst>
          </p:cNvPr>
          <p:cNvSpPr txBox="1"/>
          <p:nvPr/>
        </p:nvSpPr>
        <p:spPr>
          <a:xfrm>
            <a:off x="150471" y="535806"/>
            <a:ext cx="108813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Precipitador Hidrodinâmico </a:t>
            </a:r>
            <a:r>
              <a:rPr lang="pt-BR" sz="1800" dirty="0"/>
              <a:t>com motor elétrico principal que aciona o rotor de centrífuga </a:t>
            </a:r>
            <a:r>
              <a:rPr lang="pt-BR" sz="1800" dirty="0" err="1"/>
              <a:t>multiventuri</a:t>
            </a:r>
            <a:r>
              <a:rPr lang="pt-BR" sz="1800" dirty="0"/>
              <a:t> de carga limite que possui fluxo radial forçando a subdivisão da mistura gás-líquido em centenas de porções para atravessar as centenas de perfurações de </a:t>
            </a:r>
            <a:r>
              <a:rPr lang="pt-BR" sz="1800" dirty="0" err="1"/>
              <a:t>venturi</a:t>
            </a:r>
            <a:r>
              <a:rPr lang="pt-BR" sz="1800" dirty="0"/>
              <a:t> na perímetro do rotor que ejeta a mistura para um ciclone de raio duplo onde promove a separação do líquido que retorna por gravidade ao tanque de líquido em circulação ,que possui um selo hidráulico com segurança contra incêndio intrínseca ("</a:t>
            </a:r>
            <a:r>
              <a:rPr lang="pt-BR" sz="1800" dirty="0" err="1"/>
              <a:t>Fire</a:t>
            </a:r>
            <a:r>
              <a:rPr lang="pt-BR" sz="1800" dirty="0"/>
              <a:t> Safe Container"). </a:t>
            </a:r>
            <a:endParaRPr lang="es-CO" sz="1400" dirty="0"/>
          </a:p>
          <a:p>
            <a:r>
              <a:rPr lang="pt-BR" dirty="0"/>
              <a:t>Operando com agua ozonizada para oxidação das frações odoríferas da corrente de ar dos </a:t>
            </a:r>
            <a:r>
              <a:rPr lang="pt-BR" dirty="0" err="1"/>
              <a:t>pré-tratados</a:t>
            </a:r>
            <a:r>
              <a:rPr lang="pt-BR" dirty="0"/>
              <a:t> nos depuradores focais.</a:t>
            </a:r>
          </a:p>
          <a:p>
            <a:r>
              <a:rPr lang="es-ES" sz="3600" dirty="0" err="1"/>
              <a:t>Ozonólise</a:t>
            </a:r>
            <a:r>
              <a:rPr lang="es-ES" sz="3600" dirty="0"/>
              <a:t>, </a:t>
            </a:r>
            <a:r>
              <a:rPr lang="es-ES" dirty="0"/>
              <a:t>típicos no controle de </a:t>
            </a:r>
            <a:r>
              <a:rPr lang="es-ES" dirty="0" err="1"/>
              <a:t>odores</a:t>
            </a:r>
            <a:r>
              <a:rPr lang="es-ES" dirty="0"/>
              <a:t> por </a:t>
            </a:r>
            <a:r>
              <a:rPr lang="es-ES" dirty="0" err="1"/>
              <a:t>craqueamento</a:t>
            </a:r>
            <a:r>
              <a:rPr lang="es-ES" dirty="0"/>
              <a:t>  pelo método Corona </a:t>
            </a:r>
            <a:r>
              <a:rPr lang="es-ES" dirty="0" err="1"/>
              <a:t>gerado</a:t>
            </a:r>
            <a:r>
              <a:rPr lang="es-ES" dirty="0"/>
              <a:t> em placas </a:t>
            </a:r>
            <a:r>
              <a:rPr lang="es-ES" dirty="0" err="1"/>
              <a:t>cerâmica</a:t>
            </a:r>
            <a:r>
              <a:rPr lang="es-ES" dirty="0"/>
              <a:t>  </a:t>
            </a:r>
            <a:r>
              <a:rPr lang="es-ES" dirty="0" err="1"/>
              <a:t>com</a:t>
            </a:r>
            <a:r>
              <a:rPr lang="es-ES" dirty="0"/>
              <a:t> filamentos de metálicos </a:t>
            </a:r>
            <a:r>
              <a:rPr lang="es-ES" dirty="0" err="1"/>
              <a:t>submetido</a:t>
            </a:r>
            <a:r>
              <a:rPr lang="es-ES" dirty="0"/>
              <a:t> a altas </a:t>
            </a:r>
            <a:r>
              <a:rPr lang="es-ES" dirty="0" err="1"/>
              <a:t>tensões</a:t>
            </a:r>
            <a:r>
              <a:rPr lang="es-ES" dirty="0"/>
              <a:t> </a:t>
            </a:r>
            <a:r>
              <a:rPr lang="es-ES" dirty="0" err="1"/>
              <a:t>elétricas</a:t>
            </a:r>
            <a:r>
              <a:rPr lang="es-ES" dirty="0"/>
              <a:t> de </a:t>
            </a:r>
            <a:r>
              <a:rPr lang="es-ES" dirty="0" err="1"/>
              <a:t>corrente</a:t>
            </a:r>
            <a:r>
              <a:rPr lang="es-ES" dirty="0"/>
              <a:t> </a:t>
            </a:r>
            <a:r>
              <a:rPr lang="es-ES" dirty="0" err="1"/>
              <a:t>contínua</a:t>
            </a:r>
            <a:r>
              <a:rPr lang="es-ES" dirty="0"/>
              <a:t>  que  </a:t>
            </a:r>
            <a:r>
              <a:rPr lang="es-ES" dirty="0" err="1"/>
              <a:t>deslocam</a:t>
            </a:r>
            <a:r>
              <a:rPr lang="es-ES" dirty="0"/>
              <a:t> </a:t>
            </a:r>
            <a:r>
              <a:rPr lang="es-ES" dirty="0" err="1"/>
              <a:t>eletrons</a:t>
            </a:r>
            <a:r>
              <a:rPr lang="es-ES" dirty="0"/>
              <a:t>  formando </a:t>
            </a:r>
            <a:r>
              <a:rPr lang="es-ES" dirty="0" err="1"/>
              <a:t>ions</a:t>
            </a:r>
            <a:r>
              <a:rPr lang="es-ES" dirty="0"/>
              <a:t> </a:t>
            </a:r>
            <a:r>
              <a:rPr lang="es-ES" dirty="0" err="1"/>
              <a:t>instaveis</a:t>
            </a:r>
            <a:r>
              <a:rPr lang="es-ES" dirty="0"/>
              <a:t> altamente oxidantes de </a:t>
            </a:r>
            <a:r>
              <a:rPr lang="es-ES" dirty="0" err="1"/>
              <a:t>ozônio</a:t>
            </a:r>
            <a:r>
              <a:rPr lang="es-ES" dirty="0"/>
              <a:t>( O</a:t>
            </a:r>
            <a:r>
              <a:rPr lang="es-ES" sz="1200" dirty="0"/>
              <a:t>3 </a:t>
            </a:r>
            <a:r>
              <a:rPr lang="es-ES" dirty="0"/>
              <a:t> ) </a:t>
            </a:r>
            <a:r>
              <a:rPr lang="es-ES" dirty="0" err="1"/>
              <a:t>capazes</a:t>
            </a:r>
            <a:r>
              <a:rPr lang="es-ES" dirty="0"/>
              <a:t> de ionizar o ar, </a:t>
            </a:r>
            <a:r>
              <a:rPr lang="es-ES" dirty="0" err="1"/>
              <a:t>gerando</a:t>
            </a:r>
            <a:r>
              <a:rPr lang="es-ES" dirty="0"/>
              <a:t> </a:t>
            </a:r>
            <a:r>
              <a:rPr lang="es-ES" dirty="0" err="1"/>
              <a:t>ozônio</a:t>
            </a:r>
            <a:r>
              <a:rPr lang="es-ES" dirty="0"/>
              <a:t> capaz de quebrar </a:t>
            </a:r>
            <a:r>
              <a:rPr lang="es-ES" dirty="0" err="1"/>
              <a:t>cadeias</a:t>
            </a:r>
            <a:r>
              <a:rPr lang="es-ES" dirty="0"/>
              <a:t> </a:t>
            </a:r>
            <a:r>
              <a:rPr lang="es-ES" dirty="0" err="1"/>
              <a:t>orgânicas</a:t>
            </a:r>
            <a:r>
              <a:rPr lang="es-ES" dirty="0"/>
              <a:t> leves, o </a:t>
            </a:r>
            <a:r>
              <a:rPr lang="es-ES" dirty="0" err="1"/>
              <a:t>ozônio</a:t>
            </a:r>
            <a:r>
              <a:rPr lang="es-ES" dirty="0"/>
              <a:t> é o único </a:t>
            </a:r>
            <a:r>
              <a:rPr lang="es-ES" dirty="0" err="1"/>
              <a:t>responsável</a:t>
            </a:r>
            <a:r>
              <a:rPr lang="es-ES" dirty="0"/>
              <a:t> pelo controle de </a:t>
            </a:r>
            <a:r>
              <a:rPr lang="es-ES" dirty="0" err="1"/>
              <a:t>odores</a:t>
            </a:r>
            <a:r>
              <a:rPr lang="es-ES" dirty="0"/>
              <a:t>.</a:t>
            </a:r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297B63-6A3E-E4AB-0BD9-C075CE3A2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1" y="4229125"/>
            <a:ext cx="2994979" cy="207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to 2">
            <a:extLst>
              <a:ext uri="{FF2B5EF4-FFF2-40B4-BE49-F238E27FC236}">
                <a16:creationId xmlns:a16="http://schemas.microsoft.com/office/drawing/2014/main" id="{F58ECDA6-9D9F-D1FF-0F2A-5FC460372A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485911"/>
              </p:ext>
            </p:extLst>
          </p:nvPr>
        </p:nvGraphicFramePr>
        <p:xfrm>
          <a:off x="4391634" y="4253940"/>
          <a:ext cx="2711364" cy="2302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514686" imgH="1286055" progId="Unknown">
                  <p:embed/>
                </p:oleObj>
              </mc:Choice>
              <mc:Fallback>
                <p:oleObj r:id="rId3" imgW="1514686" imgH="1286055" progId="Unknown">
                  <p:embed/>
                  <p:pic>
                    <p:nvPicPr>
                      <p:cNvPr id="7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1634" y="4253940"/>
                        <a:ext cx="2711364" cy="2302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EF7ACBE5-E350-E416-5AD7-E7CB94006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602" y="3955105"/>
            <a:ext cx="4149230" cy="26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665729B-6917-C902-DA14-75C4B5DDC9B6}"/>
              </a:ext>
            </a:extLst>
          </p:cNvPr>
          <p:cNvSpPr txBox="1"/>
          <p:nvPr/>
        </p:nvSpPr>
        <p:spPr>
          <a:xfrm>
            <a:off x="-656047" y="-48969"/>
            <a:ext cx="13366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Precipitador Hidrodinâmico oxidação por ozônio</a:t>
            </a:r>
            <a:endParaRPr lang="pt-B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5B9CFC7-E565-E685-726C-48A29355FA56}"/>
              </a:ext>
            </a:extLst>
          </p:cNvPr>
          <p:cNvSpPr txBox="1"/>
          <p:nvPr/>
        </p:nvSpPr>
        <p:spPr>
          <a:xfrm>
            <a:off x="0" y="399327"/>
            <a:ext cx="110337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i="1" dirty="0"/>
              <a:t>Precipitadores </a:t>
            </a:r>
            <a:r>
              <a:rPr lang="es-CO" sz="2800" b="1" i="1" dirty="0" err="1"/>
              <a:t>Hidrodinâmicos</a:t>
            </a:r>
            <a:r>
              <a:rPr lang="es-CO" sz="2000" b="1" i="1" dirty="0"/>
              <a:t>,</a:t>
            </a:r>
            <a:r>
              <a:rPr lang="pt-BR" sz="2000" dirty="0"/>
              <a:t>possui um circuito hidráulico com bomba centrífuga, tanque de líquido circulante e bicos hidráulicos. A instrumentação possui sensores de fluxo, nível, </a:t>
            </a:r>
            <a:r>
              <a:rPr lang="pt-BR" sz="2000" dirty="0" err="1"/>
              <a:t>solenóides</a:t>
            </a:r>
            <a:r>
              <a:rPr lang="pt-BR" sz="2000" dirty="0"/>
              <a:t> de dosagem de detergente e bomba de drenagem centrífuga. A construção de vida permanente em aço inoxidável pode operar com um módulo de ozonização líquida para operar com segurança porque o ozônio atua no núcleo reativo dos gases solubilizados no líquido, garantindo operação com descarga na fachada do edifício sem impacto visual e eliminação de </a:t>
            </a:r>
            <a:r>
              <a:rPr lang="pt-BR" sz="2000"/>
              <a:t>odores. </a:t>
            </a:r>
            <a:endParaRPr lang="es-CO" sz="2000" dirty="0"/>
          </a:p>
          <a:p>
            <a:endParaRPr lang="pt-BR" dirty="0"/>
          </a:p>
        </p:txBody>
      </p:sp>
      <p:pic>
        <p:nvPicPr>
          <p:cNvPr id="3" name="Espaço Reservado para Conteúdo 3">
            <a:extLst>
              <a:ext uri="{FF2B5EF4-FFF2-40B4-BE49-F238E27FC236}">
                <a16:creationId xmlns:a16="http://schemas.microsoft.com/office/drawing/2014/main" id="{D7D03227-B207-F1EE-8DD6-1EE58AF061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4775" r="20777" b="4777"/>
          <a:stretch/>
        </p:blipFill>
        <p:spPr>
          <a:xfrm>
            <a:off x="-5553" y="3461546"/>
            <a:ext cx="4345128" cy="3392730"/>
          </a:xfrm>
          <a:prstGeom prst="rect">
            <a:avLst/>
          </a:prstGeom>
        </p:spPr>
      </p:pic>
      <p:pic>
        <p:nvPicPr>
          <p:cNvPr id="5" name="Picture 4" descr="C:\Users\Domenico\Documents\DESENHOCAD\Hospital Sirio Libanes\Cozinha SODEXHO\Fotos\Montado operando\Arranjo PHs HSirio Libanes.JPG">
            <a:extLst>
              <a:ext uri="{FF2B5EF4-FFF2-40B4-BE49-F238E27FC236}">
                <a16:creationId xmlns:a16="http://schemas.microsoft.com/office/drawing/2014/main" id="{8E8D496E-56A5-C9A1-BFFC-111A5F705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74" y="3429000"/>
            <a:ext cx="4345129" cy="345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omenico\Documents\CAPCOMD\Produtos\Produtos\PH\Fotos aplication\fotosVAV\PHshopping2.JPG">
            <a:extLst>
              <a:ext uri="{FF2B5EF4-FFF2-40B4-BE49-F238E27FC236}">
                <a16:creationId xmlns:a16="http://schemas.microsoft.com/office/drawing/2014/main" id="{A3A97611-50F5-8136-F7B4-90667C628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990" y="2888431"/>
            <a:ext cx="3592010" cy="40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omenico\Documents\COIFA\TRICAPLUGIN\Hidroturbo\Foto quiosque\Operando UV\IMG_5360.JPG">
            <a:extLst>
              <a:ext uri="{FF2B5EF4-FFF2-40B4-BE49-F238E27FC236}">
                <a16:creationId xmlns:a16="http://schemas.microsoft.com/office/drawing/2014/main" id="{EF6DB477-3A85-189F-6987-7179333E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643" y="2469615"/>
            <a:ext cx="12446643" cy="95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558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665729B-6917-C902-DA14-75C4B5DDC9B6}"/>
              </a:ext>
            </a:extLst>
          </p:cNvPr>
          <p:cNvSpPr txBox="1"/>
          <p:nvPr/>
        </p:nvSpPr>
        <p:spPr>
          <a:xfrm>
            <a:off x="-878400" y="0"/>
            <a:ext cx="13366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Tecnologia de Fabricação Polimérica</a:t>
            </a:r>
            <a:endParaRPr lang="pt-B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5B9CFC7-E565-E685-726C-48A29355FA56}"/>
              </a:ext>
            </a:extLst>
          </p:cNvPr>
          <p:cNvSpPr txBox="1"/>
          <p:nvPr/>
        </p:nvSpPr>
        <p:spPr>
          <a:xfrm>
            <a:off x="0" y="399327"/>
            <a:ext cx="11609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O emprego de materiais específicos para atmosferas corrosivas contendo clore e sais , pode requerer o uso de materiais poliméricos como o Polipropileno (PP)- dispomos de experiência e tecnologia de fabricação, com uso de extrusora de ultima geração na soldagem de peças, dutos e demais singularidades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6FCF28E-A1A4-E289-87E0-02E6DCDC1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7289"/>
            <a:ext cx="5934280" cy="445071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9F18CBD-FB65-073E-042A-50569390F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056" y="2500132"/>
            <a:ext cx="6193692" cy="43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0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F15B2D56-F7B6-D8D5-64AB-C4E94A1605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70093" y="2250470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B1D43BB-BAFF-827F-67A9-419386111A39}"/>
              </a:ext>
            </a:extLst>
          </p:cNvPr>
          <p:cNvSpPr txBox="1"/>
          <p:nvPr/>
        </p:nvSpPr>
        <p:spPr>
          <a:xfrm>
            <a:off x="489268" y="367095"/>
            <a:ext cx="4891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Quem é a Veltha?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536A43-AF1E-585B-2921-A53CBE12C9EB}"/>
              </a:ext>
            </a:extLst>
          </p:cNvPr>
          <p:cNvSpPr txBox="1"/>
          <p:nvPr/>
        </p:nvSpPr>
        <p:spPr>
          <a:xfrm>
            <a:off x="489268" y="1255773"/>
            <a:ext cx="106823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Estruturada a partir da expertise de seu fundador, que atua no segmento de controle de poluentes atmosféricos há mais de 30 anos, a </a:t>
            </a:r>
            <a:r>
              <a:rPr lang="pt-B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Veltha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une todo o potencial da mecânica de fluídos com a cinética química para alcançar soluções inovadoras na neutralização de gases poluentes.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Estas, fazem-se cada vez mais necessárias no cenário atual onde há uma crescente demanda por soluções tecnológicas para questões ambientais nos mais diversos setores.</a:t>
            </a:r>
            <a:br>
              <a:rPr lang="pt-BR" sz="1400" dirty="0"/>
            </a:br>
            <a:endParaRPr lang="pt-BR" sz="1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B72D5A-3D7E-CE7C-58AA-30C7753658A3}"/>
              </a:ext>
            </a:extLst>
          </p:cNvPr>
          <p:cNvSpPr txBox="1"/>
          <p:nvPr/>
        </p:nvSpPr>
        <p:spPr>
          <a:xfrm>
            <a:off x="1561714" y="3510741"/>
            <a:ext cx="1177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Roboto"/>
              </a:rPr>
              <a:t>Visão</a:t>
            </a:r>
          </a:p>
        </p:txBody>
      </p:sp>
      <p:pic>
        <p:nvPicPr>
          <p:cNvPr id="8" name="Picture 2" descr="https://www.veltha.com.br/images/veltha-icon.png">
            <a:extLst>
              <a:ext uri="{FF2B5EF4-FFF2-40B4-BE49-F238E27FC236}">
                <a16:creationId xmlns:a16="http://schemas.microsoft.com/office/drawing/2014/main" id="{97FA7B4C-4B9E-E857-3F90-36D4D5AEA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35" y="3630860"/>
            <a:ext cx="285210" cy="2829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A596D44-4FB0-803F-8CBB-E8348249B5D6}"/>
              </a:ext>
            </a:extLst>
          </p:cNvPr>
          <p:cNvSpPr/>
          <p:nvPr/>
        </p:nvSpPr>
        <p:spPr>
          <a:xfrm>
            <a:off x="5217598" y="3510741"/>
            <a:ext cx="1436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Roboto"/>
              </a:rPr>
              <a:t>Missão</a:t>
            </a:r>
          </a:p>
        </p:txBody>
      </p:sp>
      <p:pic>
        <p:nvPicPr>
          <p:cNvPr id="14" name="Picture 2" descr="https://www.veltha.com.br/images/veltha-icon.png">
            <a:extLst>
              <a:ext uri="{FF2B5EF4-FFF2-40B4-BE49-F238E27FC236}">
                <a16:creationId xmlns:a16="http://schemas.microsoft.com/office/drawing/2014/main" id="{4F51C577-06E1-81AE-8870-A6813F26E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49" y="3631307"/>
            <a:ext cx="285210" cy="2829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AF5F1B5-E1B9-CC0A-0FEE-FC5647DB1FD4}"/>
              </a:ext>
            </a:extLst>
          </p:cNvPr>
          <p:cNvSpPr/>
          <p:nvPr/>
        </p:nvSpPr>
        <p:spPr>
          <a:xfrm>
            <a:off x="9262130" y="3510741"/>
            <a:ext cx="1377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latin typeface="Roboto"/>
              </a:rPr>
              <a:t>Valores</a:t>
            </a:r>
            <a:endParaRPr lang="pt-BR" sz="2800" dirty="0">
              <a:latin typeface="Gloucester MT Extra Condensed" panose="02030808020601010101" pitchFamily="18" charset="0"/>
            </a:endParaRPr>
          </a:p>
        </p:txBody>
      </p:sp>
      <p:pic>
        <p:nvPicPr>
          <p:cNvPr id="19" name="Picture 2" descr="https://www.veltha.com.br/images/veltha-icon.png">
            <a:extLst>
              <a:ext uri="{FF2B5EF4-FFF2-40B4-BE49-F238E27FC236}">
                <a16:creationId xmlns:a16="http://schemas.microsoft.com/office/drawing/2014/main" id="{3D082B73-6FD1-84D3-9C4A-400B0BBCB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920" y="3637167"/>
            <a:ext cx="285210" cy="2829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F59F3334-DDD3-B3A4-6A7F-ECB14AC43D64}"/>
              </a:ext>
            </a:extLst>
          </p:cNvPr>
          <p:cNvSpPr txBox="1"/>
          <p:nvPr/>
        </p:nvSpPr>
        <p:spPr>
          <a:xfrm>
            <a:off x="489268" y="4197152"/>
            <a:ext cx="31044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Prover produtos de excelência na conformação ambiental atmosférica em nível mundial, através de soluções competitivas.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0717EB9-1D69-3311-4DD5-3DB5A52EA0EB}"/>
              </a:ext>
            </a:extLst>
          </p:cNvPr>
          <p:cNvSpPr txBox="1"/>
          <p:nvPr/>
        </p:nvSpPr>
        <p:spPr>
          <a:xfrm>
            <a:off x="4327728" y="4183569"/>
            <a:ext cx="31044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Desenvolver tecnologias inovadoras de controle da poluição   atmosférica que garantam a qualidade do ar nas emissões de processos industriais e em ambientes internos climatizados.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08FF6D0-8948-6D3A-740C-8E7B927009FD}"/>
              </a:ext>
            </a:extLst>
          </p:cNvPr>
          <p:cNvSpPr txBox="1"/>
          <p:nvPr/>
        </p:nvSpPr>
        <p:spPr>
          <a:xfrm>
            <a:off x="8110329" y="4197152"/>
            <a:ext cx="35924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Atuar como empresa de referência no cumprimento das regulamentações e normas legais junto aos seus clientes, governo e sociedade onde atua, garantindo produtos certificados e com uso de insumos qualificados e resíduos gerenciados.</a:t>
            </a:r>
          </a:p>
        </p:txBody>
      </p:sp>
    </p:spTree>
    <p:extLst>
      <p:ext uri="{BB962C8B-B14F-4D97-AF65-F5344CB8AC3E}">
        <p14:creationId xmlns:p14="http://schemas.microsoft.com/office/powerpoint/2010/main" val="2846230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0DC59AE0-B5F4-194E-AC80-4F565181BA34}"/>
              </a:ext>
            </a:extLst>
          </p:cNvPr>
          <p:cNvSpPr txBox="1"/>
          <p:nvPr/>
        </p:nvSpPr>
        <p:spPr>
          <a:xfrm>
            <a:off x="3601107" y="306326"/>
            <a:ext cx="38821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Tecnologia de Fabricação Polimérica e </a:t>
            </a:r>
          </a:p>
          <a:p>
            <a:pPr algn="ctr"/>
            <a:r>
              <a:rPr lang="pt-BR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Soldagem Inoxidável </a:t>
            </a:r>
            <a:endParaRPr lang="pt-BR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5D075B7-EA83-15EC-FDF4-85CD74B0C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883" y="0"/>
            <a:ext cx="3756453" cy="6858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FED2120-94C8-7ACF-6980-2AD17DD93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127" y="2268638"/>
            <a:ext cx="2865487" cy="190114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EABCFE8-7119-7F65-88AB-5EB618B37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125" y="4490104"/>
            <a:ext cx="2865486" cy="244306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3B42521B-A5DB-AF5E-2A0A-9C89FC5DE259}"/>
              </a:ext>
            </a:extLst>
          </p:cNvPr>
          <p:cNvSpPr txBox="1"/>
          <p:nvPr/>
        </p:nvSpPr>
        <p:spPr>
          <a:xfrm>
            <a:off x="90313" y="6394208"/>
            <a:ext cx="278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SOLDA EXTRUDADA EM PP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20AC2FE-2EA0-02C2-08CF-980BC8BE66DA}"/>
              </a:ext>
            </a:extLst>
          </p:cNvPr>
          <p:cNvSpPr txBox="1"/>
          <p:nvPr/>
        </p:nvSpPr>
        <p:spPr>
          <a:xfrm>
            <a:off x="4385930" y="4120772"/>
            <a:ext cx="261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MONTAGEM INDUSTRIAL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3A8F20A-A3DC-9F54-F2A5-C8A584B28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585" y="0"/>
            <a:ext cx="4330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41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0DC59AE0-B5F4-194E-AC80-4F565181BA34}"/>
              </a:ext>
            </a:extLst>
          </p:cNvPr>
          <p:cNvSpPr txBox="1"/>
          <p:nvPr/>
        </p:nvSpPr>
        <p:spPr>
          <a:xfrm>
            <a:off x="3601107" y="306326"/>
            <a:ext cx="7151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INSTALAÇÃO COMISSIONADA E OPERANDO </a:t>
            </a:r>
            <a:endParaRPr lang="pt-BR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A335763-95AF-CEED-C9A8-B6F20D018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71" y="1409657"/>
            <a:ext cx="6412829" cy="54222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A887DD-6BC5-92CB-B541-9EB43B252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688" y="1409657"/>
            <a:ext cx="3824464" cy="51794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06A21FB-AA17-C4C1-544E-03C2D4BFA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91" y="1409657"/>
            <a:ext cx="3736934" cy="49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04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9F69F00-D936-8870-6AFF-E458576F177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8945" y="2390366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5" name="Picture 2" descr="Z:\CESAR\Logo aprovada\Logo_Veltha_PNG_ORIG.png">
            <a:extLst>
              <a:ext uri="{FF2B5EF4-FFF2-40B4-BE49-F238E27FC236}">
                <a16:creationId xmlns:a16="http://schemas.microsoft.com/office/drawing/2014/main" id="{14691F8C-BFD9-7B04-04DC-CA577B6C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80" y="520150"/>
            <a:ext cx="6803150" cy="2401829"/>
          </a:xfrm>
          <a:prstGeom prst="rect">
            <a:avLst/>
          </a:prstGeom>
          <a:solidFill>
            <a:schemeClr val="bg1">
              <a:alpha val="81000"/>
            </a:schemeClr>
          </a:solidFill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73911E8-7020-2D33-0BDC-14A13A0F9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85" y="5855420"/>
            <a:ext cx="6803150" cy="74620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9260D9A-2217-6AEF-283B-4102F0A1A345}"/>
              </a:ext>
            </a:extLst>
          </p:cNvPr>
          <p:cNvSpPr txBox="1"/>
          <p:nvPr/>
        </p:nvSpPr>
        <p:spPr>
          <a:xfrm>
            <a:off x="183631" y="5393755"/>
            <a:ext cx="2807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3079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www.veltha.com.br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F4BB855-902B-4247-D1F0-8647D180D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5"/>
            <a:ext cx="536448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1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2FD93F8-2511-C293-2647-1A566103943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745" y="2250470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957352B-65DF-A69F-1736-7234A0CBE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4" y="6345"/>
            <a:ext cx="12483547" cy="685165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1A9E0B2-DF7B-D514-BB58-A75FC42CA888}"/>
              </a:ext>
            </a:extLst>
          </p:cNvPr>
          <p:cNvSpPr txBox="1"/>
          <p:nvPr/>
        </p:nvSpPr>
        <p:spPr>
          <a:xfrm>
            <a:off x="3047999" y="797510"/>
            <a:ext cx="6096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Veltha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Tecnologia Tratamento do Ar em regime “Turn Key”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Estudo de aplicação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Projeto Básico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Projeto  Executivo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Fabricação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Montagem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Comissionamento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Partida Assistida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Treinamento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Pós Venda e peças de reposição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430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0439C6C-A142-30CD-D635-2BD7A4F6AAF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745" y="2310949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E97C13B-85DC-9781-3E72-E63A6FBC4607}"/>
              </a:ext>
            </a:extLst>
          </p:cNvPr>
          <p:cNvSpPr/>
          <p:nvPr/>
        </p:nvSpPr>
        <p:spPr>
          <a:xfrm>
            <a:off x="122952" y="152342"/>
            <a:ext cx="5800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Nossa Tecnologia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5F3F376-B4F8-3052-A8DB-9872607FA684}"/>
              </a:ext>
            </a:extLst>
          </p:cNvPr>
          <p:cNvSpPr/>
          <p:nvPr/>
        </p:nvSpPr>
        <p:spPr>
          <a:xfrm>
            <a:off x="228969" y="1319957"/>
            <a:ext cx="9749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Dispomos de tecnologias de vanguarda, patenteadas na área de depuração do ar. O cerne tecnológico se fundamenta em rotores tipo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Limit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Load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autoaspirantes (“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Booster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Function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”) na associação da força centrífuga com efeito </a:t>
            </a:r>
            <a:r>
              <a:rPr lang="pt-BR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Venturi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que se materializa nos nossos produtos.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E724496-EA90-A3E1-8718-375B0A9179AE}"/>
              </a:ext>
            </a:extLst>
          </p:cNvPr>
          <p:cNvSpPr/>
          <p:nvPr/>
        </p:nvSpPr>
        <p:spPr>
          <a:xfrm>
            <a:off x="3339548" y="3087757"/>
            <a:ext cx="688005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exclusiva e patenteada tecnologia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MULTIVENTURI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® é a forma mecânica mais eficiente e sinérgica de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mixar gases poluentes e líquidos de sequestro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alcançando-se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excelentes índices de transferências de massa e energia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pelos efeitos do encharcamento e arraste hidráulico de material particulado, condensação de névoas e vapores e solubilização/neutralização induzida de gases e/ou odores. </a:t>
            </a:r>
          </a:p>
          <a:p>
            <a:pPr algn="just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Esta tecnologia é fundamentada na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necessidade de se alcançar um nível elevado de energia no líquido neutralizante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(solução química) que permita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reagir com o excitado estado de vibração molecular típico dos gases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8" name="Picture 3" descr="D:\Veltha institucionsal\Fotos aplication\multiventuri design.jpg">
            <a:extLst>
              <a:ext uri="{FF2B5EF4-FFF2-40B4-BE49-F238E27FC236}">
                <a16:creationId xmlns:a16="http://schemas.microsoft.com/office/drawing/2014/main" id="{A4980AC5-5A69-5F6F-4619-4558ED70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8" y="2787684"/>
            <a:ext cx="2375210" cy="3770243"/>
          </a:xfrm>
          <a:prstGeom prst="rect">
            <a:avLst/>
          </a:prstGeom>
          <a:ln/>
          <a:effectLst>
            <a:softEdge rad="63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50537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CCE9F7D2-253A-3D8C-0042-FDA8704C6D1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7745" y="2250470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3B9E60-B9A8-4F2A-CDC8-6002215F706A}"/>
              </a:ext>
            </a:extLst>
          </p:cNvPr>
          <p:cNvSpPr txBox="1"/>
          <p:nvPr/>
        </p:nvSpPr>
        <p:spPr>
          <a:xfrm>
            <a:off x="-1291064" y="320585"/>
            <a:ext cx="7519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Precipitador Hidrodinâmico “VTD”</a:t>
            </a:r>
            <a:endParaRPr lang="pt-BR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5" name="Picture 2" descr="Z:\CESAR\Veltha e Aerem pendrive\Fotos aplication\CRISTALIA VTD\Cristalia.jpg">
            <a:extLst>
              <a:ext uri="{FF2B5EF4-FFF2-40B4-BE49-F238E27FC236}">
                <a16:creationId xmlns:a16="http://schemas.microsoft.com/office/drawing/2014/main" id="{52200A81-6C8E-4C30-AF78-7CA8CB2A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1" y="967408"/>
            <a:ext cx="2910521" cy="35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F87EEE3-54CD-56EB-C2CE-944BC4D878E3}"/>
              </a:ext>
            </a:extLst>
          </p:cNvPr>
          <p:cNvSpPr txBox="1"/>
          <p:nvPr/>
        </p:nvSpPr>
        <p:spPr>
          <a:xfrm>
            <a:off x="3138382" y="1227870"/>
            <a:ext cx="2282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mais eficiente e compacto equipamento para controle de poluentes tais como material particulado PM2,5 e PM1, névoas, vapores, gases e odores.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304EB6E-7091-48B6-F4CC-14C81EAE0EF8}"/>
              </a:ext>
            </a:extLst>
          </p:cNvPr>
          <p:cNvSpPr txBox="1"/>
          <p:nvPr/>
        </p:nvSpPr>
        <p:spPr>
          <a:xfrm>
            <a:off x="1500226" y="4700576"/>
            <a:ext cx="3542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Air </a:t>
            </a:r>
            <a:r>
              <a:rPr lang="pt-BR" sz="2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Cleaner</a:t>
            </a:r>
            <a:r>
              <a:rPr lang="pt-BR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“ACV”</a:t>
            </a:r>
          </a:p>
          <a:p>
            <a:pPr algn="ctr"/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A filtragem Líquida do Ar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5B57510-54A9-B120-A756-460869913979}"/>
              </a:ext>
            </a:extLst>
          </p:cNvPr>
          <p:cNvSpPr txBox="1"/>
          <p:nvPr/>
        </p:nvSpPr>
        <p:spPr>
          <a:xfrm>
            <a:off x="584205" y="5501733"/>
            <a:ext cx="5644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tecnologia da centrifugação líquida </a:t>
            </a:r>
            <a:r>
              <a:rPr lang="pt-B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Multiventuri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associada à refrigeração do liquido para aplicações na garantia da qualidade do ar de interiores atendendo os requisitos da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ANVISA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 da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ASHRAE 62.1.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533F27F-C1BC-4799-5C99-92EAC0AE7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34" y="0"/>
            <a:ext cx="3472425" cy="258532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CA90A2E-5B86-218D-F346-C070547C1279}"/>
              </a:ext>
            </a:extLst>
          </p:cNvPr>
          <p:cNvSpPr txBox="1"/>
          <p:nvPr/>
        </p:nvSpPr>
        <p:spPr>
          <a:xfrm>
            <a:off x="5974347" y="2600952"/>
            <a:ext cx="62947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PRECIPITADORES HIDRODINAMICOS NA TOMADA DE AR  DE SUBESTAÇÃO ELETRICA EM ESTAÇÕES DE TRATAMENTO DE EFLUENTES E.T.E. </a:t>
            </a:r>
          </a:p>
          <a:p>
            <a:pPr algn="just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- Controle de H2S.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06AAF84-BB19-2103-8F01-3AC62EA79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543" y="3743901"/>
            <a:ext cx="4896726" cy="3092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6616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AEEA8F0F-C203-46FD-BA80-A95FF2E6D7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70751" y="2351921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F43583-C2F6-FAF4-2641-F8F1BBE66B0A}"/>
              </a:ext>
            </a:extLst>
          </p:cNvPr>
          <p:cNvSpPr txBox="1"/>
          <p:nvPr/>
        </p:nvSpPr>
        <p:spPr>
          <a:xfrm>
            <a:off x="2667745" y="179341"/>
            <a:ext cx="68003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Potencial de aplicação da tecnologia de centrifugação </a:t>
            </a:r>
            <a:r>
              <a:rPr lang="pt-B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multiventuri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no Sistema de Exaustão e Depuração de Gases do Laboratório de Corrosão.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DF63880-AE8B-355F-6912-ABD4606AC2E7}"/>
              </a:ext>
            </a:extLst>
          </p:cNvPr>
          <p:cNvSpPr txBox="1"/>
          <p:nvPr/>
        </p:nvSpPr>
        <p:spPr>
          <a:xfrm>
            <a:off x="143965" y="1806360"/>
            <a:ext cx="122088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3200" dirty="0">
                <a:latin typeface="Segoe UI" panose="020B0502040204020203" pitchFamily="34" charset="0"/>
                <a:cs typeface="Segoe UI" panose="020B0502040204020203" pitchFamily="34" charset="0"/>
              </a:rPr>
              <a:t>Unidade de Ensaios, </a:t>
            </a:r>
            <a:r>
              <a:rPr lang="pt-BR" sz="320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corrosão do aço  em soluções salinas</a:t>
            </a:r>
          </a:p>
          <a:p>
            <a:pPr algn="l"/>
            <a:r>
              <a:rPr lang="pt-BR" sz="320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saturadas com sulfeto </a:t>
            </a:r>
            <a:r>
              <a:rPr lang="pt-BR" sz="3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 hidrogênio(</a:t>
            </a:r>
            <a:r>
              <a:rPr lang="pt-BR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sour</a:t>
            </a:r>
            <a:r>
              <a:rPr lang="pt-BR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test</a:t>
            </a:r>
            <a:r>
              <a:rPr lang="pt-BR" sz="3200" dirty="0">
                <a:latin typeface="Segoe UI" panose="020B0502040204020203" pitchFamily="34" charset="0"/>
                <a:cs typeface="Segoe UI" panose="020B0502040204020203" pitchFamily="34" charset="0"/>
              </a:rPr>
              <a:t>)incluindo :</a:t>
            </a:r>
          </a:p>
          <a:p>
            <a:endParaRPr lang="pt-BR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1B04BC6-E3C1-FF32-7BD6-11C090EC5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" y="75694"/>
            <a:ext cx="2767990" cy="102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Ver a imagem de origem">
            <a:extLst>
              <a:ext uri="{FF2B5EF4-FFF2-40B4-BE49-F238E27FC236}">
                <a16:creationId xmlns:a16="http://schemas.microsoft.com/office/drawing/2014/main" id="{E82947B9-EC42-3548-46E1-C631EBBB63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B6FC3EF-962D-C2A7-9321-C2162F1F5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072" y="179341"/>
            <a:ext cx="2539391" cy="70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B9E0E6-FEB9-0926-A0B0-C368AD6F2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879" y="4015016"/>
            <a:ext cx="4559121" cy="280115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D7A22B6-9BF3-505A-A2AA-F46343A147B8}"/>
              </a:ext>
            </a:extLst>
          </p:cNvPr>
          <p:cNvSpPr txBox="1"/>
          <p:nvPr/>
        </p:nvSpPr>
        <p:spPr>
          <a:xfrm>
            <a:off x="143965" y="2833214"/>
            <a:ext cx="70493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                 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LG01 30.000m³/h@600 Pa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Slow strain rate testing (SSRT)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+RIPPLE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solidFill>
                  <a:srgbClr val="808080"/>
                </a:solidFill>
                <a:latin typeface="Roboto" panose="02000000000000000000" pitchFamily="2" charset="0"/>
              </a:rPr>
              <a:t>Slow strain rate testing (SSRT)</a:t>
            </a:r>
            <a:r>
              <a:rPr lang="en-US" sz="1800" b="0" i="0" u="none" strike="noStrike" baseline="0" dirty="0">
                <a:solidFill>
                  <a:srgbClr val="808080"/>
                </a:solidFill>
                <a:latin typeface="Arial" panose="020B0604020202020204" pitchFamily="34" charset="0"/>
              </a:rPr>
              <a:t>+RIPLE(</a:t>
            </a:r>
            <a:r>
              <a:rPr lang="en-US" sz="1800" b="0" i="0" u="none" strike="noStrike" baseline="0" dirty="0" err="1">
                <a:solidFill>
                  <a:srgbClr val="808080"/>
                </a:solidFill>
                <a:latin typeface="Arial" panose="020B0604020202020204" pitchFamily="34" charset="0"/>
              </a:rPr>
              <a:t>Expansão</a:t>
            </a:r>
            <a:r>
              <a:rPr lang="en-US" sz="1800" b="0" i="0" u="none" strike="noStrike" baseline="0" dirty="0">
                <a:solidFill>
                  <a:srgbClr val="80808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808080"/>
                </a:solidFill>
                <a:latin typeface="Arial" panose="020B0604020202020204" pitchFamily="34" charset="0"/>
              </a:rPr>
              <a:t>futura</a:t>
            </a:r>
            <a:r>
              <a:rPr lang="en-US" sz="1800" b="0" i="0" u="none" strike="noStrike" baseline="0" dirty="0">
                <a:solidFill>
                  <a:srgbClr val="808080"/>
                </a:solidFill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Peso Morto 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800" b="0" i="0" u="none" strike="noStrike" baseline="0" dirty="0">
                <a:solidFill>
                  <a:srgbClr val="808080"/>
                </a:solidFill>
                <a:latin typeface="Arial" panose="020B0604020202020204" pitchFamily="34" charset="0"/>
              </a:rPr>
              <a:t>Peso Morto(Expansão futura)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Eletroquímico 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Laboratório Preparação 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solidFill>
                  <a:srgbClr val="808080"/>
                </a:solidFill>
                <a:latin typeface="Arial" panose="020B0604020202020204" pitchFamily="34" charset="0"/>
              </a:rPr>
              <a:t>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Laboratório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Sour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test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Capelas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Laboratório 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Sour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Test Gabinetes	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	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	</a:t>
            </a:r>
            <a:r>
              <a:rPr lang="pt-BR" sz="2000" b="1" dirty="0">
                <a:latin typeface="Roboto" panose="02000000000000000000" pitchFamily="2" charset="0"/>
                <a:ea typeface="Roboto" panose="02000000000000000000" pitchFamily="2" charset="0"/>
              </a:rPr>
              <a:t>LG02A/B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3.000m³/h@500 Pa</a:t>
            </a:r>
            <a:endParaRPr lang="pt-BR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err="1"/>
              <a:t>Oxidadores</a:t>
            </a:r>
            <a:r>
              <a:rPr lang="pt-BR" dirty="0"/>
              <a:t>  H2S</a:t>
            </a:r>
          </a:p>
          <a:p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</a:rPr>
              <a:t>                </a:t>
            </a:r>
            <a:r>
              <a:rPr lang="pt-BR" sz="2000" b="1" dirty="0">
                <a:solidFill>
                  <a:srgbClr val="000000"/>
                </a:solidFill>
                <a:latin typeface="Roboto" panose="02000000000000000000" pitchFamily="2" charset="0"/>
              </a:rPr>
              <a:t>EX04 : </a:t>
            </a:r>
            <a:r>
              <a:rPr lang="en-US" sz="2000" b="1" dirty="0">
                <a:solidFill>
                  <a:srgbClr val="000000"/>
                </a:solidFill>
                <a:latin typeface="Roboto" panose="02000000000000000000" pitchFamily="2" charset="0"/>
              </a:rPr>
              <a:t>1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.200m³/h@350 Pa</a:t>
            </a:r>
            <a:endParaRPr lang="pt-BR" sz="2000" b="1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Almoxarifado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e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armários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insumos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Roboto" panose="02000000000000000000" pitchFamily="2" charset="0"/>
              </a:rPr>
              <a:t>químicos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3853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665729B-6917-C902-DA14-75C4B5DDC9B6}"/>
              </a:ext>
            </a:extLst>
          </p:cNvPr>
          <p:cNvSpPr txBox="1"/>
          <p:nvPr/>
        </p:nvSpPr>
        <p:spPr>
          <a:xfrm>
            <a:off x="-277388" y="-9350"/>
            <a:ext cx="12746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 Sulfeto de Hidrogênio e Dióxido de Enxofre</a:t>
            </a:r>
            <a:endParaRPr lang="pt-B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8B5CDE-FB1C-85B9-C214-A2BA216DAE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35396" y="4522503"/>
            <a:ext cx="9149370" cy="4426173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C40B925-70CA-2D77-C094-90CDA0A983AB}"/>
              </a:ext>
            </a:extLst>
          </p:cNvPr>
          <p:cNvSpPr txBox="1"/>
          <p:nvPr/>
        </p:nvSpPr>
        <p:spPr>
          <a:xfrm>
            <a:off x="5006241" y="1383182"/>
            <a:ext cx="61990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pt-BR" dirty="0"/>
              <a:t> </a:t>
            </a:r>
            <a:r>
              <a:rPr lang="en-US" dirty="0">
                <a:latin typeface="Verdana" panose="020B0604030504040204" pitchFamily="34" charset="0"/>
              </a:rPr>
              <a:t>GÁS </a:t>
            </a:r>
            <a:r>
              <a:rPr lang="en-US" altLang="pt-BR" sz="1800" dirty="0">
                <a:latin typeface="Verdana" panose="020B0604030504040204" pitchFamily="34" charset="0"/>
              </a:rPr>
              <a:t>:           H</a:t>
            </a:r>
            <a:r>
              <a:rPr lang="en-US" altLang="pt-BR" sz="1800" baseline="-25000" dirty="0">
                <a:latin typeface="Verdana" panose="020B0604030504040204" pitchFamily="34" charset="0"/>
              </a:rPr>
              <a:t>2</a:t>
            </a:r>
            <a:r>
              <a:rPr lang="en-US" altLang="pt-BR" sz="1800" dirty="0">
                <a:latin typeface="Verdana" panose="020B0604030504040204" pitchFamily="34" charset="0"/>
              </a:rPr>
              <a:t>S- </a:t>
            </a:r>
            <a:r>
              <a:rPr lang="pt-BR" altLang="pt-BR" sz="1800" dirty="0">
                <a:latin typeface="Verdana" panose="020B0604030504040204" pitchFamily="34" charset="0"/>
              </a:rPr>
              <a:t>Sulfeto de hidrogênio, gás sulfídrico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Verdana" panose="020B0604030504040204" pitchFamily="34" charset="0"/>
              </a:rPr>
              <a:t>                                            gás odor de ovos podres, em solução aquosa             ácido sulfídrico.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b="1" u="sng" dirty="0">
                <a:latin typeface="Verdana" panose="020B0604030504040204" pitchFamily="34" charset="0"/>
                <a:hlinkClick r:id="rId4"/>
              </a:rPr>
              <a:t>Fórmula</a:t>
            </a:r>
            <a:r>
              <a:rPr lang="pt-BR" altLang="pt-BR" sz="1800" b="1" u="sng" dirty="0">
                <a:latin typeface="Verdana" panose="020B0604030504040204" pitchFamily="34" charset="0"/>
              </a:rPr>
              <a:t>: </a:t>
            </a:r>
            <a:r>
              <a:rPr lang="pt-BR" altLang="pt-BR" sz="1800" u="sng" dirty="0">
                <a:latin typeface="Verdana" panose="020B0604030504040204" pitchFamily="34" charset="0"/>
              </a:rPr>
              <a:t>H</a:t>
            </a:r>
            <a:r>
              <a:rPr lang="pt-BR" altLang="pt-BR" sz="1800" u="sng" baseline="-25000" dirty="0">
                <a:latin typeface="Verdana" panose="020B0604030504040204" pitchFamily="34" charset="0"/>
              </a:rPr>
              <a:t>2</a:t>
            </a:r>
            <a:r>
              <a:rPr lang="pt-BR" altLang="pt-BR" sz="1800" u="sng" dirty="0">
                <a:latin typeface="Verdana" panose="020B0604030504040204" pitchFamily="34" charset="0"/>
              </a:rPr>
              <a:t>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b="1" u="sng" dirty="0">
                <a:latin typeface="Verdana" panose="020B0604030504040204" pitchFamily="34" charset="0"/>
                <a:hlinkClick r:id="rId5"/>
              </a:rPr>
              <a:t>               Densidade</a:t>
            </a:r>
            <a:r>
              <a:rPr lang="pt-BR" altLang="pt-BR" sz="1800" b="1" u="sng" dirty="0">
                <a:latin typeface="Verdana" panose="020B0604030504040204" pitchFamily="34" charset="0"/>
              </a:rPr>
              <a:t>: </a:t>
            </a:r>
            <a:r>
              <a:rPr lang="pt-BR" altLang="pt-BR" sz="1800" u="sng" dirty="0">
                <a:latin typeface="Verdana" panose="020B0604030504040204" pitchFamily="34" charset="0"/>
              </a:rPr>
              <a:t>1,36 kg/m³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b="1" u="sng" dirty="0">
                <a:latin typeface="Verdana" panose="020B0604030504040204" pitchFamily="34" charset="0"/>
                <a:hlinkClick r:id="rId6"/>
              </a:rPr>
              <a:t>                        Massa molar</a:t>
            </a:r>
            <a:r>
              <a:rPr lang="pt-BR" altLang="pt-BR" sz="1800" b="1" u="sng" dirty="0">
                <a:latin typeface="Verdana" panose="020B0604030504040204" pitchFamily="34" charset="0"/>
              </a:rPr>
              <a:t>: </a:t>
            </a:r>
            <a:r>
              <a:rPr lang="pt-BR" altLang="pt-BR" sz="1800" u="sng" dirty="0">
                <a:latin typeface="Verdana" panose="020B0604030504040204" pitchFamily="34" charset="0"/>
              </a:rPr>
              <a:t>34,0809 g/mol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b="1" u="sng" dirty="0">
                <a:latin typeface="Verdana" panose="020B0604030504040204" pitchFamily="34" charset="0"/>
                <a:hlinkClick r:id="rId7"/>
              </a:rPr>
              <a:t>                    Ponto de ebulição</a:t>
            </a:r>
            <a:r>
              <a:rPr lang="pt-BR" altLang="pt-BR" sz="1800" b="1" u="sng" dirty="0">
                <a:latin typeface="Verdana" panose="020B0604030504040204" pitchFamily="34" charset="0"/>
              </a:rPr>
              <a:t>: </a:t>
            </a:r>
            <a:r>
              <a:rPr lang="pt-BR" altLang="pt-BR" sz="1800" u="sng" dirty="0">
                <a:latin typeface="Verdana" panose="020B0604030504040204" pitchFamily="34" charset="0"/>
              </a:rPr>
              <a:t>-60 °C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b="1" u="sng" dirty="0">
                <a:latin typeface="Verdana" panose="020B0604030504040204" pitchFamily="34" charset="0"/>
                <a:hlinkClick r:id="rId8"/>
              </a:rPr>
              <a:t>               Ponto de fusão</a:t>
            </a:r>
            <a:r>
              <a:rPr lang="pt-BR" altLang="pt-BR" sz="1800" b="1" u="sng" dirty="0">
                <a:latin typeface="Verdana" panose="020B0604030504040204" pitchFamily="34" charset="0"/>
              </a:rPr>
              <a:t>: </a:t>
            </a:r>
            <a:r>
              <a:rPr lang="pt-BR" altLang="pt-BR" sz="1800" u="sng" dirty="0">
                <a:latin typeface="Verdana" panose="020B0604030504040204" pitchFamily="34" charset="0"/>
              </a:rPr>
              <a:t>-82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1800" dirty="0">
              <a:latin typeface="Verdana" panose="020B0604030504040204" pitchFamily="34" charset="0"/>
            </a:endParaRPr>
          </a:p>
          <a:p>
            <a:endParaRPr lang="pt-BR" b="1" dirty="0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8863ECD4-9197-38D7-11A3-CBA7F77C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41438"/>
            <a:ext cx="24479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tatic.manualdaquimica.com/conteudo/images/estrutu...">
            <a:extLst>
              <a:ext uri="{FF2B5EF4-FFF2-40B4-BE49-F238E27FC236}">
                <a16:creationId xmlns:a16="http://schemas.microsoft.com/office/drawing/2014/main" id="{1F71C5F2-DB4B-4F07-1245-6F62A02A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4" y="4047058"/>
            <a:ext cx="3235036" cy="242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F51DB56-FE57-004D-344D-BD0CCB195399}"/>
              </a:ext>
            </a:extLst>
          </p:cNvPr>
          <p:cNvSpPr txBox="1"/>
          <p:nvPr/>
        </p:nvSpPr>
        <p:spPr>
          <a:xfrm>
            <a:off x="3938154" y="4343400"/>
            <a:ext cx="701386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pt-BR" dirty="0"/>
              <a:t> </a:t>
            </a:r>
            <a:r>
              <a:rPr lang="en-US" dirty="0">
                <a:latin typeface="Verdana" panose="020B0604030504040204" pitchFamily="34" charset="0"/>
              </a:rPr>
              <a:t>GÁS </a:t>
            </a:r>
            <a:r>
              <a:rPr lang="en-US" altLang="pt-BR" sz="1800" dirty="0">
                <a:latin typeface="Verdana" panose="020B0604030504040204" pitchFamily="34" charset="0"/>
              </a:rPr>
              <a:t>:           </a:t>
            </a:r>
            <a:r>
              <a:rPr lang="en-US" altLang="pt-BR" sz="3200" dirty="0">
                <a:latin typeface="Verdana" panose="020B0604030504040204" pitchFamily="34" charset="0"/>
              </a:rPr>
              <a:t>so</a:t>
            </a:r>
            <a:r>
              <a:rPr lang="en-US" altLang="pt-BR" sz="2000" dirty="0">
                <a:latin typeface="Verdana" panose="020B0604030504040204" pitchFamily="34" charset="0"/>
              </a:rPr>
              <a:t>2</a:t>
            </a:r>
            <a:r>
              <a:rPr lang="en-US" altLang="pt-BR" sz="1100" dirty="0">
                <a:latin typeface="Verdana" panose="020B0604030504040204" pitchFamily="34" charset="0"/>
              </a:rPr>
              <a:t>-</a:t>
            </a:r>
            <a:r>
              <a:rPr lang="en-US" altLang="pt-BR" sz="1800" dirty="0">
                <a:latin typeface="Verdana" panose="020B0604030504040204" pitchFamily="34" charset="0"/>
              </a:rPr>
              <a:t> </a:t>
            </a:r>
            <a:r>
              <a:rPr lang="pt-BR" altLang="pt-BR" sz="1800" dirty="0">
                <a:latin typeface="Verdana" panose="020B0604030504040204" pitchFamily="34" charset="0"/>
              </a:rPr>
              <a:t>Dióxido de enxofre. Gás incolor .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b="1" u="sng" dirty="0">
                <a:latin typeface="Verdana" panose="020B0604030504040204" pitchFamily="34" charset="0"/>
                <a:hlinkClick r:id="rId4"/>
              </a:rPr>
              <a:t>Fórmula</a:t>
            </a:r>
            <a:r>
              <a:rPr lang="pt-BR" altLang="pt-BR" sz="1800" b="1" u="sng" dirty="0">
                <a:latin typeface="Verdana" panose="020B0604030504040204" pitchFamily="34" charset="0"/>
              </a:rPr>
              <a:t>: </a:t>
            </a:r>
            <a:r>
              <a:rPr lang="en-US" altLang="pt-BR" sz="1800" dirty="0">
                <a:latin typeface="Verdana" panose="020B0604030504040204" pitchFamily="34" charset="0"/>
              </a:rPr>
              <a:t>   </a:t>
            </a:r>
            <a:r>
              <a:rPr lang="en-US" altLang="pt-BR" sz="3200" dirty="0">
                <a:latin typeface="Verdana" panose="020B0604030504040204" pitchFamily="34" charset="0"/>
              </a:rPr>
              <a:t>so</a:t>
            </a:r>
            <a:r>
              <a:rPr lang="en-US" altLang="pt-BR" sz="2000" dirty="0">
                <a:latin typeface="Verdana" panose="020B0604030504040204" pitchFamily="34" charset="0"/>
              </a:rPr>
              <a:t>2</a:t>
            </a:r>
            <a:r>
              <a:rPr lang="en-US" altLang="pt-BR" sz="1100" dirty="0">
                <a:latin typeface="Verdana" panose="020B0604030504040204" pitchFamily="34" charset="0"/>
              </a:rPr>
              <a:t>-</a:t>
            </a:r>
            <a:r>
              <a:rPr lang="en-US" altLang="pt-BR" sz="1800" dirty="0">
                <a:latin typeface="Verdana" panose="020B0604030504040204" pitchFamily="34" charset="0"/>
              </a:rPr>
              <a:t> </a:t>
            </a:r>
            <a:endParaRPr lang="pt-BR" altLang="pt-BR" sz="1800" u="sng" dirty="0">
              <a:latin typeface="Verdana" panose="020B060403050404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b="1" u="sng" dirty="0">
                <a:latin typeface="Verdana" panose="020B0604030504040204" pitchFamily="34" charset="0"/>
                <a:hlinkClick r:id="rId5"/>
              </a:rPr>
              <a:t>               Densidade</a:t>
            </a:r>
            <a:r>
              <a:rPr lang="pt-BR" altLang="pt-BR" sz="1800" b="1" u="sng" dirty="0">
                <a:latin typeface="Verdana" panose="020B0604030504040204" pitchFamily="34" charset="0"/>
              </a:rPr>
              <a:t>: </a:t>
            </a:r>
            <a:r>
              <a:rPr lang="pt-BR" altLang="pt-BR" b="1" u="sng" dirty="0">
                <a:latin typeface="Verdana" panose="020B0604030504040204" pitchFamily="34" charset="0"/>
              </a:rPr>
              <a:t>2</a:t>
            </a:r>
            <a:r>
              <a:rPr lang="pt-BR" altLang="pt-BR" sz="1800" u="sng" dirty="0">
                <a:latin typeface="Verdana" panose="020B0604030504040204" pitchFamily="34" charset="0"/>
              </a:rPr>
              <a:t>,7 kg/m³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b="1" u="sng" dirty="0">
                <a:latin typeface="Verdana" panose="020B0604030504040204" pitchFamily="34" charset="0"/>
                <a:hlinkClick r:id="rId6"/>
              </a:rPr>
              <a:t>                        Massa molar</a:t>
            </a:r>
            <a:r>
              <a:rPr lang="pt-BR" altLang="pt-BR" sz="1800" b="1" u="sng" dirty="0">
                <a:latin typeface="Verdana" panose="020B0604030504040204" pitchFamily="34" charset="0"/>
              </a:rPr>
              <a:t>: </a:t>
            </a:r>
            <a:r>
              <a:rPr lang="pt-BR" altLang="pt-BR" b="1" u="sng" dirty="0">
                <a:latin typeface="Verdana" panose="020B0604030504040204" pitchFamily="34" charset="0"/>
              </a:rPr>
              <a:t>6</a:t>
            </a:r>
            <a:r>
              <a:rPr lang="pt-BR" altLang="pt-BR" sz="1800" u="sng" dirty="0">
                <a:latin typeface="Verdana" panose="020B0604030504040204" pitchFamily="34" charset="0"/>
              </a:rPr>
              <a:t>4,06 g/mol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b="1" u="sng" dirty="0">
                <a:latin typeface="Verdana" panose="020B0604030504040204" pitchFamily="34" charset="0"/>
                <a:hlinkClick r:id="rId7"/>
              </a:rPr>
              <a:t>                    Ponto de ebulição</a:t>
            </a:r>
            <a:r>
              <a:rPr lang="pt-BR" altLang="pt-BR" sz="1800" b="1" u="sng" dirty="0">
                <a:latin typeface="Verdana" panose="020B0604030504040204" pitchFamily="34" charset="0"/>
              </a:rPr>
              <a:t>: </a:t>
            </a:r>
            <a:r>
              <a:rPr lang="pt-BR" altLang="pt-BR" sz="1800" u="sng" dirty="0">
                <a:latin typeface="Verdana" panose="020B0604030504040204" pitchFamily="34" charset="0"/>
              </a:rPr>
              <a:t>-10 °C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b="1" u="sng" dirty="0">
                <a:latin typeface="Verdana" panose="020B0604030504040204" pitchFamily="34" charset="0"/>
                <a:hlinkClick r:id="rId8"/>
              </a:rPr>
              <a:t>               Ponto de fusão</a:t>
            </a:r>
            <a:r>
              <a:rPr lang="pt-BR" altLang="pt-BR" sz="1800" b="1" u="sng" dirty="0">
                <a:latin typeface="Verdana" panose="020B0604030504040204" pitchFamily="34" charset="0"/>
              </a:rPr>
              <a:t>: </a:t>
            </a:r>
            <a:r>
              <a:rPr lang="pt-BR" altLang="pt-BR" sz="1800" u="sng" dirty="0">
                <a:latin typeface="Verdana" panose="020B0604030504040204" pitchFamily="34" charset="0"/>
              </a:rPr>
              <a:t>-</a:t>
            </a:r>
            <a:r>
              <a:rPr lang="pt-BR" altLang="pt-BR" u="sng" dirty="0">
                <a:latin typeface="Verdana" panose="020B0604030504040204" pitchFamily="34" charset="0"/>
              </a:rPr>
              <a:t>75,5</a:t>
            </a:r>
            <a:r>
              <a:rPr lang="pt-BR" altLang="pt-BR" sz="1800" u="sng" dirty="0">
                <a:latin typeface="Verdana" panose="020B0604030504040204" pitchFamily="34" charset="0"/>
              </a:rPr>
              <a:t>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1800" dirty="0">
              <a:latin typeface="Verdana" panose="020B060403050404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5414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665729B-6917-C902-DA14-75C4B5DDC9B6}"/>
              </a:ext>
            </a:extLst>
          </p:cNvPr>
          <p:cNvSpPr txBox="1"/>
          <p:nvPr/>
        </p:nvSpPr>
        <p:spPr>
          <a:xfrm>
            <a:off x="-277388" y="-9350"/>
            <a:ext cx="12746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Rota tecnológica de Abatimento de Sulfeto de Hidrogênio e Dióxido de Enxofre</a:t>
            </a:r>
            <a:endParaRPr lang="pt-B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8B5CDE-FB1C-85B9-C214-A2BA216DAE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35396" y="4522503"/>
            <a:ext cx="9149370" cy="4426173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C40B925-70CA-2D77-C094-90CDA0A983AB}"/>
              </a:ext>
            </a:extLst>
          </p:cNvPr>
          <p:cNvSpPr txBox="1"/>
          <p:nvPr/>
        </p:nvSpPr>
        <p:spPr>
          <a:xfrm>
            <a:off x="6554486" y="3691640"/>
            <a:ext cx="6199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reação balanceada é a que segue: </a:t>
            </a:r>
          </a:p>
          <a:p>
            <a:r>
              <a:rPr lang="pt-B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H2S(g) +2 </a:t>
            </a:r>
            <a:r>
              <a:rPr lang="pt-BR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NaOH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pt-BR" sz="18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aq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) Na2S(l)* +2H2O(l) </a:t>
            </a:r>
            <a:endParaRPr lang="pt-BR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615E903-EC6E-49DB-3B75-9CF614D60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9" y="2092961"/>
            <a:ext cx="6406312" cy="480026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0715D31-1F31-BBFD-EFDF-2B8935AB7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090" y="1067868"/>
            <a:ext cx="6563740" cy="113042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67D4C97-4855-5B5D-5DA8-F29CF7AC9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420" y="2709476"/>
            <a:ext cx="4987260" cy="10629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E7866B0-2AA1-F297-3BFC-BB664F88D241}"/>
              </a:ext>
            </a:extLst>
          </p:cNvPr>
          <p:cNvSpPr txBox="1"/>
          <p:nvPr/>
        </p:nvSpPr>
        <p:spPr>
          <a:xfrm>
            <a:off x="6837680" y="2306320"/>
            <a:ext cx="262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Dissociação do hidrogênio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B7C3322-C71F-53EA-8E19-A41A5D10BF86}"/>
              </a:ext>
            </a:extLst>
          </p:cNvPr>
          <p:cNvSpPr txBox="1"/>
          <p:nvPr/>
        </p:nvSpPr>
        <p:spPr>
          <a:xfrm>
            <a:off x="6554486" y="4337971"/>
            <a:ext cx="5273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reação 1 hidróxido de sódio e sulfeto de hidrogênio, dissociação do primeiro hidrogênio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&gt;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forma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hidrossulfeto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de sódio + água. </a:t>
            </a:r>
          </a:p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 reação balanceada, ou há excesso de Hidróxido de sódio &gt; segunda etapa da reação. O segundo hidrogênio se dissocia, formando sulfeto de sódio e mais água.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3533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1E336EC-B096-6AA2-729C-BB98C50C2E80}"/>
              </a:ext>
            </a:extLst>
          </p:cNvPr>
          <p:cNvSpPr txBox="1"/>
          <p:nvPr/>
        </p:nvSpPr>
        <p:spPr>
          <a:xfrm>
            <a:off x="-641961" y="-31773"/>
            <a:ext cx="686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Cases H2S</a:t>
            </a:r>
            <a:endParaRPr lang="pt-B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367DDA-1AC5-E6B5-3B95-9702F42C9FC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61625" y="2250470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447ABD1-13EC-6F90-36BB-4E4E34F8A4F0}"/>
              </a:ext>
            </a:extLst>
          </p:cNvPr>
          <p:cNvSpPr txBox="1"/>
          <p:nvPr/>
        </p:nvSpPr>
        <p:spPr>
          <a:xfrm>
            <a:off x="6795984" y="0"/>
            <a:ext cx="5389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Brazil</a:t>
            </a:r>
            <a:r>
              <a:rPr lang="pt-B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Technology Center – BTC  GE </a:t>
            </a:r>
            <a:r>
              <a:rPr lang="pt-BR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Oil</a:t>
            </a:r>
            <a:r>
              <a:rPr lang="pt-B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&amp; </a:t>
            </a:r>
            <a:r>
              <a:rPr lang="pt-BR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Gas</a:t>
            </a:r>
            <a:r>
              <a:rPr lang="pt-B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1F2C38-704F-207A-4182-925A5F612B20}"/>
              </a:ext>
            </a:extLst>
          </p:cNvPr>
          <p:cNvSpPr txBox="1"/>
          <p:nvPr/>
        </p:nvSpPr>
        <p:spPr>
          <a:xfrm>
            <a:off x="4832602" y="1704954"/>
            <a:ext cx="17155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Salas com VAV nas capelas  via </a:t>
            </a:r>
            <a:r>
              <a:rPr lang="pt-BR" sz="2400" b="1" dirty="0" err="1"/>
              <a:t>Labcontrol</a:t>
            </a:r>
            <a:r>
              <a:rPr lang="pt-BR" sz="2400" b="1" dirty="0"/>
              <a:t>@ VAV no Ambiente, Fan </a:t>
            </a:r>
            <a:r>
              <a:rPr lang="pt-BR" sz="2400" b="1" dirty="0" err="1"/>
              <a:t>coil</a:t>
            </a:r>
            <a:r>
              <a:rPr lang="pt-BR" sz="2400" b="1" dirty="0"/>
              <a:t> com inversores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F0F0AB8-F14F-DBDC-41D2-9F434C456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6494" y="1424913"/>
            <a:ext cx="3416320" cy="256224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33C366C-177B-0CBC-AD35-9D23AC893A12}"/>
              </a:ext>
            </a:extLst>
          </p:cNvPr>
          <p:cNvSpPr txBox="1"/>
          <p:nvPr/>
        </p:nvSpPr>
        <p:spPr>
          <a:xfrm>
            <a:off x="6708586" y="1563738"/>
            <a:ext cx="247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Instalação ATEX- Sala de Cilindros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C2AD42D-E825-091D-629E-0E16699AD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8" y="553003"/>
            <a:ext cx="4923394" cy="621355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31AE0F0-68A5-7040-0E82-49125E39D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20" y="3700783"/>
            <a:ext cx="4505960" cy="312255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F0CB2B67-0FCB-57B5-FF27-EDBB6018759F}"/>
              </a:ext>
            </a:extLst>
          </p:cNvPr>
          <p:cNvSpPr txBox="1"/>
          <p:nvPr/>
        </p:nvSpPr>
        <p:spPr>
          <a:xfrm>
            <a:off x="4832602" y="5902960"/>
            <a:ext cx="274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Labcontrol</a:t>
            </a:r>
            <a:r>
              <a:rPr lang="pt-BR" sz="2000" b="1" dirty="0"/>
              <a:t> display  e indicador de pressão diferencial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84082DE-1B90-2803-9EE2-150666FC7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09" y="4988689"/>
            <a:ext cx="3136620" cy="29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550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1400</TotalTime>
  <Words>1481</Words>
  <Application>Microsoft Office PowerPoint</Application>
  <PresentationFormat>Widescreen</PresentationFormat>
  <Paragraphs>131</Paragraphs>
  <Slides>22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Gloucester MT Extra Condensed</vt:lpstr>
      <vt:lpstr>Roboto</vt:lpstr>
      <vt:lpstr>Segoe UI</vt:lpstr>
      <vt:lpstr>Times New Roman</vt:lpstr>
      <vt:lpstr>Verdana</vt:lpstr>
      <vt:lpstr>Wingdings</vt:lpstr>
      <vt:lpstr>Tema do Office</vt:lpstr>
      <vt:lpstr>Unknown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elizande</dc:creator>
  <cp:lastModifiedBy>Domenico Veltha Despoluição Capulli</cp:lastModifiedBy>
  <cp:revision>16</cp:revision>
  <dcterms:created xsi:type="dcterms:W3CDTF">2022-08-23T16:17:42Z</dcterms:created>
  <dcterms:modified xsi:type="dcterms:W3CDTF">2024-06-05T22:07:00Z</dcterms:modified>
</cp:coreProperties>
</file>