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966"/>
    <a:srgbClr val="85AD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10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0BFF38-56F7-5441-00DD-CA7430CB6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2BE23C-25E0-3DFA-67CF-62A8ABB2D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2D9DEB-011C-C13F-62EE-EA3FAAE02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22DA-64EF-4091-86B5-71EC2E7490E5}" type="datetimeFigureOut">
              <a:rPr lang="pt-BR" smtClean="0"/>
              <a:t>05/06/2024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80F1BF-25A1-155A-976C-AC3F20153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F11151-99D0-4586-F683-D9985F02B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3F7-0F5B-4F55-B28D-B7B6FF178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884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585AE7-66ED-CAD0-B0E2-FD7B4F37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4BF526A-F9F5-725C-0966-FA5360DF6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39FAC8-AE2F-52E1-ABCD-0EE0DB453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22DA-64EF-4091-86B5-71EC2E7490E5}" type="datetimeFigureOut">
              <a:rPr lang="pt-BR" smtClean="0"/>
              <a:t>05/06/2024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162159-1C09-6FEC-3EEB-823700BB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7EF9F0-E8DF-DC1A-C1B3-00EB41034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3F7-0F5B-4F55-B28D-B7B6FF178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582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3255D44-98BF-01F7-725C-FC77C9536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8CFA210-4026-557B-41E1-C4E1E2AD0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AF3A12-D3E2-7B25-B132-6463FDCB8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22DA-64EF-4091-86B5-71EC2E7490E5}" type="datetimeFigureOut">
              <a:rPr lang="pt-BR" smtClean="0"/>
              <a:t>05/06/2024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623933-7E19-2AD0-8545-0BA334A4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13D5D2-13F4-3453-A34D-931A1278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3F7-0F5B-4F55-B28D-B7B6FF178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29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F65CE-55AB-93F9-8DCC-87CF43D2B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23D27-4DEF-6E2E-4691-797DE5B37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0AF607-1C42-C2CF-210C-09E9983D2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22DA-64EF-4091-86B5-71EC2E7490E5}" type="datetimeFigureOut">
              <a:rPr lang="pt-BR" smtClean="0"/>
              <a:t>05/06/2024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6B75B0-146A-3D7F-2F9C-18D5058D2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11DAAB-3975-C235-118A-879EED743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3F7-0F5B-4F55-B28D-B7B6FF178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62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2A7E4-F353-D7F6-4AB9-31A8BB0B5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702378-7252-5D1A-80E4-8D41D156A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2FFDC8-419E-F515-0028-37D509F87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22DA-64EF-4091-86B5-71EC2E7490E5}" type="datetimeFigureOut">
              <a:rPr lang="pt-BR" smtClean="0"/>
              <a:t>05/06/2024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8EF3CA-2096-EB10-0BF1-C8363B2E4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80EB0A-45DC-A064-6B06-76E1C0E04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3F7-0F5B-4F55-B28D-B7B6FF178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6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25FB0-162D-3F56-F3EB-36D94A97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556CBA-EE0D-C753-A765-1DB55F214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D3680BF-18F9-7779-9646-BBFA8272E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A8CBBE8-5629-37E4-0811-B11413F3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22DA-64EF-4091-86B5-71EC2E7490E5}" type="datetimeFigureOut">
              <a:rPr lang="pt-BR" smtClean="0"/>
              <a:t>05/06/2024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7B510F-3747-6EC4-F4E7-F8436BF9E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1E70DA-C7CA-5277-DF42-1A1C8067F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3F7-0F5B-4F55-B28D-B7B6FF178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29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45558-89A3-4095-AD74-4BD79FB3A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F1392F-AE1A-7705-B9E3-6CAC86323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BD4EF18-19DE-B0C8-720A-36E421FCE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F52F6EA-5D76-3925-0462-7A137AB09E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D951F10-5EEE-601E-27C5-4D80799A1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B075481-917F-1A4A-9B48-367A17242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22DA-64EF-4091-86B5-71EC2E7490E5}" type="datetimeFigureOut">
              <a:rPr lang="pt-BR" smtClean="0"/>
              <a:t>05/06/2024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757E8D-ABE0-1811-28E1-211A99AE2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F57F614-6CB1-96EB-1F55-941AEC34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3F7-0F5B-4F55-B28D-B7B6FF178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15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B6F4FC-3BD8-D066-8EA5-AA115F3D2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2FCC4C3-4961-85E1-D4A4-CE877BE3C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22DA-64EF-4091-86B5-71EC2E7490E5}" type="datetimeFigureOut">
              <a:rPr lang="pt-BR" smtClean="0"/>
              <a:t>05/06/2024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81F97CB-F0E4-6AFA-1A14-38DBB862A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0654A46-13E8-49DE-C887-9A1EA6FF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3F7-0F5B-4F55-B28D-B7B6FF178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54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E4BBB73-01A6-FBE5-DD27-83E6A8B55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22DA-64EF-4091-86B5-71EC2E7490E5}" type="datetimeFigureOut">
              <a:rPr lang="pt-BR" smtClean="0"/>
              <a:t>05/06/2024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4ACA664-19BC-4A54-321E-E1398318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C245EAB-9E89-D791-3E16-3AE605A2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3F7-0F5B-4F55-B28D-B7B6FF178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630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04B329-4955-0FD8-C7CD-FC44AD328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2FAB87-FBB5-3FED-1820-326AF2CED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A881496-BD53-2ADB-7FB5-23C94F7AA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3F5DAF9-DB6F-490C-B7E8-D7AE68396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22DA-64EF-4091-86B5-71EC2E7490E5}" type="datetimeFigureOut">
              <a:rPr lang="pt-BR" smtClean="0"/>
              <a:t>05/06/2024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8E10570-5100-7A6B-3645-E03C33E2A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42FF70E-286C-B80D-2287-D01CE9B0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3F7-0F5B-4F55-B28D-B7B6FF178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07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FEC464-1585-1127-510F-6E8051342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A9E1BD7-223B-F719-0B1E-A3B5D43CA7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E0EC78A-8500-CE20-CE50-C70552BEA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9A3B47-9787-AAA9-01EA-6A9EF58F6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22DA-64EF-4091-86B5-71EC2E7490E5}" type="datetimeFigureOut">
              <a:rPr lang="pt-BR" smtClean="0"/>
              <a:t>05/06/2024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F1CD09A-A732-546D-036F-0B34BF972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5B222E-BF24-57F1-88C9-CD334194C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3F7-0F5B-4F55-B28D-B7B6FF178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92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E64186C-CE7B-915B-C27C-947B5FCB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152D88B-A26B-9ED1-72CD-06D563967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A8C784-F798-F188-62D6-95135522A4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F22DA-64EF-4091-86B5-71EC2E7490E5}" type="datetimeFigureOut">
              <a:rPr lang="pt-BR" smtClean="0"/>
              <a:t>05/06/2024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9CD8A4-A34F-983A-3694-C909185256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49D975-75B2-EE76-1277-210D6FCF0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823F7-0F5B-4F55-B28D-B7B6FF178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553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797BAC-DF80-9577-F36C-207BF36EA8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54DD63-4343-D57D-1E76-B29F3CEF59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34CD3ED-2DAB-E60D-B6D5-691686628F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9A3E6ED-AC35-51D2-A278-018164F36BAC}"/>
              </a:ext>
            </a:extLst>
          </p:cNvPr>
          <p:cNvSpPr/>
          <p:nvPr/>
        </p:nvSpPr>
        <p:spPr>
          <a:xfrm>
            <a:off x="6546574" y="5059545"/>
            <a:ext cx="5486400" cy="17579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4" descr="Z:\CESAR\Logo aprovada\Logo_Veltha_PNG_ORIG.png">
            <a:extLst>
              <a:ext uri="{FF2B5EF4-FFF2-40B4-BE49-F238E27FC236}">
                <a16:creationId xmlns:a16="http://schemas.microsoft.com/office/drawing/2014/main" id="{F7DAFC4B-11E7-BB45-5986-C0E4C5C42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87" y="5089445"/>
            <a:ext cx="4924721" cy="1738656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67792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9F69F00-D936-8870-6AFF-E458576F17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08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67745" y="2250470"/>
            <a:ext cx="9524255" cy="460753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5" name="Picture 2" descr="Z:\CESAR\Logo aprovada\Logo_Veltha_PNG_ORIG.png">
            <a:extLst>
              <a:ext uri="{FF2B5EF4-FFF2-40B4-BE49-F238E27FC236}">
                <a16:creationId xmlns:a16="http://schemas.microsoft.com/office/drawing/2014/main" id="{14691F8C-BFD9-7B04-04DC-CA577B6C9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425" y="1691312"/>
            <a:ext cx="6803150" cy="2401829"/>
          </a:xfrm>
          <a:prstGeom prst="rect">
            <a:avLst/>
          </a:prstGeom>
          <a:solidFill>
            <a:schemeClr val="bg1">
              <a:alpha val="81000"/>
            </a:schemeClr>
          </a:solidFill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573911E8-7020-2D33-0BDC-14A13A0F9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425" y="4181131"/>
            <a:ext cx="6803150" cy="74620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9260D9A-2217-6AEF-283B-4102F0A1A345}"/>
              </a:ext>
            </a:extLst>
          </p:cNvPr>
          <p:cNvSpPr txBox="1"/>
          <p:nvPr/>
        </p:nvSpPr>
        <p:spPr>
          <a:xfrm>
            <a:off x="4786111" y="4927339"/>
            <a:ext cx="28073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3079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www.veltha.com.br</a:t>
            </a:r>
          </a:p>
        </p:txBody>
      </p:sp>
    </p:spTree>
    <p:extLst>
      <p:ext uri="{BB962C8B-B14F-4D97-AF65-F5344CB8AC3E}">
        <p14:creationId xmlns:p14="http://schemas.microsoft.com/office/powerpoint/2010/main" val="33021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>
            <a:extLst>
              <a:ext uri="{FF2B5EF4-FFF2-40B4-BE49-F238E27FC236}">
                <a16:creationId xmlns:a16="http://schemas.microsoft.com/office/drawing/2014/main" id="{F15B2D56-F7B6-D8D5-64AB-C4E94A1605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08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70093" y="2250470"/>
            <a:ext cx="9524255" cy="460753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B1D43BB-BAFF-827F-67A9-419386111A39}"/>
              </a:ext>
            </a:extLst>
          </p:cNvPr>
          <p:cNvSpPr txBox="1"/>
          <p:nvPr/>
        </p:nvSpPr>
        <p:spPr>
          <a:xfrm>
            <a:off x="489268" y="367095"/>
            <a:ext cx="48919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Quem é a Veltha?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536A43-AF1E-585B-2921-A53CBE12C9EB}"/>
              </a:ext>
            </a:extLst>
          </p:cNvPr>
          <p:cNvSpPr txBox="1"/>
          <p:nvPr/>
        </p:nvSpPr>
        <p:spPr>
          <a:xfrm>
            <a:off x="489268" y="1255773"/>
            <a:ext cx="1068231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Estruturada a partir da expertise de seu fundador, que atua no segmento de controle de poluentes atmosféricos há mais de 30 anos, a </a:t>
            </a:r>
            <a:r>
              <a:rPr lang="pt-B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Veltha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une todo o potencial da mecânica de fluídos com a cinética química para alcançar soluções inovadoras na neutralização de gases poluentes.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Estas, fazem-se cada vez mais necessárias no cenário atual onde há uma crescente demanda por soluções tecnológicas para questões ambientais nos mais diversos setores.</a:t>
            </a:r>
            <a:br>
              <a:rPr lang="pt-BR" sz="1400" dirty="0"/>
            </a:br>
            <a:endParaRPr lang="pt-BR" sz="14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BB72D5A-3D7E-CE7C-58AA-30C7753658A3}"/>
              </a:ext>
            </a:extLst>
          </p:cNvPr>
          <p:cNvSpPr txBox="1"/>
          <p:nvPr/>
        </p:nvSpPr>
        <p:spPr>
          <a:xfrm>
            <a:off x="1561714" y="3510741"/>
            <a:ext cx="1177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Roboto"/>
              </a:rPr>
              <a:t>Visão</a:t>
            </a:r>
          </a:p>
        </p:txBody>
      </p:sp>
      <p:pic>
        <p:nvPicPr>
          <p:cNvPr id="8" name="Picture 2" descr="https://www.veltha.com.br/images/veltha-icon.png">
            <a:extLst>
              <a:ext uri="{FF2B5EF4-FFF2-40B4-BE49-F238E27FC236}">
                <a16:creationId xmlns:a16="http://schemas.microsoft.com/office/drawing/2014/main" id="{97FA7B4C-4B9E-E857-3F90-36D4D5AEA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35" y="3630860"/>
            <a:ext cx="285210" cy="28298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A596D44-4FB0-803F-8CBB-E8348249B5D6}"/>
              </a:ext>
            </a:extLst>
          </p:cNvPr>
          <p:cNvSpPr/>
          <p:nvPr/>
        </p:nvSpPr>
        <p:spPr>
          <a:xfrm>
            <a:off x="5217598" y="3510741"/>
            <a:ext cx="1436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Roboto"/>
              </a:rPr>
              <a:t>Missão</a:t>
            </a:r>
          </a:p>
        </p:txBody>
      </p:sp>
      <p:pic>
        <p:nvPicPr>
          <p:cNvPr id="14" name="Picture 2" descr="https://www.veltha.com.br/images/veltha-icon.png">
            <a:extLst>
              <a:ext uri="{FF2B5EF4-FFF2-40B4-BE49-F238E27FC236}">
                <a16:creationId xmlns:a16="http://schemas.microsoft.com/office/drawing/2014/main" id="{4F51C577-06E1-81AE-8870-A6813F26E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049" y="3631307"/>
            <a:ext cx="285210" cy="28298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9AF5F1B5-E1B9-CC0A-0FEE-FC5647DB1FD4}"/>
              </a:ext>
            </a:extLst>
          </p:cNvPr>
          <p:cNvSpPr/>
          <p:nvPr/>
        </p:nvSpPr>
        <p:spPr>
          <a:xfrm>
            <a:off x="9262130" y="3510741"/>
            <a:ext cx="1377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Roboto"/>
              </a:rPr>
              <a:t>Valores</a:t>
            </a:r>
            <a:endParaRPr lang="pt-BR" sz="2800" dirty="0">
              <a:latin typeface="Gloucester MT Extra Condensed" panose="02030808020601010101" pitchFamily="18" charset="0"/>
            </a:endParaRPr>
          </a:p>
        </p:txBody>
      </p:sp>
      <p:pic>
        <p:nvPicPr>
          <p:cNvPr id="19" name="Picture 2" descr="https://www.veltha.com.br/images/veltha-icon.png">
            <a:extLst>
              <a:ext uri="{FF2B5EF4-FFF2-40B4-BE49-F238E27FC236}">
                <a16:creationId xmlns:a16="http://schemas.microsoft.com/office/drawing/2014/main" id="{3D082B73-6FD1-84D3-9C4A-400B0BBCB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920" y="3637167"/>
            <a:ext cx="285210" cy="28298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F59F3334-DDD3-B3A4-6A7F-ECB14AC43D64}"/>
              </a:ext>
            </a:extLst>
          </p:cNvPr>
          <p:cNvSpPr txBox="1"/>
          <p:nvPr/>
        </p:nvSpPr>
        <p:spPr>
          <a:xfrm>
            <a:off x="489268" y="4197152"/>
            <a:ext cx="310449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Prover produtos de excelência na conformação ambiental atmosférica em nível mundial, através de soluções competitivas.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0717EB9-1D69-3311-4DD5-3DB5A52EA0EB}"/>
              </a:ext>
            </a:extLst>
          </p:cNvPr>
          <p:cNvSpPr txBox="1"/>
          <p:nvPr/>
        </p:nvSpPr>
        <p:spPr>
          <a:xfrm>
            <a:off x="4327728" y="4183569"/>
            <a:ext cx="310449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Desenvolver tecnologias inovadoras de controle da poluição   atmosférica que garantam a qualidade do ar nas emissões de processos industriais e em ambientes internos climatizados.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08FF6D0-8948-6D3A-740C-8E7B927009FD}"/>
              </a:ext>
            </a:extLst>
          </p:cNvPr>
          <p:cNvSpPr txBox="1"/>
          <p:nvPr/>
        </p:nvSpPr>
        <p:spPr>
          <a:xfrm>
            <a:off x="8110329" y="4197152"/>
            <a:ext cx="35924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Atuar como empresa de referência no cumprimento das regulamentações e normas legais junto aos seus clientes, governo e sociedade onde atua, garantindo produtos certificados e com uso de insumos qualificados e resíduos gerenciados.</a:t>
            </a:r>
          </a:p>
        </p:txBody>
      </p:sp>
    </p:spTree>
    <p:extLst>
      <p:ext uri="{BB962C8B-B14F-4D97-AF65-F5344CB8AC3E}">
        <p14:creationId xmlns:p14="http://schemas.microsoft.com/office/powerpoint/2010/main" val="2846230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00439C6C-A142-30CD-D635-2BD7A4F6AA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08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67745" y="2310949"/>
            <a:ext cx="9524255" cy="460753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E97C13B-85DC-9781-3E72-E63A6FBC4607}"/>
              </a:ext>
            </a:extLst>
          </p:cNvPr>
          <p:cNvSpPr/>
          <p:nvPr/>
        </p:nvSpPr>
        <p:spPr>
          <a:xfrm>
            <a:off x="122952" y="152342"/>
            <a:ext cx="5800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Nossa Tecnologia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5F3F376-B4F8-3052-A8DB-9872607FA684}"/>
              </a:ext>
            </a:extLst>
          </p:cNvPr>
          <p:cNvSpPr/>
          <p:nvPr/>
        </p:nvSpPr>
        <p:spPr>
          <a:xfrm>
            <a:off x="228969" y="1319957"/>
            <a:ext cx="9749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Dispomos de tecnologias de vanguarda, patenteadas na área de depuração do ar. O cerne tecnológico se fundamenta em rotores tipo </a:t>
            </a:r>
            <a:r>
              <a:rPr lang="pt-BR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Limit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Load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autoaspirantes (“</a:t>
            </a:r>
            <a:r>
              <a:rPr lang="pt-BR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Booster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Function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”) na associação da força centrífuga com efeito </a:t>
            </a:r>
            <a:r>
              <a:rPr lang="pt-BR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Venturi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que se materializa nos nossos produtos.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loucester MT Extra Condensed" panose="02030808020601010101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E724496-EA90-A3E1-8718-375B0A9179AE}"/>
              </a:ext>
            </a:extLst>
          </p:cNvPr>
          <p:cNvSpPr/>
          <p:nvPr/>
        </p:nvSpPr>
        <p:spPr>
          <a:xfrm>
            <a:off x="3339548" y="3087757"/>
            <a:ext cx="688005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exclusiva e patenteada tecnologia </a:t>
            </a:r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MULTIVENTURI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® é a forma mecânica mais eficiente e sinérgica de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mixar gases poluentes e líquidos de sequestro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alcançando-se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excelentes índices de transferências de massa e energia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pelos efeitos do encharcamento e arraste hidráulico de material particulado, condensação de névoas e vapores e solubilização/neutralização induzida de gases e/ou odores. </a:t>
            </a:r>
          </a:p>
          <a:p>
            <a:pPr algn="just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Esta tecnologia é fundamentada na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necessidade de se alcançar um nível elevado de energia no líquido neutralizante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(solução química) que permita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reagir com o excitado estado de vibração molecular típico dos gases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8" name="Picture 3" descr="D:\Veltha institucionsal\Fotos aplication\multiventuri design.jpg">
            <a:extLst>
              <a:ext uri="{FF2B5EF4-FFF2-40B4-BE49-F238E27FC236}">
                <a16:creationId xmlns:a16="http://schemas.microsoft.com/office/drawing/2014/main" id="{A4980AC5-5A69-5F6F-4619-4558ED706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8" y="2787684"/>
            <a:ext cx="2375210" cy="3770243"/>
          </a:xfrm>
          <a:prstGeom prst="rect">
            <a:avLst/>
          </a:prstGeom>
          <a:ln/>
          <a:effectLst>
            <a:softEdge rad="635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053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CCE9F7D2-253A-3D8C-0042-FDA8704C6D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08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67745" y="2250470"/>
            <a:ext cx="9524255" cy="460753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E3B9E60-B9A8-4F2A-CDC8-6002215F706A}"/>
              </a:ext>
            </a:extLst>
          </p:cNvPr>
          <p:cNvSpPr txBox="1"/>
          <p:nvPr/>
        </p:nvSpPr>
        <p:spPr>
          <a:xfrm>
            <a:off x="-1291064" y="320585"/>
            <a:ext cx="751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Precipitador Hidrodinâmico “VTD”</a:t>
            </a:r>
            <a:endParaRPr lang="pt-B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</p:txBody>
      </p:sp>
      <p:pic>
        <p:nvPicPr>
          <p:cNvPr id="5" name="Picture 2" descr="Z:\CESAR\Veltha e Aerem pendrive\Fotos aplication\CRISTALIA VTD\Cristalia.jpg">
            <a:extLst>
              <a:ext uri="{FF2B5EF4-FFF2-40B4-BE49-F238E27FC236}">
                <a16:creationId xmlns:a16="http://schemas.microsoft.com/office/drawing/2014/main" id="{52200A81-6C8E-4C30-AF78-7CA8CB2A3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31" y="967408"/>
            <a:ext cx="2910521" cy="359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F87EEE3-54CD-56EB-C2CE-944BC4D878E3}"/>
              </a:ext>
            </a:extLst>
          </p:cNvPr>
          <p:cNvSpPr txBox="1"/>
          <p:nvPr/>
        </p:nvSpPr>
        <p:spPr>
          <a:xfrm>
            <a:off x="3138382" y="1227870"/>
            <a:ext cx="22822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mais eficiente e compacto equipamento para controle de poluentes tais como material particulado PM2,5 e PM1, névoas, vapores, gases e odores.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304EB6E-7091-48B6-F4CC-14C81EAE0EF8}"/>
              </a:ext>
            </a:extLst>
          </p:cNvPr>
          <p:cNvSpPr txBox="1"/>
          <p:nvPr/>
        </p:nvSpPr>
        <p:spPr>
          <a:xfrm>
            <a:off x="1500226" y="4700576"/>
            <a:ext cx="3542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Air </a:t>
            </a:r>
            <a:r>
              <a:rPr lang="pt-BR" sz="24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Cleaner</a:t>
            </a:r>
            <a:r>
              <a:rPr lang="pt-BR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“ACV”</a:t>
            </a:r>
          </a:p>
          <a:p>
            <a:pPr algn="ctr"/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A filtragem Líquida do Ar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5B57510-54A9-B120-A756-460869913979}"/>
              </a:ext>
            </a:extLst>
          </p:cNvPr>
          <p:cNvSpPr txBox="1"/>
          <p:nvPr/>
        </p:nvSpPr>
        <p:spPr>
          <a:xfrm>
            <a:off x="584205" y="5501733"/>
            <a:ext cx="5644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tecnologia da centrifugação líquida </a:t>
            </a:r>
            <a:r>
              <a:rPr lang="pt-B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Multiventuri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associada à refrigeração do liquido para aplicações na garantia da qualidade do ar de interiores atendendo os requisitos da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ANVISA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 da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ASHRAE 62.1.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3F6FF8D-BE7D-A99C-1CC7-8343B71B2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313" y="4383623"/>
            <a:ext cx="5260004" cy="23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533F27F-C1BC-4799-5C99-92EAC0AE74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02" y="281825"/>
            <a:ext cx="3472425" cy="2585323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7CA90A2E-5B86-218D-F346-C070547C1279}"/>
              </a:ext>
            </a:extLst>
          </p:cNvPr>
          <p:cNvSpPr txBox="1"/>
          <p:nvPr/>
        </p:nvSpPr>
        <p:spPr>
          <a:xfrm>
            <a:off x="5983358" y="2867148"/>
            <a:ext cx="62947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PRECIPITADORES HIDRODINAMICOS NA TOMADA DE AR  DE SUBESTAÇÃO ELETRICA EM ESTAÇÕES DE TRATAMENTO DE EFLUENTES E.T.E. </a:t>
            </a:r>
          </a:p>
          <a:p>
            <a:pPr algn="just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- Controle de H2S.</a:t>
            </a:r>
          </a:p>
        </p:txBody>
      </p:sp>
    </p:spTree>
    <p:extLst>
      <p:ext uri="{BB962C8B-B14F-4D97-AF65-F5344CB8AC3E}">
        <p14:creationId xmlns:p14="http://schemas.microsoft.com/office/powerpoint/2010/main" val="198661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AEEA8F0F-C203-46FD-BA80-A95FF2E6D7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08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67745" y="2250470"/>
            <a:ext cx="9524255" cy="460753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3F43583-C2F6-FAF4-2641-F8F1BBE66B0A}"/>
              </a:ext>
            </a:extLst>
          </p:cNvPr>
          <p:cNvSpPr txBox="1"/>
          <p:nvPr/>
        </p:nvSpPr>
        <p:spPr>
          <a:xfrm>
            <a:off x="675859" y="2148163"/>
            <a:ext cx="108402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Potencial de aplicação da tecnologia de centrifugação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multiventuri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em plantas de produção de líquidos engarrafados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DF63880-AE8B-355F-6912-ABD4606AC2E7}"/>
              </a:ext>
            </a:extLst>
          </p:cNvPr>
          <p:cNvSpPr txBox="1"/>
          <p:nvPr/>
        </p:nvSpPr>
        <p:spPr>
          <a:xfrm>
            <a:off x="301786" y="3065319"/>
            <a:ext cx="88483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>
                <a:latin typeface="Segoe UI" panose="020B0502040204020203" pitchFamily="34" charset="0"/>
                <a:cs typeface="Segoe UI" panose="020B0502040204020203" pitchFamily="34" charset="0"/>
              </a:rPr>
              <a:t>Processo fabril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>
                <a:latin typeface="Segoe UI" panose="020B0502040204020203" pitchFamily="34" charset="0"/>
                <a:cs typeface="Segoe UI" panose="020B0502040204020203" pitchFamily="34" charset="0"/>
              </a:rPr>
              <a:t>Central de Utilidades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>
                <a:latin typeface="Segoe UI" panose="020B0502040204020203" pitchFamily="34" charset="0"/>
                <a:cs typeface="Segoe UI" panose="020B0502040204020203" pitchFamily="34" charset="0"/>
              </a:rPr>
              <a:t>Fábricas de Embalagens Vidro e Alumínio</a:t>
            </a:r>
          </a:p>
        </p:txBody>
      </p:sp>
      <p:pic>
        <p:nvPicPr>
          <p:cNvPr id="1026" name="Picture 2" descr="Símbolo de bebidas gaseosas, silueta, bebidas alcohólicas, logotipo ...">
            <a:extLst>
              <a:ext uri="{FF2B5EF4-FFF2-40B4-BE49-F238E27FC236}">
                <a16:creationId xmlns:a16="http://schemas.microsoft.com/office/drawing/2014/main" id="{C3DD63EA-5E05-FCD6-945D-1E661CE2B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85" y="613643"/>
            <a:ext cx="1577582" cy="133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A48F61F-8A65-F44F-A3C3-495B5A337E0A}"/>
              </a:ext>
            </a:extLst>
          </p:cNvPr>
          <p:cNvSpPr txBox="1"/>
          <p:nvPr/>
        </p:nvSpPr>
        <p:spPr>
          <a:xfrm>
            <a:off x="3770489" y="1286933"/>
            <a:ext cx="6524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INDUSTRIA DE BEBIDAS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5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665729B-6917-C902-DA14-75C4B5DDC9B6}"/>
              </a:ext>
            </a:extLst>
          </p:cNvPr>
          <p:cNvSpPr txBox="1"/>
          <p:nvPr/>
        </p:nvSpPr>
        <p:spPr>
          <a:xfrm>
            <a:off x="1151973" y="71096"/>
            <a:ext cx="9716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Processo Fabril</a:t>
            </a:r>
            <a:endParaRPr lang="pt-B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78B5CDE-FB1C-85B9-C214-A2BA216DAED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08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88527" y="2250470"/>
            <a:ext cx="9524255" cy="460753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6877D34-3DD9-AED1-4EC0-2A1C663AE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3" y="600075"/>
            <a:ext cx="3422374" cy="278923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A8E5CCB-CD5E-6E6F-6DE3-829FCA845B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13" b="8406"/>
          <a:stretch/>
        </p:blipFill>
        <p:spPr>
          <a:xfrm>
            <a:off x="7732955" y="1993335"/>
            <a:ext cx="3906477" cy="257643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98B6EDA-E0E6-D2AD-1358-7459EBA5AC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t="6744" r="3168" b="12911"/>
          <a:stretch/>
        </p:blipFill>
        <p:spPr>
          <a:xfrm>
            <a:off x="3712377" y="4807529"/>
            <a:ext cx="4595634" cy="188365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18B0963F-8AFC-A4B6-42C3-BBC9E8EC483B}"/>
              </a:ext>
            </a:extLst>
          </p:cNvPr>
          <p:cNvSpPr txBox="1"/>
          <p:nvPr/>
        </p:nvSpPr>
        <p:spPr>
          <a:xfrm>
            <a:off x="101271" y="3369444"/>
            <a:ext cx="5044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Moagem: Captação de material particulado, em grau sanitário, da moagem de cevada e malte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DDB9D5C-5757-9FB4-CD3B-BC17721737F5}"/>
              </a:ext>
            </a:extLst>
          </p:cNvPr>
          <p:cNvSpPr txBox="1"/>
          <p:nvPr/>
        </p:nvSpPr>
        <p:spPr>
          <a:xfrm>
            <a:off x="1524928" y="4903917"/>
            <a:ext cx="21874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Dornas de Fermentação: Gases e Odores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32E3A99-A958-1738-A702-66262B5B001A}"/>
              </a:ext>
            </a:extLst>
          </p:cNvPr>
          <p:cNvSpPr txBox="1"/>
          <p:nvPr/>
        </p:nvSpPr>
        <p:spPr>
          <a:xfrm>
            <a:off x="7673560" y="500586"/>
            <a:ext cx="42499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Lavagem de garrafas de vidro:</a:t>
            </a:r>
          </a:p>
          <a:p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Névoa alcalina e vapores</a:t>
            </a:r>
          </a:p>
        </p:txBody>
      </p:sp>
    </p:spTree>
    <p:extLst>
      <p:ext uri="{BB962C8B-B14F-4D97-AF65-F5344CB8AC3E}">
        <p14:creationId xmlns:p14="http://schemas.microsoft.com/office/powerpoint/2010/main" val="313353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1E336EC-B096-6AA2-729C-BB98C50C2E80}"/>
              </a:ext>
            </a:extLst>
          </p:cNvPr>
          <p:cNvSpPr txBox="1"/>
          <p:nvPr/>
        </p:nvSpPr>
        <p:spPr>
          <a:xfrm>
            <a:off x="303254" y="718152"/>
            <a:ext cx="5118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Central de Utilidades</a:t>
            </a:r>
            <a:endParaRPr lang="pt-B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B367DDA-1AC5-E6B5-3B95-9702F42C9FC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08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67745" y="2250470"/>
            <a:ext cx="9524255" cy="460753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62B37E4-B180-ABE3-8AF0-19F8CC4E03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55" y="2516713"/>
            <a:ext cx="5118284" cy="253006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962A2FA-90ED-C5DF-9B8B-AD5E2D1FB7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403" y="2516713"/>
            <a:ext cx="5212072" cy="390811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B2A5A87-F076-A31D-629D-7A086EA30CC9}"/>
              </a:ext>
            </a:extLst>
          </p:cNvPr>
          <p:cNvSpPr txBox="1"/>
          <p:nvPr/>
        </p:nvSpPr>
        <p:spPr>
          <a:xfrm>
            <a:off x="774525" y="5082184"/>
            <a:ext cx="41757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Caldeiras geradoras de vapor: Gases de combustão e fixação de CO2 = Conformidade Ambiental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447ABD1-13EC-6F90-36BB-4E4E34F8A4F0}"/>
              </a:ext>
            </a:extLst>
          </p:cNvPr>
          <p:cNvSpPr txBox="1"/>
          <p:nvPr/>
        </p:nvSpPr>
        <p:spPr>
          <a:xfrm>
            <a:off x="6428031" y="518097"/>
            <a:ext cx="49894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Centro de refrigeração para amônia: Neutralização ácida de vapores de vazamentos acidentais ou inespecíficos = Segurança Operacional</a:t>
            </a:r>
          </a:p>
        </p:txBody>
      </p:sp>
    </p:spTree>
    <p:extLst>
      <p:ext uri="{BB962C8B-B14F-4D97-AF65-F5344CB8AC3E}">
        <p14:creationId xmlns:p14="http://schemas.microsoft.com/office/powerpoint/2010/main" val="3051855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ABF6494-498E-6220-D325-2774B97A33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08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67745" y="2250470"/>
            <a:ext cx="9524255" cy="460753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B2006DD-FA9D-ED1D-A04F-BAF7092E0051}"/>
              </a:ext>
            </a:extLst>
          </p:cNvPr>
          <p:cNvSpPr txBox="1"/>
          <p:nvPr/>
        </p:nvSpPr>
        <p:spPr>
          <a:xfrm>
            <a:off x="303254" y="256487"/>
            <a:ext cx="11105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Embalagem de Líquidos  </a:t>
            </a:r>
            <a:endParaRPr lang="pt-B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129D58B-EFF7-9A54-9883-F2CBCBFCC6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1" t="-844" r="26557" b="-1"/>
          <a:stretch/>
        </p:blipFill>
        <p:spPr>
          <a:xfrm>
            <a:off x="1119593" y="2683789"/>
            <a:ext cx="4023958" cy="212653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1D32EFA-9DA7-C135-5477-BA23185293F8}"/>
              </a:ext>
            </a:extLst>
          </p:cNvPr>
          <p:cNvSpPr txBox="1"/>
          <p:nvPr/>
        </p:nvSpPr>
        <p:spPr>
          <a:xfrm>
            <a:off x="399641" y="2019637"/>
            <a:ext cx="6040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Nevoas de óleo emitidos nas body </a:t>
            </a:r>
            <a:r>
              <a:rPr lang="pt-BR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maker</a:t>
            </a:r>
            <a:endParaRPr lang="pt-B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5773287-9ED8-C5B5-7886-44A6A5C70D6D}"/>
              </a:ext>
            </a:extLst>
          </p:cNvPr>
          <p:cNvSpPr txBox="1"/>
          <p:nvPr/>
        </p:nvSpPr>
        <p:spPr>
          <a:xfrm>
            <a:off x="55084" y="4633834"/>
            <a:ext cx="6040916" cy="1200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VOC – Vapores de solventes orgânicos nas fases do </a:t>
            </a:r>
            <a:r>
              <a:rPr lang="pt-BR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inside</a:t>
            </a: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 spray, </a:t>
            </a:r>
            <a:r>
              <a:rPr lang="pt-BR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internal</a:t>
            </a: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bake</a:t>
            </a: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oven</a:t>
            </a: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decorator</a:t>
            </a: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 pin </a:t>
            </a:r>
            <a:r>
              <a:rPr lang="pt-BR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oven</a:t>
            </a: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6A07A9F-7CB3-4ED1-2CAA-1EC4F63878DE}"/>
              </a:ext>
            </a:extLst>
          </p:cNvPr>
          <p:cNvSpPr txBox="1"/>
          <p:nvPr/>
        </p:nvSpPr>
        <p:spPr>
          <a:xfrm>
            <a:off x="303254" y="1072095"/>
            <a:ext cx="6245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L</a:t>
            </a:r>
            <a:r>
              <a:rPr lang="pt-BR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atas de Alumínio  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590EE51-4F84-DC51-49FE-8ED2DC3C79C8}"/>
              </a:ext>
            </a:extLst>
          </p:cNvPr>
          <p:cNvSpPr txBox="1"/>
          <p:nvPr/>
        </p:nvSpPr>
        <p:spPr>
          <a:xfrm>
            <a:off x="7164532" y="1061165"/>
            <a:ext cx="6099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pt-BR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Garrafas Vidro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8F1BCD8-79DD-270C-7D5F-B6EBE98D1603}"/>
              </a:ext>
            </a:extLst>
          </p:cNvPr>
          <p:cNvSpPr txBox="1"/>
          <p:nvPr/>
        </p:nvSpPr>
        <p:spPr>
          <a:xfrm>
            <a:off x="7629692" y="1661235"/>
            <a:ext cx="4371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Forno de Fusão de Massa Vítrea 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C7F9F27-A273-426C-C01E-12E3B644E8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156" y="2548578"/>
            <a:ext cx="4449344" cy="212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2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D2FD93F8-2511-C293-2647-1A56610394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08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67745" y="2250470"/>
            <a:ext cx="9524255" cy="460753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957352B-65DF-A69F-1736-7234A0CBE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74" y="6345"/>
            <a:ext cx="12483547" cy="685165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1A9E0B2-DF7B-D514-BB58-A75FC42CA888}"/>
              </a:ext>
            </a:extLst>
          </p:cNvPr>
          <p:cNvSpPr txBox="1"/>
          <p:nvPr/>
        </p:nvSpPr>
        <p:spPr>
          <a:xfrm>
            <a:off x="3047999" y="797510"/>
            <a:ext cx="6096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Veltha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Tecnologia Tratamento do Ar em regime “Turn Key”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 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Estudo de aplicação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Projeto Básico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Projeto  Executivo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Fabricação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Montagem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Comissionamento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Partida Assistida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Treinamento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Pós Venda e peças de reposição</a:t>
            </a: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4301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586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Gloucester MT Extra Condensed</vt:lpstr>
      <vt:lpstr>Roboto</vt:lpstr>
      <vt:lpstr>Segoe UI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elizande</dc:creator>
  <cp:lastModifiedBy>Domenico Veltha Despoluição Capulli</cp:lastModifiedBy>
  <cp:revision>3</cp:revision>
  <dcterms:created xsi:type="dcterms:W3CDTF">2022-08-23T16:17:42Z</dcterms:created>
  <dcterms:modified xsi:type="dcterms:W3CDTF">2024-06-05T22:05:06Z</dcterms:modified>
</cp:coreProperties>
</file>