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G" ContentType="vide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75" r:id="rId4"/>
    <p:sldId id="281" r:id="rId5"/>
    <p:sldId id="280" r:id="rId6"/>
    <p:sldId id="282" r:id="rId7"/>
    <p:sldId id="285" r:id="rId8"/>
    <p:sldId id="289" r:id="rId9"/>
    <p:sldId id="284" r:id="rId10"/>
    <p:sldId id="302" r:id="rId11"/>
    <p:sldId id="307" r:id="rId12"/>
    <p:sldId id="290" r:id="rId13"/>
    <p:sldId id="283" r:id="rId14"/>
    <p:sldId id="303" r:id="rId15"/>
    <p:sldId id="298" r:id="rId16"/>
    <p:sldId id="297" r:id="rId17"/>
    <p:sldId id="299" r:id="rId18"/>
    <p:sldId id="306" r:id="rId19"/>
    <p:sldId id="304" r:id="rId20"/>
    <p:sldId id="305" r:id="rId21"/>
    <p:sldId id="300" r:id="rId22"/>
    <p:sldId id="301" r:id="rId23"/>
    <p:sldId id="288" r:id="rId24"/>
    <p:sldId id="292" r:id="rId25"/>
    <p:sldId id="287" r:id="rId26"/>
    <p:sldId id="286" r:id="rId27"/>
    <p:sldId id="293" r:id="rId28"/>
    <p:sldId id="296" r:id="rId29"/>
    <p:sldId id="308" r:id="rId30"/>
    <p:sldId id="309" r:id="rId31"/>
    <p:sldId id="261" r:id="rId3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8080"/>
    <a:srgbClr val="22545C"/>
    <a:srgbClr val="368896"/>
    <a:srgbClr val="2C7C80"/>
    <a:srgbClr val="39787F"/>
    <a:srgbClr val="108390"/>
    <a:srgbClr val="18CE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60" autoAdjust="0"/>
    <p:restoredTop sz="94671" autoAdjust="0"/>
  </p:normalViewPr>
  <p:slideViewPr>
    <p:cSldViewPr>
      <p:cViewPr varScale="1">
        <p:scale>
          <a:sx n="70" d="100"/>
          <a:sy n="70" d="100"/>
        </p:scale>
        <p:origin x="163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14057-A138-4136-90A2-00B066E5C9AD}" type="datetimeFigureOut">
              <a:rPr lang="pt-BR" smtClean="0"/>
              <a:t>22/04/2024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3E4F0-5776-4130-9A9E-8D0210BD2D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0113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3E4F0-5776-4130-9A9E-8D0210BD2D1A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44865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C56-0C6F-447C-A22A-3F9A2777DBC4}" type="datetimeFigureOut">
              <a:rPr lang="pt-BR" smtClean="0"/>
              <a:t>22/04/2024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6169-CDDA-4FFE-AD16-AD4054F440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1822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C56-0C6F-447C-A22A-3F9A2777DBC4}" type="datetimeFigureOut">
              <a:rPr lang="pt-BR" smtClean="0"/>
              <a:t>22/04/2024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6169-CDDA-4FFE-AD16-AD4054F440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9538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C56-0C6F-447C-A22A-3F9A2777DBC4}" type="datetimeFigureOut">
              <a:rPr lang="pt-BR" smtClean="0"/>
              <a:t>22/04/2024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6169-CDDA-4FFE-AD16-AD4054F440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4545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C56-0C6F-447C-A22A-3F9A2777DBC4}" type="datetimeFigureOut">
              <a:rPr lang="pt-BR" smtClean="0"/>
              <a:t>22/04/2024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6169-CDDA-4FFE-AD16-AD4054F440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1805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C56-0C6F-447C-A22A-3F9A2777DBC4}" type="datetimeFigureOut">
              <a:rPr lang="pt-BR" smtClean="0"/>
              <a:t>22/04/2024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6169-CDDA-4FFE-AD16-AD4054F440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4985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C56-0C6F-447C-A22A-3F9A2777DBC4}" type="datetimeFigureOut">
              <a:rPr lang="pt-BR" smtClean="0"/>
              <a:t>22/04/2024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6169-CDDA-4FFE-AD16-AD4054F440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5465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C56-0C6F-447C-A22A-3F9A2777DBC4}" type="datetimeFigureOut">
              <a:rPr lang="pt-BR" smtClean="0"/>
              <a:t>22/04/2024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6169-CDDA-4FFE-AD16-AD4054F440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5693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C56-0C6F-447C-A22A-3F9A2777DBC4}" type="datetimeFigureOut">
              <a:rPr lang="pt-BR" smtClean="0"/>
              <a:t>22/04/2024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6169-CDDA-4FFE-AD16-AD4054F440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4856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C56-0C6F-447C-A22A-3F9A2777DBC4}" type="datetimeFigureOut">
              <a:rPr lang="pt-BR" smtClean="0"/>
              <a:t>22/04/2024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6169-CDDA-4FFE-AD16-AD4054F440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3534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C56-0C6F-447C-A22A-3F9A2777DBC4}" type="datetimeFigureOut">
              <a:rPr lang="pt-BR" smtClean="0"/>
              <a:t>22/04/2024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6169-CDDA-4FFE-AD16-AD4054F440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0303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C56-0C6F-447C-A22A-3F9A2777DBC4}" type="datetimeFigureOut">
              <a:rPr lang="pt-BR" smtClean="0"/>
              <a:t>22/04/2024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6169-CDDA-4FFE-AD16-AD4054F440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5466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0CC56-0C6F-447C-A22A-3F9A2777DBC4}" type="datetimeFigureOut">
              <a:rPr lang="pt-BR" smtClean="0"/>
              <a:t>22/04/2024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66169-CDDA-4FFE-AD16-AD4054F440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89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4.wdp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.png"/><Relationship Id="rId7" Type="http://schemas.openxmlformats.org/officeDocument/2006/relationships/image" Target="../media/image3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3"/>
            <a:ext cx="9144000" cy="696012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80255" y="2354102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pic>
        <p:nvPicPr>
          <p:cNvPr id="1028" name="Picture 4" descr="Z:\CESAR\Logo aprovada\Logo_Veltha_PNG_ORI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427829"/>
            <a:ext cx="6803150" cy="240182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35834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28">
        <p:split orient="vert"/>
      </p:transition>
    </mc:Choice>
    <mc:Fallback xmlns="">
      <p:transition spd="slow" advTm="5428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80255" y="2349861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3" name="CaixaDeTexto 2"/>
          <p:cNvSpPr txBox="1"/>
          <p:nvPr/>
        </p:nvSpPr>
        <p:spPr>
          <a:xfrm>
            <a:off x="507976" y="404664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7390" y="41951"/>
            <a:ext cx="9089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pt-BR" sz="1800" b="0" i="0" u="none" strike="noStrike" baseline="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r>
              <a:rPr lang="pt-BR" sz="1800" b="1" i="0" u="none" strike="noStrike" baseline="0" dirty="0">
                <a:solidFill>
                  <a:srgbClr val="375F92"/>
                </a:solidFill>
                <a:latin typeface="Segoe UI" panose="020B0502040204020203" pitchFamily="34" charset="0"/>
              </a:rPr>
              <a:t>Tecnologia </a:t>
            </a:r>
            <a:r>
              <a:rPr lang="pt-BR" sz="1800" b="0" i="0" u="none" strike="noStrike" baseline="0" dirty="0">
                <a:solidFill>
                  <a:srgbClr val="0D0D0D"/>
                </a:solidFill>
                <a:latin typeface="Segoe UI" panose="020B0502040204020203" pitchFamily="34" charset="0"/>
              </a:rPr>
              <a:t>Precipitadores Hidrodinâmicos, na depuração do ar de Ambientes Internos . 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79512" y="658844"/>
            <a:ext cx="41598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>
                <a:solidFill>
                  <a:srgbClr val="0D0D0D"/>
                </a:solidFill>
                <a:latin typeface="Segoe UI" panose="020B0502040204020203" pitchFamily="34" charset="0"/>
              </a:rPr>
              <a:t>O cerne tecnológico se fundamenta na associação da força centrífuga com  efeito </a:t>
            </a:r>
            <a:r>
              <a:rPr lang="pt-BR" sz="1800" b="0" i="1" u="none" strike="noStrike" baseline="0" dirty="0">
                <a:solidFill>
                  <a:srgbClr val="0D0D0D"/>
                </a:solidFill>
                <a:latin typeface="Segoe UI" panose="020B0502040204020203" pitchFamily="34" charset="0"/>
              </a:rPr>
              <a:t>Venturi </a:t>
            </a:r>
            <a:r>
              <a:rPr lang="pt-BR" sz="1800" b="0" i="0" u="none" strike="noStrike" baseline="0" dirty="0">
                <a:solidFill>
                  <a:srgbClr val="0D0D0D"/>
                </a:solidFill>
                <a:latin typeface="Segoe UI" panose="020B0502040204020203" pitchFamily="34" charset="0"/>
              </a:rPr>
              <a:t>que promove a  centrifugação de liquido alcalino e refrigerado com o ar contendo contaminantes Físicos-Químicos-Biológicos</a:t>
            </a:r>
            <a:r>
              <a:rPr lang="pt-BR" sz="1800" b="0" i="0" u="none" strike="noStrike" baseline="0" dirty="0">
                <a:latin typeface="Segoe UI" panose="020B0502040204020203" pitchFamily="34" charset="0"/>
              </a:rPr>
              <a:t>, alcançando-se </a:t>
            </a:r>
            <a:r>
              <a:rPr lang="pt-BR" sz="1800" b="1" i="0" u="none" strike="noStrike" baseline="0" dirty="0">
                <a:latin typeface="Segoe UI" panose="020B0502040204020203" pitchFamily="34" charset="0"/>
              </a:rPr>
              <a:t>excelentes índices de transferência de massa e energia</a:t>
            </a:r>
            <a:r>
              <a:rPr lang="pt-BR" sz="1800" b="0" i="0" u="none" strike="noStrike" baseline="0" dirty="0">
                <a:latin typeface="Segoe UI" panose="020B0502040204020203" pitchFamily="34" charset="0"/>
              </a:rPr>
              <a:t>.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767B478-F526-9C80-0B16-75BAF86DE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" y="6219201"/>
            <a:ext cx="3559955" cy="77773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18D3E7D-D72F-1F1D-9BF7-C69D7ABBCC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091" y="3615114"/>
            <a:ext cx="4159877" cy="236787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D9FAE67-846C-7DB2-9A86-7FFBF8DFD3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5976" y="884762"/>
            <a:ext cx="4488569" cy="5098222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1F32665C-F65B-9389-DBB8-92C225E760EA}"/>
              </a:ext>
            </a:extLst>
          </p:cNvPr>
          <p:cNvSpPr txBox="1"/>
          <p:nvPr/>
        </p:nvSpPr>
        <p:spPr>
          <a:xfrm>
            <a:off x="52084" y="3198448"/>
            <a:ext cx="466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Serpentina de Refrigeração  expansão direta  </a:t>
            </a:r>
          </a:p>
        </p:txBody>
      </p:sp>
    </p:spTree>
    <p:extLst>
      <p:ext uri="{BB962C8B-B14F-4D97-AF65-F5344CB8AC3E}">
        <p14:creationId xmlns:p14="http://schemas.microsoft.com/office/powerpoint/2010/main" val="308376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059">
        <p:split orient="vert"/>
      </p:transition>
    </mc:Choice>
    <mc:Fallback xmlns="">
      <p:transition spd="slow" advTm="9059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4C184F-0F78-A978-8CE3-BEA93380E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60337"/>
            <a:ext cx="9361040" cy="1143000"/>
          </a:xfrm>
        </p:spPr>
        <p:txBody>
          <a:bodyPr>
            <a:noAutofit/>
          </a:bodyPr>
          <a:lstStyle/>
          <a:p>
            <a:r>
              <a:rPr lang="pt-BR" sz="3600" dirty="0"/>
              <a:t>TECNOLOGIA DE CENTRIFUGAÇÃO MULTIVENTURI@PRECIPITADOR HIDRODINÂMICO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7EDADE41-59DA-B979-CC5C-4946BCE8A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00200"/>
            <a:ext cx="6336704" cy="5465030"/>
          </a:xfrm>
        </p:spPr>
      </p:pic>
    </p:spTree>
    <p:extLst>
      <p:ext uri="{BB962C8B-B14F-4D97-AF65-F5344CB8AC3E}">
        <p14:creationId xmlns:p14="http://schemas.microsoft.com/office/powerpoint/2010/main" val="1167321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07976" y="404664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spaço Reservado para Conteúdo 9">
            <a:extLst>
              <a:ext uri="{FF2B5EF4-FFF2-40B4-BE49-F238E27FC236}">
                <a16:creationId xmlns:a16="http://schemas.microsoft.com/office/drawing/2014/main" id="{70A333C3-687A-CEE2-AC38-8DAC5BAA2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97520"/>
            <a:ext cx="5184576" cy="306202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BF0EC65-674B-8B63-3CE7-5AA830F3C6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7599" y="1327994"/>
            <a:ext cx="4353110" cy="296165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4D6A8315-9CD6-0852-751B-198E12F57A8A}"/>
              </a:ext>
            </a:extLst>
          </p:cNvPr>
          <p:cNvSpPr txBox="1"/>
          <p:nvPr/>
        </p:nvSpPr>
        <p:spPr>
          <a:xfrm>
            <a:off x="19270" y="90192"/>
            <a:ext cx="9233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Centrifugação</a:t>
            </a:r>
            <a:r>
              <a:rPr lang="it-IT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Líquida</a:t>
            </a:r>
            <a:r>
              <a:rPr lang="it-IT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Refrigerada</a:t>
            </a:r>
            <a:r>
              <a:rPr lang="it-IT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it-IT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extração</a:t>
            </a:r>
            <a:r>
              <a:rPr lang="it-IT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it-IT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contaminantes</a:t>
            </a:r>
            <a:r>
              <a:rPr lang="it-IT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físico-quimicos-biológicos</a:t>
            </a:r>
            <a:r>
              <a:rPr lang="it-IT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OV08514">
            <a:hlinkClick r:id="" action="ppaction://media"/>
            <a:extLst>
              <a:ext uri="{FF2B5EF4-FFF2-40B4-BE49-F238E27FC236}">
                <a16:creationId xmlns:a16="http://schemas.microsoft.com/office/drawing/2014/main" id="{F6C742E2-D9BA-E0AF-ED15-19B5602563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51" y="4149080"/>
            <a:ext cx="6624089" cy="32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0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193">
        <p:split orient="vert"/>
      </p:transition>
    </mc:Choice>
    <mc:Fallback xmlns="">
      <p:transition spd="slow" advTm="919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35366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551" y="4390372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3" name="CaixaDeTexto 2"/>
          <p:cNvSpPr txBox="1"/>
          <p:nvPr/>
        </p:nvSpPr>
        <p:spPr>
          <a:xfrm>
            <a:off x="507976" y="404664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239092" y="512386"/>
            <a:ext cx="634340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Aplicações Multisetoriais</a:t>
            </a:r>
          </a:p>
        </p:txBody>
      </p:sp>
      <p:sp>
        <p:nvSpPr>
          <p:cNvPr id="4" name="Retângulo 3"/>
          <p:cNvSpPr/>
          <p:nvPr/>
        </p:nvSpPr>
        <p:spPr>
          <a:xfrm>
            <a:off x="395536" y="1220273"/>
            <a:ext cx="874846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Tecnologia indicada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processos industriais,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sistemas de climatização de edifícios corporativos, hotéis, shoppings, hospitais, universidades, restaurantes, hipermercados, cinemas, ambientes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grande circulação de pessoas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 respiram por longo período o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 condicionado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 local,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Pressurização de salas elétricas, remoção de salinidade em zonas costeiras,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cozinhas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profissionais,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Remoção de calor e controle de vazamentos acidentais de amônia em centrais de refrigeração, </a:t>
            </a:r>
          </a:p>
          <a:p>
            <a:pPr algn="just"/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endParaRPr lang="pt-BR" sz="2400" b="1" dirty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sz="24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Extração de contaminantes, alheios a composição natural do AR. </a:t>
            </a:r>
            <a:endParaRPr lang="pt-BR" sz="2400" b="1" dirty="0">
              <a:solidFill>
                <a:srgbClr val="0070C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54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13">
        <p:split orient="vert"/>
      </p:transition>
    </mc:Choice>
    <mc:Fallback xmlns="">
      <p:transition spd="slow" advTm="8613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07976" y="404664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926062" y="1127939"/>
            <a:ext cx="7497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E6C960C-B7EE-D7FB-2ABC-BC59CD43A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73" y="58687"/>
            <a:ext cx="9157255" cy="7056785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7753BB7-5ADD-B9A1-144E-C41D6E42B1AD}"/>
              </a:ext>
            </a:extLst>
          </p:cNvPr>
          <p:cNvSpPr txBox="1"/>
          <p:nvPr/>
        </p:nvSpPr>
        <p:spPr>
          <a:xfrm>
            <a:off x="56318" y="-10834"/>
            <a:ext cx="180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t-BR" sz="1800" b="0" i="0" u="none" strike="noStrike" baseline="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r>
              <a:rPr lang="pt-BR" sz="1800" b="1" i="0" u="none" strike="noStrike" baseline="0" dirty="0" err="1">
                <a:solidFill>
                  <a:srgbClr val="375F92"/>
                </a:solidFill>
                <a:latin typeface="Segoe UI" panose="020B0502040204020203" pitchFamily="34" charset="0"/>
              </a:rPr>
              <a:t>Shopping´s</a:t>
            </a:r>
            <a:endParaRPr lang="pt-BR" sz="1800" b="0" i="0" u="none" strike="noStrike" baseline="0" dirty="0">
              <a:solidFill>
                <a:srgbClr val="375F92"/>
              </a:solidFill>
              <a:latin typeface="Segoe UI" panose="020B0502040204020203" pitchFamily="34" charset="0"/>
            </a:endParaRPr>
          </a:p>
          <a:p>
            <a:r>
              <a:rPr lang="pt-BR" sz="1800" b="1" i="0" u="none" strike="noStrike" baseline="0" dirty="0">
                <a:solidFill>
                  <a:srgbClr val="375F92"/>
                </a:solidFill>
                <a:latin typeface="Segoe UI" panose="020B0502040204020203" pitchFamily="34" charset="0"/>
              </a:rPr>
              <a:t>Hotéis</a:t>
            </a:r>
            <a:endParaRPr lang="pt-BR" sz="1800" b="0" i="0" u="none" strike="noStrike" baseline="0" dirty="0">
              <a:solidFill>
                <a:srgbClr val="375F92"/>
              </a:solidFill>
              <a:latin typeface="Segoe UI" panose="020B0502040204020203" pitchFamily="34" charset="0"/>
            </a:endParaRPr>
          </a:p>
          <a:p>
            <a:r>
              <a:rPr lang="pt-BR" sz="1800" b="1" i="0" u="none" strike="noStrike" baseline="0" dirty="0">
                <a:solidFill>
                  <a:srgbClr val="375F92"/>
                </a:solidFill>
                <a:latin typeface="Segoe UI" panose="020B0502040204020203" pitchFamily="34" charset="0"/>
              </a:rPr>
              <a:t>Cinemas </a:t>
            </a:r>
            <a:endParaRPr lang="pt-BR" sz="1800" b="0" i="0" u="none" strike="noStrike" baseline="0" dirty="0">
              <a:solidFill>
                <a:srgbClr val="375F92"/>
              </a:solidFill>
              <a:latin typeface="Segoe UI" panose="020B0502040204020203" pitchFamily="34" charset="0"/>
            </a:endParaRPr>
          </a:p>
          <a:p>
            <a:r>
              <a:rPr lang="pt-BR" sz="1800" b="1" i="0" u="none" strike="noStrike" baseline="0" dirty="0">
                <a:solidFill>
                  <a:srgbClr val="375F92"/>
                </a:solidFill>
                <a:latin typeface="Segoe UI" panose="020B0502040204020203" pitchFamily="34" charset="0"/>
              </a:rPr>
              <a:t>Teatros</a:t>
            </a:r>
            <a:endParaRPr lang="pt-BR" sz="1800" b="0" i="0" u="none" strike="noStrike" baseline="0" dirty="0">
              <a:solidFill>
                <a:srgbClr val="375F92"/>
              </a:solidFill>
              <a:latin typeface="Segoe UI" panose="020B0502040204020203" pitchFamily="34" charset="0"/>
            </a:endParaRPr>
          </a:p>
          <a:p>
            <a:r>
              <a:rPr lang="pt-BR" sz="1800" b="1" i="0" u="none" strike="noStrike" baseline="0" dirty="0">
                <a:solidFill>
                  <a:srgbClr val="375F92"/>
                </a:solidFill>
                <a:latin typeface="Segoe UI" panose="020B0502040204020203" pitchFamily="34" charset="0"/>
              </a:rPr>
              <a:t>Restaurantes</a:t>
            </a:r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04C8C20-35DD-C6C1-A28D-7EDA640EB89E}"/>
              </a:ext>
            </a:extLst>
          </p:cNvPr>
          <p:cNvSpPr txBox="1"/>
          <p:nvPr/>
        </p:nvSpPr>
        <p:spPr>
          <a:xfrm>
            <a:off x="7535856" y="86474"/>
            <a:ext cx="16081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Clinicas e Centros de Saúde, Hospitais Edifícios Corporativos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834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13">
        <p:split orient="vert"/>
      </p:transition>
    </mc:Choice>
    <mc:Fallback xmlns="">
      <p:transition spd="slow" advTm="8613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B146F9-5AFA-7232-B607-FE6D79A94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939F20F-C40B-2855-E808-B34C7FE84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1781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004">
        <p:split orient="vert"/>
      </p:transition>
    </mc:Choice>
    <mc:Fallback xmlns="">
      <p:transition spd="slow" advTm="9004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5838F9-E124-8EAA-F42C-6C5CB22A8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5BB4B59-5B1E-BDCE-E857-05E028AA5E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252520" cy="6858000"/>
          </a:xfrm>
        </p:spPr>
      </p:pic>
    </p:spTree>
    <p:extLst>
      <p:ext uri="{BB962C8B-B14F-4D97-AF65-F5344CB8AC3E}">
        <p14:creationId xmlns:p14="http://schemas.microsoft.com/office/powerpoint/2010/main" val="158370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727">
        <p:split orient="vert"/>
      </p:transition>
    </mc:Choice>
    <mc:Fallback xmlns="">
      <p:transition spd="slow" advTm="8727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E99C38-6C8C-E638-8AB9-0B6B873C6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3398698-D202-0BF3-6781-A136C8735A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4496"/>
            <a:ext cx="9144000" cy="6892496"/>
          </a:xfrm>
        </p:spPr>
      </p:pic>
    </p:spTree>
    <p:extLst>
      <p:ext uri="{BB962C8B-B14F-4D97-AF65-F5344CB8AC3E}">
        <p14:creationId xmlns:p14="http://schemas.microsoft.com/office/powerpoint/2010/main" val="18203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039">
        <p:split orient="vert"/>
      </p:transition>
    </mc:Choice>
    <mc:Fallback xmlns="">
      <p:transition spd="slow" advTm="9039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F4A69-8635-2F33-27BE-196C37D1E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B968AE-2B34-FB64-84E8-8D859E79F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28C5521-27FF-B33E-5970-A14159198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22A4227-4D8A-D830-3486-59345F3A9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"/>
            <a:ext cx="9108504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68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039">
        <p:split orient="vert"/>
      </p:transition>
    </mc:Choice>
    <mc:Fallback xmlns="">
      <p:transition spd="slow" advTm="9039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7154D-9ECB-D0B2-67BD-6992F5DE8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B06A3906-963A-F678-6F55-C381C34F6689}"/>
              </a:ext>
            </a:extLst>
          </p:cNvPr>
          <p:cNvSpPr txBox="1"/>
          <p:nvPr/>
        </p:nvSpPr>
        <p:spPr>
          <a:xfrm>
            <a:off x="33798" y="1414804"/>
            <a:ext cx="5114266" cy="467820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Aplicações em Tomadas de Ar de Instalações de Missão Critica               Datacenters em zonas costeiras, zona Rural e Urbana sujeitas a concentrações permanentes ou sazonais de material particulado fuliginoso ou silicoso     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Nossa tecnologia remove os íons  salinos dissolvidos na umidade, gases e material particulado em suspensão(PM</a:t>
            </a:r>
            <a:r>
              <a:rPr lang="pt-B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1,0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, PM</a:t>
            </a:r>
            <a:r>
              <a:rPr lang="pt-B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2,5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com eficiência acima de filtragem F9 com performance constante de vazão por se tratar de processo extrativo invés de acumulativo, atende as premissas da norma </a:t>
            </a:r>
            <a:r>
              <a:rPr lang="pt-BR" sz="1800" b="1" i="0" u="none" strike="noStrike" baseline="0" dirty="0">
                <a:latin typeface="Helvetica-Bold"/>
              </a:rPr>
              <a:t>ANSI/ASHRAE Standard 90.4-2019 -Energy Standard for Data Centers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C8532FF-BFCD-4C29-3A3A-E24758571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D51F9A31-5ECE-76F0-910B-4A7AC8686AA0}"/>
              </a:ext>
            </a:extLst>
          </p:cNvPr>
          <p:cNvSpPr/>
          <p:nvPr/>
        </p:nvSpPr>
        <p:spPr>
          <a:xfrm>
            <a:off x="4211960" y="2996952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6FE0894-69D8-6396-F93A-D2E7A28940D5}"/>
              </a:ext>
            </a:extLst>
          </p:cNvPr>
          <p:cNvSpPr txBox="1"/>
          <p:nvPr/>
        </p:nvSpPr>
        <p:spPr>
          <a:xfrm>
            <a:off x="141810" y="118661"/>
            <a:ext cx="4862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</a:rPr>
              <a:t>MISSÃO CRÍTICA: DATACENTER’S – CALL CENTER’S –SUBESTAÇÕES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BA60068-B596-3B5C-A6A1-64C43A149B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903" y="2503443"/>
            <a:ext cx="4329097" cy="434787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DE14F22-79C9-4649-1E30-48D8F7BD0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837" y="-716275"/>
            <a:ext cx="4842456" cy="32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1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895">
        <p:split orient="vert"/>
      </p:transition>
    </mc:Choice>
    <mc:Fallback xmlns="">
      <p:transition spd="slow" advTm="8895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51333" y="2349861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3" name="CaixaDeTexto 2"/>
          <p:cNvSpPr txBox="1"/>
          <p:nvPr/>
        </p:nvSpPr>
        <p:spPr>
          <a:xfrm>
            <a:off x="179512" y="226201"/>
            <a:ext cx="48919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Quem é a Veltha?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23529" y="1468138"/>
            <a:ext cx="835292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Expertise de seu fundador, + 30 anos controle de poluentes atmosféricos.</a:t>
            </a:r>
          </a:p>
          <a:p>
            <a:pPr algn="just"/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Veltha une todo o potencial  </a:t>
            </a:r>
            <a:r>
              <a:rPr lang="pt-B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mecânica de fluídos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@</a:t>
            </a:r>
            <a:r>
              <a:rPr lang="pt-B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cinética química 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=soluções inovadoras na neutralização de gases poluentes.</a:t>
            </a:r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just"/>
            <a:endParaRPr lang="pt-BR" sz="28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VELTHA Soluções tecnológicas para questões ambientais nos mais diversos setores</a:t>
            </a:r>
            <a:endParaRPr lang="pt-BR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  <a:p>
            <a:pPr algn="just"/>
            <a:endParaRPr lang="pt-B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br>
              <a:rPr lang="pt-BR" dirty="0"/>
            </a:br>
            <a:endParaRPr lang="pt-BR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90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69">
        <p:split orient="vert"/>
      </p:transition>
    </mc:Choice>
    <mc:Fallback xmlns="">
      <p:transition spd="slow" advTm="8969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51F1F-EE2F-8233-0D56-B574D92A3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97F3AAB7-5FDB-8073-5129-D2E2F43C1C33}"/>
              </a:ext>
            </a:extLst>
          </p:cNvPr>
          <p:cNvSpPr txBox="1"/>
          <p:nvPr/>
        </p:nvSpPr>
        <p:spPr>
          <a:xfrm>
            <a:off x="-1" y="260647"/>
            <a:ext cx="4466193" cy="4001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6D98BE4-396E-C080-BD52-5EF0BDD24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5BD2938-EAA9-F57B-C13C-8ED3A0D39E77}"/>
              </a:ext>
            </a:extLst>
          </p:cNvPr>
          <p:cNvSpPr txBox="1"/>
          <p:nvPr/>
        </p:nvSpPr>
        <p:spPr>
          <a:xfrm>
            <a:off x="3186938" y="3303815"/>
            <a:ext cx="58741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pt-B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Precipitador Clean Air</a:t>
            </a:r>
            <a:r>
              <a:rPr lang="pt-B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é um resfriador adiabático de elevada performance que garante </a:t>
            </a:r>
            <a:r>
              <a:rPr lang="pt-BR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</a:t>
            </a:r>
            <a:r>
              <a:rPr lang="pt-BR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</a:t>
            </a:r>
            <a:r>
              <a:rPr lang="pt-B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na insuflação do ar sem riscos de insuflar ar com ativos biológicos, graças a continua </a:t>
            </a:r>
            <a:r>
              <a:rPr lang="pt-BR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inertização</a:t>
            </a:r>
            <a:r>
              <a:rPr lang="pt-B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do líquido em um </a:t>
            </a:r>
            <a:r>
              <a:rPr lang="pt-B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canhão submerso de lâmpadas </a:t>
            </a:r>
            <a:r>
              <a:rPr lang="pt-BR" sz="1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UVc</a:t>
            </a:r>
            <a:r>
              <a:rPr lang="pt-B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 de forma continua inativa vírus, fungos, bactérias e o limo típico de outras tecnologias de filmes de celulose umectados preserva assim o patrimônio, confiabilidade operacional e a sanidade do ambiente climatizado. </a:t>
            </a:r>
          </a:p>
          <a:p>
            <a:pPr algn="just"/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20193D9-D007-0DDC-9688-18D1C7607D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42" y="55283"/>
            <a:ext cx="4250170" cy="318762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7114F0C-5B42-11B4-48D2-E7FB1A1294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7" y="-387424"/>
            <a:ext cx="3103981" cy="5335839"/>
          </a:xfrm>
          <a:prstGeom prst="rect">
            <a:avLst/>
          </a:prstGeom>
        </p:spPr>
      </p:pic>
      <p:pic>
        <p:nvPicPr>
          <p:cNvPr id="7" name="Picture 2" descr="C:\Users\Domenico\Documents\COIFA\TRICAPLUGIN\Hidroturbo\Foto quiosque\Operando UV\IMG_5360.JPG">
            <a:extLst>
              <a:ext uri="{FF2B5EF4-FFF2-40B4-BE49-F238E27FC236}">
                <a16:creationId xmlns:a16="http://schemas.microsoft.com/office/drawing/2014/main" id="{2FE7CEF2-74BF-302C-72DB-A1272FFD6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3496" y="-559061"/>
            <a:ext cx="5719620" cy="188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spaço Reservado para Conteúdo 8">
            <a:extLst>
              <a:ext uri="{FF2B5EF4-FFF2-40B4-BE49-F238E27FC236}">
                <a16:creationId xmlns:a16="http://schemas.microsoft.com/office/drawing/2014/main" id="{081A2D63-A64E-69DF-14B1-663ECDBE1B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697" y="4948415"/>
            <a:ext cx="3664635" cy="187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2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895">
        <p:split orient="vert"/>
      </p:transition>
    </mc:Choice>
    <mc:Fallback xmlns="">
      <p:transition spd="slow" advTm="8895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09616F-FB18-7D44-1A38-F03245E1E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CAC91B0-7E1B-BDE7-B52F-C1BBFADB8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</p:spPr>
      </p:pic>
    </p:spTree>
    <p:extLst>
      <p:ext uri="{BB962C8B-B14F-4D97-AF65-F5344CB8AC3E}">
        <p14:creationId xmlns:p14="http://schemas.microsoft.com/office/powerpoint/2010/main" val="40409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870">
        <p:split orient="vert"/>
      </p:transition>
    </mc:Choice>
    <mc:Fallback xmlns="">
      <p:transition spd="slow" advTm="887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3A2B94-93DC-F72B-259B-7F69BD24C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278EA6B-1BF9-2550-8FBA-4FC0EB31A2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5390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438">
        <p:split orient="vert"/>
      </p:transition>
    </mc:Choice>
    <mc:Fallback xmlns="">
      <p:transition spd="slow" advTm="8438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m para off sh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99991" y="-90364"/>
            <a:ext cx="4641785" cy="398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-1" y="260647"/>
            <a:ext cx="4466193" cy="624786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Aplicações  para empresas em zonas costeiras em  portos, e marítimas 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OFF SHORES </a:t>
            </a: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 possuam equipamentos e/ou infraestruturas expostas a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Corrosão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colocando em risco a confiabilidade operacional. </a:t>
            </a:r>
          </a:p>
          <a:p>
            <a:pPr algn="just"/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Nossa tecnologia remove os íons  salinos dissolvidos na umidade,  gases como ácido sulfídrico típico de estações de bombeamento de esgoto e operações petroleiras. </a:t>
            </a:r>
          </a:p>
          <a:p>
            <a:pPr algn="just"/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Precipitador Clean Air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preserva assim o patrimônio e confiabilidade de sistemas elétricos, geradores eólicos e de comunicação, tomada de ar de turbinas e compressores, assim como o conforto em ambientes internos e a prevenção contra corrosão atmosférica.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ASM Industries ganha contrato de fornecimento de duas plataformas para ...">
            <a:extLst>
              <a:ext uri="{FF2B5EF4-FFF2-40B4-BE49-F238E27FC236}">
                <a16:creationId xmlns:a16="http://schemas.microsoft.com/office/drawing/2014/main" id="{9C60B706-8070-9D8B-1799-162ECEE4B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3880086"/>
            <a:ext cx="4644009" cy="297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23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895">
        <p:split orient="vert"/>
      </p:transition>
    </mc:Choice>
    <mc:Fallback xmlns="">
      <p:transition spd="slow" advTm="8895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92763" y="2301905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3" name="CaixaDeTexto 2"/>
          <p:cNvSpPr txBox="1"/>
          <p:nvPr/>
        </p:nvSpPr>
        <p:spPr>
          <a:xfrm>
            <a:off x="507976" y="404664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45164" y="743219"/>
            <a:ext cx="21483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Utilidades</a:t>
            </a:r>
          </a:p>
        </p:txBody>
      </p:sp>
      <p:sp>
        <p:nvSpPr>
          <p:cNvPr id="6" name="Retângulo 5"/>
          <p:cNvSpPr/>
          <p:nvPr/>
        </p:nvSpPr>
        <p:spPr>
          <a:xfrm>
            <a:off x="47084" y="4151095"/>
            <a:ext cx="73884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Tratamento de gases e poeiras das tomadas de ar externo para ventilação e pressurização das salas de controle, salas de painéis elétricos, tomadas de ar de sistemas de climatização, tomadas de ar de compressores e turbinas de geração de energia. 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294" y="0"/>
            <a:ext cx="5427215" cy="407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9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285">
        <p:split orient="vert"/>
      </p:transition>
    </mc:Choice>
    <mc:Fallback xmlns="">
      <p:transition spd="slow" advTm="9285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51333" y="2301905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pic>
        <p:nvPicPr>
          <p:cNvPr id="9" name="Picture 2" descr="C:\Users\Domenico\Documents\CAPCOMD\Produtos\Subestações eletricas\RNEST Fotos\foto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28" y="1268759"/>
            <a:ext cx="6664332" cy="4998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458466" y="188640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PRECIPITADORES HIDRODINAMICOS NA TOMADA DE AR  DE SUBESTAÇÃO ELETRICA EM REFINARIA DE PETRÓLEO - Controle de H2S, NH3,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NaCl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pt-B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52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370">
        <p:split orient="vert"/>
      </p:transition>
    </mc:Choice>
    <mc:Fallback xmlns="">
      <p:transition spd="slow" advTm="1037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m para processo siderúrg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14"/>
            <a:ext cx="9144000" cy="683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24" y="4607069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82079" y="725114"/>
            <a:ext cx="7416824" cy="2063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1800" dirty="0">
              <a:solidFill>
                <a:schemeClr val="tx1"/>
              </a:solidFill>
              <a:latin typeface="Segoe UI Light" panose="020B0502040204020203" pitchFamily="34" charset="0"/>
              <a:ea typeface="Roboto" pitchFamily="2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124" y="18514"/>
            <a:ext cx="9103077" cy="1631216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>
            <a:spAutoFit/>
          </a:bodyPr>
          <a:lstStyle/>
          <a:p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exclusiva tecnologia </a:t>
            </a:r>
            <a:r>
              <a:rPr lang="pt-BR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Multiventuri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dos </a:t>
            </a:r>
            <a:r>
              <a:rPr lang="pt-B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Precipitadores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Hidrodinâmicos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assegura a melhor relação </a:t>
            </a:r>
          </a:p>
          <a:p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custo X benefício em aplicações de controle antipoluente de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material particulado, gases, vapores, e odores emanados em distintas fases do processo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siderúrgico: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B2B2112-85D5-183E-D195-57D7BAD9D92F}"/>
              </a:ext>
            </a:extLst>
          </p:cNvPr>
          <p:cNvSpPr txBox="1"/>
          <p:nvPr/>
        </p:nvSpPr>
        <p:spPr>
          <a:xfrm>
            <a:off x="28923" y="1755398"/>
            <a:ext cx="65907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Coqueria: Tratamento do gás remoção do alcatrão, evita manutenção na linha de distribuição de gás na usina, preservando de danos por </a:t>
            </a:r>
            <a:r>
              <a:rPr lang="pt-BR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incrustrações</a:t>
            </a:r>
            <a:r>
              <a:rPr lang="pt-B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nos compressores e outras emissões fugitivas do processo. 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pt-B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ompostos orgânicos voláteis (VOC) inclusive benzeno,  salubridade laboral na empresa</a:t>
            </a:r>
            <a:r>
              <a:rPr lang="pt-B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5" name="Picture 4" descr="Resultado de imagem para coqueria">
            <a:extLst>
              <a:ext uri="{FF2B5EF4-FFF2-40B4-BE49-F238E27FC236}">
                <a16:creationId xmlns:a16="http://schemas.microsoft.com/office/drawing/2014/main" id="{4790008E-6244-4453-73A4-89B942757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140" y="1692341"/>
            <a:ext cx="2501436" cy="187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4C2B230-40C3-E497-8083-E09C0D4A5D1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71873" y="4708115"/>
            <a:ext cx="3178075" cy="1811492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pic>
        <p:nvPicPr>
          <p:cNvPr id="9" name="Picture 2" descr="Ferro Gusa Aciaria Exportação R$ 900,00 Tonelada - R$ 1.400,00 em ...">
            <a:extLst>
              <a:ext uri="{FF2B5EF4-FFF2-40B4-BE49-F238E27FC236}">
                <a16:creationId xmlns:a16="http://schemas.microsoft.com/office/drawing/2014/main" id="{BCA9AEAE-FEF2-AC99-61EA-04BE9E941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57221"/>
            <a:ext cx="2860492" cy="16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86055DE-D29B-305F-8EB7-30034DB6242E}"/>
              </a:ext>
            </a:extLst>
          </p:cNvPr>
          <p:cNvSpPr txBox="1"/>
          <p:nvPr/>
        </p:nvSpPr>
        <p:spPr>
          <a:xfrm>
            <a:off x="-13049" y="3761275"/>
            <a:ext cx="6554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Aciaria Captação e tratamento de gases e material particulado das estações de carga de alto forno, vazamento, transferências, panelas de espera, postos de inoculação de elementos de liga, e processo 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</a:t>
            </a:r>
            <a:r>
              <a:rPr lang="pt-B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escarfagemcorte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de quebras da produção </a:t>
            </a:r>
            <a:endParaRPr lang="pt-BR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pic>
        <p:nvPicPr>
          <p:cNvPr id="11" name="Picture 2" descr="Resultado de imagem para laminação">
            <a:extLst>
              <a:ext uri="{FF2B5EF4-FFF2-40B4-BE49-F238E27FC236}">
                <a16:creationId xmlns:a16="http://schemas.microsoft.com/office/drawing/2014/main" id="{E669181A-0ED1-4F17-04B2-6007C26F1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598" y="5128569"/>
            <a:ext cx="2871727" cy="119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9022738-C619-D5DB-C824-1DF761DD95D0}"/>
              </a:ext>
            </a:extLst>
          </p:cNvPr>
          <p:cNvSpPr txBox="1"/>
          <p:nvPr/>
        </p:nvSpPr>
        <p:spPr>
          <a:xfrm>
            <a:off x="-23993" y="5193155"/>
            <a:ext cx="6643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Laminação Tratamento de vapores oleosos emitidos nos trens de laminadores de tiras e de odores da estação de águas oleosas.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287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224">
        <p:split orient="vert"/>
      </p:transition>
    </mc:Choice>
    <mc:Fallback xmlns="">
      <p:transition spd="slow" advTm="9224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07976" y="404664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342" y="17073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971534" y="-61953"/>
            <a:ext cx="4436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Galeria de Aplicações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89104D4-1ED7-406C-C298-900E0AA75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8632"/>
            <a:ext cx="2924512" cy="3130257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9A81DD4-FB3A-FD86-E6EF-5DA7E358DF44}"/>
              </a:ext>
            </a:extLst>
          </p:cNvPr>
          <p:cNvSpPr txBox="1"/>
          <p:nvPr/>
        </p:nvSpPr>
        <p:spPr>
          <a:xfrm>
            <a:off x="-6187" y="3068960"/>
            <a:ext cx="3275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Óleo de </a:t>
            </a:r>
            <a:r>
              <a:rPr lang="pt-BR" dirty="0" err="1"/>
              <a:t>ensimagem</a:t>
            </a:r>
            <a:r>
              <a:rPr lang="pt-BR" dirty="0"/>
              <a:t> linha polímeros (PM1.0) Petroquímica 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839358F-BEC8-ECE5-AF86-83691F8A9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512" y="4075251"/>
            <a:ext cx="3497690" cy="217135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EBAD8889-9F62-008A-27B3-2D195067C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408" y="472022"/>
            <a:ext cx="3288680" cy="295697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AC06853B-D544-556C-8DE2-6FCF1965F28B}"/>
              </a:ext>
            </a:extLst>
          </p:cNvPr>
          <p:cNvSpPr txBox="1"/>
          <p:nvPr/>
        </p:nvSpPr>
        <p:spPr>
          <a:xfrm>
            <a:off x="5580112" y="342892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Planta de Pirolise de lenha em carvão- Condensação alcatrão 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8CA7422-92BD-3D40-B42C-912551D84012}"/>
              </a:ext>
            </a:extLst>
          </p:cNvPr>
          <p:cNvSpPr txBox="1"/>
          <p:nvPr/>
        </p:nvSpPr>
        <p:spPr>
          <a:xfrm>
            <a:off x="5530592" y="6238143"/>
            <a:ext cx="3135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Sciences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Life Planta Farmoquímica  Duplo estágio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CEBFBB37-65A3-1633-E31E-4355163D62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88" y="4075251"/>
            <a:ext cx="5618699" cy="2121383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34DE802D-C743-F1E9-3CBF-B09EFBAA4075}"/>
              </a:ext>
            </a:extLst>
          </p:cNvPr>
          <p:cNvSpPr txBox="1"/>
          <p:nvPr/>
        </p:nvSpPr>
        <p:spPr>
          <a:xfrm>
            <a:off x="0" y="6279652"/>
            <a:ext cx="5536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Unidade de Desparafinação de </a:t>
            </a:r>
            <a:r>
              <a:rPr lang="pt-BR" dirty="0" err="1"/>
              <a:t>Risers</a:t>
            </a:r>
            <a:r>
              <a:rPr lang="pt-BR" dirty="0"/>
              <a:t> </a:t>
            </a:r>
            <a:r>
              <a:rPr lang="pt-BR" dirty="0" err="1"/>
              <a:t>Oil</a:t>
            </a:r>
            <a:r>
              <a:rPr lang="pt-BR" dirty="0"/>
              <a:t> &amp; Gás- Gás Sulfídrico</a:t>
            </a:r>
          </a:p>
        </p:txBody>
      </p:sp>
    </p:spTree>
    <p:extLst>
      <p:ext uri="{BB962C8B-B14F-4D97-AF65-F5344CB8AC3E}">
        <p14:creationId xmlns:p14="http://schemas.microsoft.com/office/powerpoint/2010/main" val="138634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799">
        <p:split orient="vert"/>
      </p:transition>
    </mc:Choice>
    <mc:Fallback xmlns="">
      <p:transition spd="slow" advTm="8799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911558" y="5548731"/>
            <a:ext cx="51553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PRECIPITADORES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HIDRODINAMICOS NA TOMADA DE AR  DE SUBESTAÇÃO ELETRICA EM ESTAÇÕES DE TRATAMENTO DE EFLUENTES E.T.E. </a:t>
            </a:r>
          </a:p>
          <a:p>
            <a:pPr algn="just"/>
            <a:r>
              <a:rPr lang="pt-BR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 - Controle de H2S.</a:t>
            </a:r>
          </a:p>
          <a:p>
            <a:endParaRPr lang="pt-B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318" y="0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4284959"/>
            <a:ext cx="4489110" cy="27335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663AD27-D621-6209-76FF-82FC87527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080" y="10922"/>
            <a:ext cx="4211960" cy="291402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AD2FB95-F51F-DEB3-A985-6E4B49C1F67C}"/>
              </a:ext>
            </a:extLst>
          </p:cNvPr>
          <p:cNvSpPr txBox="1"/>
          <p:nvPr/>
        </p:nvSpPr>
        <p:spPr>
          <a:xfrm>
            <a:off x="-14064" y="3003764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DESCARBONIZAÇÃO </a:t>
            </a:r>
            <a:r>
              <a:rPr lang="pt-BR" dirty="0"/>
              <a:t>GASES COMBUSTÃO 12,5 MW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2BD23A6-FE08-1CF4-6B4A-D8A28E3CA4DC}"/>
              </a:ext>
            </a:extLst>
          </p:cNvPr>
          <p:cNvSpPr txBox="1"/>
          <p:nvPr/>
        </p:nvSpPr>
        <p:spPr>
          <a:xfrm>
            <a:off x="4214544" y="78820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Galeria de Aplicações </a:t>
            </a:r>
          </a:p>
          <a:p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FF32EE0E-16F9-7356-F51A-C7228FDAE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4846" y="699478"/>
            <a:ext cx="3962090" cy="366243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5A58D275-0AA8-EE26-51CE-B1B2A765B5BE}"/>
              </a:ext>
            </a:extLst>
          </p:cNvPr>
          <p:cNvSpPr txBox="1"/>
          <p:nvPr/>
        </p:nvSpPr>
        <p:spPr>
          <a:xfrm>
            <a:off x="5004048" y="4395802"/>
            <a:ext cx="406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GASES DE COMBUSTÃO DE CALDEIRA  DE VAPOR </a:t>
            </a:r>
          </a:p>
        </p:txBody>
      </p:sp>
    </p:spTree>
    <p:extLst>
      <p:ext uri="{BB962C8B-B14F-4D97-AF65-F5344CB8AC3E}">
        <p14:creationId xmlns:p14="http://schemas.microsoft.com/office/powerpoint/2010/main" val="292549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23">
        <p:split orient="vert"/>
      </p:transition>
    </mc:Choice>
    <mc:Fallback xmlns="">
      <p:transition spd="slow" advTm="8923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97C90-AADD-2EC5-A207-5A2CB13FF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B83625F8-6C59-C538-E0B1-7305B38CCC8D}"/>
              </a:ext>
            </a:extLst>
          </p:cNvPr>
          <p:cNvSpPr txBox="1"/>
          <p:nvPr/>
        </p:nvSpPr>
        <p:spPr>
          <a:xfrm>
            <a:off x="5385683" y="4925445"/>
            <a:ext cx="37028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LABORATORIO DE CORROSÃO 420 ENSAIOS SIMULTANEOS H2S- NEUTRALIZAÇÃO ALCALINA EM PRECIPITADORES HIDRODINÂMICOS REGIME CONTÍNUO . </a:t>
            </a:r>
            <a:endParaRPr lang="pt-BR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B48300D-ABC8-70ED-CDCC-DB35B7711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318" y="0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A5A5EF0-A17D-D8EA-BEB7-4779929B2828}"/>
              </a:ext>
            </a:extLst>
          </p:cNvPr>
          <p:cNvSpPr txBox="1"/>
          <p:nvPr/>
        </p:nvSpPr>
        <p:spPr>
          <a:xfrm>
            <a:off x="-82814" y="6594514"/>
            <a:ext cx="4680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DEPURAÇÃO DE AMÔNIA EM PLANTA REFRIGERAÇÃO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43FC3B6-4E99-02CB-3B2B-D1CB59487E0B}"/>
              </a:ext>
            </a:extLst>
          </p:cNvPr>
          <p:cNvSpPr txBox="1"/>
          <p:nvPr/>
        </p:nvSpPr>
        <p:spPr>
          <a:xfrm>
            <a:off x="4799579" y="34858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Galeria de Aplicações </a:t>
            </a:r>
          </a:p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A605004-0D66-3D3E-B0E8-9C550327AA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027" y="-240570"/>
            <a:ext cx="4487450" cy="6858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1C78211-70A1-9524-840D-B5A16EC648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8618" y="1072983"/>
            <a:ext cx="4398077" cy="329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4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23">
        <p:split orient="vert"/>
      </p:transition>
    </mc:Choice>
    <mc:Fallback xmlns="">
      <p:transition spd="slow" advTm="8923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51333" y="2301905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3" name="CaixaDeTexto 2"/>
          <p:cNvSpPr txBox="1"/>
          <p:nvPr/>
        </p:nvSpPr>
        <p:spPr>
          <a:xfrm>
            <a:off x="507976" y="404664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01354" y="547579"/>
            <a:ext cx="1177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pt-BR" sz="2800" b="1" dirty="0"/>
            </a:br>
            <a:r>
              <a:rPr lang="pt-BR" sz="2800" dirty="0">
                <a:latin typeface="Roboto"/>
              </a:rPr>
              <a:t>Visão</a:t>
            </a:r>
          </a:p>
        </p:txBody>
      </p:sp>
      <p:sp>
        <p:nvSpPr>
          <p:cNvPr id="2" name="Retângulo 1"/>
          <p:cNvSpPr/>
          <p:nvPr/>
        </p:nvSpPr>
        <p:spPr>
          <a:xfrm>
            <a:off x="1685756" y="547579"/>
            <a:ext cx="70007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Prover produtos de excelência na conformação ambiental atmosférica em nível mundial, através de soluções competitivas.</a:t>
            </a:r>
          </a:p>
          <a:p>
            <a:pPr algn="just"/>
            <a:br>
              <a:rPr lang="pt-BR" b="1" dirty="0"/>
            </a:br>
            <a:endParaRPr lang="pt-BR" b="1" dirty="0"/>
          </a:p>
        </p:txBody>
      </p:sp>
      <p:sp>
        <p:nvSpPr>
          <p:cNvPr id="4" name="Retângulo 3"/>
          <p:cNvSpPr/>
          <p:nvPr/>
        </p:nvSpPr>
        <p:spPr>
          <a:xfrm>
            <a:off x="317078" y="257924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800" dirty="0">
                <a:latin typeface="Roboto"/>
              </a:rPr>
              <a:t>Missão</a:t>
            </a:r>
          </a:p>
        </p:txBody>
      </p:sp>
      <p:sp>
        <p:nvSpPr>
          <p:cNvPr id="5" name="Retângulo 4"/>
          <p:cNvSpPr/>
          <p:nvPr/>
        </p:nvSpPr>
        <p:spPr>
          <a:xfrm>
            <a:off x="1685756" y="1975564"/>
            <a:ext cx="653085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Desenvolver tecnologias inovadoras de controle da poluição   atmosférica que garantam a qualidade do ar nas emissões de processos industriais e em ambientes internos climatizados.</a:t>
            </a:r>
          </a:p>
          <a:p>
            <a:br>
              <a:rPr lang="pt-BR" b="1" dirty="0"/>
            </a:br>
            <a:endParaRPr lang="pt-BR" b="1" dirty="0"/>
          </a:p>
        </p:txBody>
      </p:sp>
      <p:sp>
        <p:nvSpPr>
          <p:cNvPr id="9" name="Retângulo 8"/>
          <p:cNvSpPr/>
          <p:nvPr/>
        </p:nvSpPr>
        <p:spPr>
          <a:xfrm>
            <a:off x="301354" y="4718339"/>
            <a:ext cx="1377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latin typeface="Roboto"/>
              </a:rPr>
              <a:t>Valores</a:t>
            </a:r>
            <a:endParaRPr lang="pt-BR" sz="2800" dirty="0">
              <a:latin typeface="Gloucester MT Extra Condensed" panose="02030808020601010101" pitchFamily="18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672193" y="4069803"/>
            <a:ext cx="6750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Atuar como empresa de referência no cumprimento das regulamentações e normas legais junto aos seus clientes, governo e sociedade onde atua, garantindo produtos certificados e com uso de insumos qualificados e resíduos gerenciados.</a:t>
            </a:r>
          </a:p>
        </p:txBody>
      </p:sp>
      <p:pic>
        <p:nvPicPr>
          <p:cNvPr id="2050" name="Picture 2" descr="https://www.veltha.com.br/images/veltha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1" y="1081864"/>
            <a:ext cx="285210" cy="28298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www.veltha.com.br/images/veltha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9" y="2699810"/>
            <a:ext cx="285210" cy="28298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www.veltha.com.br/images/veltha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" y="4887163"/>
            <a:ext cx="285210" cy="28298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39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01">
        <p:split orient="vert"/>
      </p:transition>
    </mc:Choice>
    <mc:Fallback xmlns="">
      <p:transition spd="slow" advTm="8901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97C90-AADD-2EC5-A207-5A2CB13FF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B83625F8-6C59-C538-E0B1-7305B38CCC8D}"/>
              </a:ext>
            </a:extLst>
          </p:cNvPr>
          <p:cNvSpPr txBox="1"/>
          <p:nvPr/>
        </p:nvSpPr>
        <p:spPr>
          <a:xfrm>
            <a:off x="0" y="5085184"/>
            <a:ext cx="37028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UNIDADES MOVEIS DE DEPURAÇÃO DO AR DE AMBIENTES INTERNOS CLIMATIZADOS –CONTROLE  FÍSICO- QUÍMICO – BIOLÓGICO DA QUALIDADE DO AR - IAQ. </a:t>
            </a:r>
            <a:endParaRPr lang="pt-BR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B48300D-ABC8-70ED-CDCC-DB35B7711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318" y="0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A5A5EF0-A17D-D8EA-BEB7-4779929B2828}"/>
              </a:ext>
            </a:extLst>
          </p:cNvPr>
          <p:cNvSpPr txBox="1"/>
          <p:nvPr/>
        </p:nvSpPr>
        <p:spPr>
          <a:xfrm>
            <a:off x="6475842" y="980284"/>
            <a:ext cx="2562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DEPURAÇÃO </a:t>
            </a:r>
            <a:r>
              <a:rPr lang="pt-BR" sz="1600" b="1" dirty="0"/>
              <a:t>COIFAS HIDROTURBO HDT </a:t>
            </a:r>
            <a:r>
              <a:rPr lang="pt-BR" sz="1600" dirty="0"/>
              <a:t>REMOÇÃO E NEUTRALIZAÇÃO FOCAL DE POLUENTES EM CAPELAS LABORATÓRIOS  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43FC3B6-4E99-02CB-3B2B-D1CB59487E0B}"/>
              </a:ext>
            </a:extLst>
          </p:cNvPr>
          <p:cNvSpPr txBox="1"/>
          <p:nvPr/>
        </p:nvSpPr>
        <p:spPr>
          <a:xfrm>
            <a:off x="4799579" y="34858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Galeria de Aplicações </a:t>
            </a:r>
          </a:p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4CD8325-7887-5741-BEB6-611ADFDF6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8880" y="488365"/>
            <a:ext cx="9577064" cy="392559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20E6842-08F4-9A13-006D-7836B04594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780929"/>
            <a:ext cx="5368280" cy="404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6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23">
        <p:split orient="vert"/>
      </p:transition>
    </mc:Choice>
    <mc:Fallback xmlns="">
      <p:transition spd="slow" advTm="8923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m para ar lim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8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547664" y="1988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pic>
        <p:nvPicPr>
          <p:cNvPr id="1026" name="Picture 2" descr="Z:\CESAR\Logo aprovada\Logo_Veltha_PNG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1954"/>
            <a:ext cx="6803150" cy="2401829"/>
          </a:xfrm>
          <a:prstGeom prst="rect">
            <a:avLst/>
          </a:prstGeom>
          <a:solidFill>
            <a:schemeClr val="bg1">
              <a:alpha val="81000"/>
            </a:schemeClr>
          </a:solidFill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869721"/>
            <a:ext cx="6803150" cy="74620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339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840">
        <p:split orient="vert"/>
      </p:transition>
    </mc:Choice>
    <mc:Fallback xmlns="">
      <p:transition spd="slow" advTm="884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80255" y="2352363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3" name="CaixaDeTexto 2"/>
          <p:cNvSpPr txBox="1"/>
          <p:nvPr/>
        </p:nvSpPr>
        <p:spPr>
          <a:xfrm>
            <a:off x="507976" y="404664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31495" y="0"/>
            <a:ext cx="863299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PRECIPITADORES HIDRODINÂMICOS, A TECNOLOGIA AUTOASPIRANTE DE TRATAMENTO DE POLUENTES POR  DA CENTRIFUGAÇÃO LÍQUIDA </a:t>
            </a:r>
            <a:r>
              <a:rPr lang="pt-BR" sz="3600" b="1" i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MULTIVENTURI</a:t>
            </a:r>
            <a:r>
              <a:rPr lang="pt-BR" sz="36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®</a:t>
            </a:r>
          </a:p>
          <a:p>
            <a:pPr algn="ctr"/>
            <a:br>
              <a:rPr lang="pt-BR" sz="5400" dirty="0"/>
            </a:br>
            <a:endParaRPr lang="pt-BR" sz="5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pic>
        <p:nvPicPr>
          <p:cNvPr id="6" name="Picture 2" descr="https://www.veltha.com.br/images/ph-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73" t="5757" r="22899" b="11046"/>
          <a:stretch/>
        </p:blipFill>
        <p:spPr bwMode="auto">
          <a:xfrm>
            <a:off x="1655123" y="3020095"/>
            <a:ext cx="5665808" cy="393979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39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187">
        <p:split orient="vert"/>
      </p:transition>
    </mc:Choice>
    <mc:Fallback xmlns="">
      <p:transition spd="slow" advTm="9187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0528" y="2759664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3" name="CaixaDeTexto 2"/>
          <p:cNvSpPr txBox="1"/>
          <p:nvPr/>
        </p:nvSpPr>
        <p:spPr>
          <a:xfrm>
            <a:off x="507976" y="404664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839377" y="105127"/>
            <a:ext cx="6912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Nossa Tecnologia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28512" y="1021035"/>
            <a:ext cx="78488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Dispomos de tecnologias de vanguarda, patenteadas na área de depuração do ar. O cerne tecnológico se fundamenta em rotores tipo </a:t>
            </a:r>
            <a:r>
              <a:rPr lang="pt-BR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Limit</a:t>
            </a:r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Load</a:t>
            </a:r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autoaspirantes (“</a:t>
            </a:r>
            <a:r>
              <a:rPr lang="pt-BR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Booster</a:t>
            </a:r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32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Function</a:t>
            </a:r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”)na associação da força centrífuga com efeito </a:t>
            </a:r>
            <a:r>
              <a:rPr lang="pt-BR" sz="3200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Venturi</a:t>
            </a:r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que se materializa nos nossos produtos.</a:t>
            </a:r>
            <a:endParaRPr lang="pt-BR" sz="3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8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834">
        <p:split orient="vert"/>
      </p:transition>
    </mc:Choice>
    <mc:Fallback xmlns="">
      <p:transition spd="slow" advTm="8834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51333" y="2301905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3" name="CaixaDeTexto 2"/>
          <p:cNvSpPr txBox="1"/>
          <p:nvPr/>
        </p:nvSpPr>
        <p:spPr>
          <a:xfrm>
            <a:off x="476809" y="566574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37167" y="631459"/>
            <a:ext cx="5040560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exclusiva e patenteada tecnologia 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MULTIVENTURI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® é a forma mecânica mais eficiente e sinérgica de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mixar gases poluentes e líquidos de sequestro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alcançando-se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excelentes índices de transferências de massa e energia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pelos efeitos do encharcamento e arraste hidráulico de material particulado, condensação de névoas e vapores e solubilização/neutralização induzida de gases e/ou odores. </a:t>
            </a:r>
          </a:p>
          <a:p>
            <a:pPr algn="just"/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Esta tecnologia é fundamentada na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necessidade de se alcançar um nível elevado de energia no líquido neutralizante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(solução química) que permita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reagir com o excitado estado de vibração molecular típico dos gases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b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3" descr="D:\Veltha institucionsal\Fotos aplication\multiventuri desig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945" y="782598"/>
            <a:ext cx="3220859" cy="5112568"/>
          </a:xfrm>
          <a:prstGeom prst="rect">
            <a:avLst/>
          </a:prstGeom>
          <a:ln/>
          <a:effectLst>
            <a:softEdge rad="635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82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001">
        <p:split orient="vert"/>
      </p:transition>
    </mc:Choice>
    <mc:Fallback xmlns="">
      <p:transition spd="slow" advTm="9001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92763" y="2301905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3" name="CaixaDeTexto 2"/>
          <p:cNvSpPr txBox="1"/>
          <p:nvPr/>
        </p:nvSpPr>
        <p:spPr>
          <a:xfrm>
            <a:off x="507976" y="404664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227871" y="372080"/>
            <a:ext cx="63658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Precipitador Hidrodinâmico </a:t>
            </a:r>
          </a:p>
          <a:p>
            <a:pPr algn="ctr"/>
            <a:r>
              <a:rPr lang="pt-BR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“VTD”</a:t>
            </a:r>
            <a:endParaRPr lang="pt-BR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43989" y="1844824"/>
            <a:ext cx="42393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mais eficiente e compacto equipamento para controle de poluentes tais como material particulado PM</a:t>
            </a: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2,5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 PM</a:t>
            </a: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névoas, vapores, gases e odores.</a:t>
            </a:r>
          </a:p>
        </p:txBody>
      </p:sp>
      <p:pic>
        <p:nvPicPr>
          <p:cNvPr id="1026" name="Picture 2" descr="Z:\CESAR\Veltha e Aerem pendrive\Fotos aplication\CRISTALIA VTD\Cristal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1508551"/>
            <a:ext cx="3890130" cy="48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91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835">
        <p:split orient="vert"/>
      </p:transition>
    </mc:Choice>
    <mc:Fallback xmlns="">
      <p:transition spd="slow" advTm="8835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26561" y="2757844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3" name="CaixaDeTexto 2"/>
          <p:cNvSpPr txBox="1"/>
          <p:nvPr/>
        </p:nvSpPr>
        <p:spPr>
          <a:xfrm>
            <a:off x="507976" y="404664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578422" y="372080"/>
            <a:ext cx="56647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Air </a:t>
            </a:r>
            <a:r>
              <a:rPr lang="pt-BR" sz="36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Cleaner</a:t>
            </a:r>
            <a:r>
              <a:rPr lang="pt-BR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“ACV”</a:t>
            </a:r>
          </a:p>
          <a:p>
            <a:pPr algn="ctr"/>
            <a:r>
              <a:rPr lang="pt-BR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A filtragem Líquida do Ar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92706" y="1572409"/>
            <a:ext cx="7839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tecnologia da centrifugação líquida </a:t>
            </a:r>
            <a:r>
              <a:rPr lang="pt-BR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Multiventuri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associada à refrigeração do liquido para aplicações na garantia da qualidade do ar de interiores atendendo os requisitos da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ANVISA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 da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ASHRAE 62.1.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ACE9585-D4EB-4717-9C75-D3167D9D47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2" y="3115583"/>
            <a:ext cx="6746789" cy="414638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9FF548E-09CB-CA8E-9A6B-82ABE57B4E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08479"/>
            <a:ext cx="4888962" cy="414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5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036">
        <p:split orient="vert"/>
      </p:transition>
    </mc:Choice>
    <mc:Fallback xmlns="">
      <p:transition spd="slow" advTm="9036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0808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80255" y="2349861"/>
            <a:ext cx="9524255" cy="4607530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3" name="CaixaDeTexto 2"/>
          <p:cNvSpPr txBox="1"/>
          <p:nvPr/>
        </p:nvSpPr>
        <p:spPr>
          <a:xfrm>
            <a:off x="507976" y="404664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5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anose="02030808020601010101" pitchFamily="18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23528" y="50721"/>
            <a:ext cx="40382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Como Funciona?</a:t>
            </a:r>
          </a:p>
        </p:txBody>
      </p:sp>
      <p:sp>
        <p:nvSpPr>
          <p:cNvPr id="4" name="Retângulo 3"/>
          <p:cNvSpPr/>
          <p:nvPr/>
        </p:nvSpPr>
        <p:spPr>
          <a:xfrm>
            <a:off x="179512" y="658844"/>
            <a:ext cx="773643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Precipitador Hidrodinâmico Clean Air 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é a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única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tecnologia com Funções integradas de Captação e Tratamento do ar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contaminado com gases , névoas, odores, ativos biológicos e/ou com partículas PM1, PM2,5 e PM10. Promove a Depuração do ar, devolvendo à natureza ou a dutos de insuflação de sistemas  de climatização, um ar de alta qualidade livre de componentes químicos como CO</a:t>
            </a:r>
            <a:r>
              <a:rPr lang="pt-BR" sz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odores e amônia, obedecendo os padrões da ASHRAE 62.1 e ANVISA, e alcançando, uma eficiência para partículas equivalente a F9=</a:t>
            </a:r>
            <a:r>
              <a:rPr lang="en-US" sz="2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(NBR16101: F9(PM</a:t>
            </a:r>
            <a:r>
              <a:rPr lang="en-US" sz="2000" b="1" kern="1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2,5</a:t>
            </a:r>
            <a:r>
              <a:rPr lang="en-US" sz="2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85-95%)</a:t>
            </a:r>
            <a:r>
              <a:rPr lang="pt-BR" sz="2000" dirty="0"/>
              <a:t>, nos padrões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 filtragem mecânica. 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657" y="3801791"/>
            <a:ext cx="5328592" cy="240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20" y="6369635"/>
            <a:ext cx="1386682" cy="48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767B478-F526-9C80-0B16-75BAF86DE2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3" y="5157193"/>
            <a:ext cx="4136019" cy="183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6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059">
        <p:split orient="vert"/>
      </p:transition>
    </mc:Choice>
    <mc:Fallback xmlns="">
      <p:transition spd="slow" advTm="9059">
        <p:split orient="vert"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6875</TotalTime>
  <Words>1286</Words>
  <Application>Microsoft Office PowerPoint</Application>
  <PresentationFormat>Apresentação na tela (4:3)</PresentationFormat>
  <Paragraphs>85</Paragraphs>
  <Slides>31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40" baseType="lpstr">
      <vt:lpstr>Arial</vt:lpstr>
      <vt:lpstr>Calibri</vt:lpstr>
      <vt:lpstr>Gloucester MT Extra Condensed</vt:lpstr>
      <vt:lpstr>Helvetica-Bold</vt:lpstr>
      <vt:lpstr>Roboto</vt:lpstr>
      <vt:lpstr>Segoe UI</vt:lpstr>
      <vt:lpstr>Segoe UI Light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TECNOLOGIA DE CENTRIFUGAÇÃO MULTIVENTURI@PRECIPITADOR HIDRODINÂMICO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CAPMETAL</dc:creator>
  <cp:lastModifiedBy>Domenico Veltha Despoluição Capulli</cp:lastModifiedBy>
  <cp:revision>122</cp:revision>
  <dcterms:created xsi:type="dcterms:W3CDTF">2015-07-03T16:34:37Z</dcterms:created>
  <dcterms:modified xsi:type="dcterms:W3CDTF">2024-04-23T23:43:37Z</dcterms:modified>
</cp:coreProperties>
</file>