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78" r:id="rId2"/>
    <p:sldId id="259" r:id="rId3"/>
    <p:sldId id="280" r:id="rId4"/>
    <p:sldId id="286" r:id="rId5"/>
    <p:sldId id="299" r:id="rId6"/>
    <p:sldId id="283" r:id="rId7"/>
    <p:sldId id="285" r:id="rId8"/>
    <p:sldId id="284" r:id="rId9"/>
    <p:sldId id="279" r:id="rId10"/>
    <p:sldId id="303" r:id="rId11"/>
    <p:sldId id="287" r:id="rId12"/>
    <p:sldId id="288" r:id="rId13"/>
    <p:sldId id="290" r:id="rId14"/>
    <p:sldId id="289" r:id="rId15"/>
    <p:sldId id="305" r:id="rId16"/>
    <p:sldId id="292" r:id="rId17"/>
    <p:sldId id="291" r:id="rId18"/>
    <p:sldId id="307" r:id="rId19"/>
    <p:sldId id="298" r:id="rId20"/>
    <p:sldId id="295" r:id="rId21"/>
    <p:sldId id="294" r:id="rId22"/>
    <p:sldId id="296" r:id="rId23"/>
    <p:sldId id="304" r:id="rId24"/>
    <p:sldId id="300" r:id="rId25"/>
    <p:sldId id="268" r:id="rId26"/>
    <p:sldId id="301" r:id="rId27"/>
    <p:sldId id="269" r:id="rId28"/>
    <p:sldId id="306" r:id="rId29"/>
    <p:sldId id="271" r:id="rId30"/>
    <p:sldId id="272" r:id="rId31"/>
    <p:sldId id="274" r:id="rId32"/>
    <p:sldId id="302" r:id="rId3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5FF"/>
    <a:srgbClr val="985334"/>
    <a:srgbClr val="C77E5D"/>
    <a:srgbClr val="4B80C1"/>
    <a:srgbClr val="6794CB"/>
    <a:srgbClr val="3E4E82"/>
    <a:srgbClr val="3B6EAB"/>
    <a:srgbClr val="769FD0"/>
    <a:srgbClr val="81A5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5758FB7-9AC5-4552-8A53-C91805E547FA}" styleName="Estilo com Tema 1 - Ênfas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Estilo com Tema 2 - Ênfas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com Tema 2 - Ênfas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66" d="100"/>
          <a:sy n="66" d="100"/>
        </p:scale>
        <p:origin x="-1422" y="-102"/>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7678E9-06BD-4FFB-BBA0-D6F4DE90E9B1}" type="datetimeFigureOut">
              <a:rPr lang="pt-BR" smtClean="0"/>
              <a:pPr/>
              <a:t>08/02/2014</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43E21D-E20F-4278-B5B4-011EB5D7DC8F}" type="slidenum">
              <a:rPr lang="pt-BR" smtClean="0"/>
              <a:pPr/>
              <a:t>‹nº›</a:t>
            </a:fld>
            <a:endParaRPr lang="pt-BR"/>
          </a:p>
        </p:txBody>
      </p:sp>
    </p:spTree>
    <p:extLst>
      <p:ext uri="{BB962C8B-B14F-4D97-AF65-F5344CB8AC3E}">
        <p14:creationId xmlns:p14="http://schemas.microsoft.com/office/powerpoint/2010/main" val="26776846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D02070-72F2-4476-A3B4-5DD4324740A6}" type="datetimeFigureOut">
              <a:rPr lang="pt-BR" smtClean="0"/>
              <a:pPr/>
              <a:t>08/02/2014</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48CBDA-C711-45EA-B79D-227BC642D9E9}" type="slidenum">
              <a:rPr lang="pt-BR" smtClean="0"/>
              <a:pPr/>
              <a:t>‹nº›</a:t>
            </a:fld>
            <a:endParaRPr lang="pt-BR"/>
          </a:p>
        </p:txBody>
      </p:sp>
    </p:spTree>
    <p:extLst>
      <p:ext uri="{BB962C8B-B14F-4D97-AF65-F5344CB8AC3E}">
        <p14:creationId xmlns:p14="http://schemas.microsoft.com/office/powerpoint/2010/main" val="14039321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348CBDA-C711-45EA-B79D-227BC642D9E9}" type="slidenum">
              <a:rPr lang="pt-BR" smtClean="0"/>
              <a:pPr/>
              <a:t>1</a:t>
            </a:fld>
            <a:endParaRPr lang="pt-BR" dirty="0"/>
          </a:p>
        </p:txBody>
      </p:sp>
    </p:spTree>
    <p:extLst>
      <p:ext uri="{BB962C8B-B14F-4D97-AF65-F5344CB8AC3E}">
        <p14:creationId xmlns:p14="http://schemas.microsoft.com/office/powerpoint/2010/main" val="3174315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348CBDA-C711-45EA-B79D-227BC642D9E9}" type="slidenum">
              <a:rPr lang="pt-BR" smtClean="0"/>
              <a:pPr/>
              <a:t>10</a:t>
            </a:fld>
            <a:endParaRPr lang="pt-BR"/>
          </a:p>
        </p:txBody>
      </p:sp>
    </p:spTree>
    <p:extLst>
      <p:ext uri="{BB962C8B-B14F-4D97-AF65-F5344CB8AC3E}">
        <p14:creationId xmlns:p14="http://schemas.microsoft.com/office/powerpoint/2010/main" val="3174315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348CBDA-C711-45EA-B79D-227BC642D9E9}" type="slidenum">
              <a:rPr lang="pt-BR" smtClean="0"/>
              <a:pPr/>
              <a:t>11</a:t>
            </a:fld>
            <a:endParaRPr lang="pt-BR"/>
          </a:p>
        </p:txBody>
      </p:sp>
    </p:spTree>
    <p:extLst>
      <p:ext uri="{BB962C8B-B14F-4D97-AF65-F5344CB8AC3E}">
        <p14:creationId xmlns:p14="http://schemas.microsoft.com/office/powerpoint/2010/main" val="3174315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348CBDA-C711-45EA-B79D-227BC642D9E9}" type="slidenum">
              <a:rPr lang="pt-BR" smtClean="0"/>
              <a:pPr/>
              <a:t>12</a:t>
            </a:fld>
            <a:endParaRPr lang="pt-BR"/>
          </a:p>
        </p:txBody>
      </p:sp>
    </p:spTree>
    <p:extLst>
      <p:ext uri="{BB962C8B-B14F-4D97-AF65-F5344CB8AC3E}">
        <p14:creationId xmlns:p14="http://schemas.microsoft.com/office/powerpoint/2010/main" val="3174315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348CBDA-C711-45EA-B79D-227BC642D9E9}" type="slidenum">
              <a:rPr lang="pt-BR" smtClean="0"/>
              <a:pPr/>
              <a:t>13</a:t>
            </a:fld>
            <a:endParaRPr lang="pt-BR"/>
          </a:p>
        </p:txBody>
      </p:sp>
    </p:spTree>
    <p:extLst>
      <p:ext uri="{BB962C8B-B14F-4D97-AF65-F5344CB8AC3E}">
        <p14:creationId xmlns:p14="http://schemas.microsoft.com/office/powerpoint/2010/main" val="3174315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348CBDA-C711-45EA-B79D-227BC642D9E9}" type="slidenum">
              <a:rPr lang="pt-BR" smtClean="0"/>
              <a:pPr/>
              <a:t>14</a:t>
            </a:fld>
            <a:endParaRPr lang="pt-BR"/>
          </a:p>
        </p:txBody>
      </p:sp>
    </p:spTree>
    <p:extLst>
      <p:ext uri="{BB962C8B-B14F-4D97-AF65-F5344CB8AC3E}">
        <p14:creationId xmlns:p14="http://schemas.microsoft.com/office/powerpoint/2010/main" val="3174315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348CBDA-C711-45EA-B79D-227BC642D9E9}" type="slidenum">
              <a:rPr lang="pt-BR" smtClean="0"/>
              <a:pPr/>
              <a:t>15</a:t>
            </a:fld>
            <a:endParaRPr lang="pt-BR"/>
          </a:p>
        </p:txBody>
      </p:sp>
    </p:spTree>
    <p:extLst>
      <p:ext uri="{BB962C8B-B14F-4D97-AF65-F5344CB8AC3E}">
        <p14:creationId xmlns:p14="http://schemas.microsoft.com/office/powerpoint/2010/main" val="3174315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348CBDA-C711-45EA-B79D-227BC642D9E9}" type="slidenum">
              <a:rPr lang="pt-BR" smtClean="0"/>
              <a:pPr/>
              <a:t>16</a:t>
            </a:fld>
            <a:endParaRPr lang="pt-BR"/>
          </a:p>
        </p:txBody>
      </p:sp>
    </p:spTree>
    <p:extLst>
      <p:ext uri="{BB962C8B-B14F-4D97-AF65-F5344CB8AC3E}">
        <p14:creationId xmlns:p14="http://schemas.microsoft.com/office/powerpoint/2010/main" val="3174315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348CBDA-C711-45EA-B79D-227BC642D9E9}" type="slidenum">
              <a:rPr lang="pt-BR" smtClean="0"/>
              <a:pPr/>
              <a:t>17</a:t>
            </a:fld>
            <a:endParaRPr lang="pt-BR"/>
          </a:p>
        </p:txBody>
      </p:sp>
    </p:spTree>
    <p:extLst>
      <p:ext uri="{BB962C8B-B14F-4D97-AF65-F5344CB8AC3E}">
        <p14:creationId xmlns:p14="http://schemas.microsoft.com/office/powerpoint/2010/main" val="3174315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348CBDA-C711-45EA-B79D-227BC642D9E9}" type="slidenum">
              <a:rPr lang="pt-BR" smtClean="0"/>
              <a:pPr/>
              <a:t>18</a:t>
            </a:fld>
            <a:endParaRPr lang="pt-BR"/>
          </a:p>
        </p:txBody>
      </p:sp>
    </p:spTree>
    <p:extLst>
      <p:ext uri="{BB962C8B-B14F-4D97-AF65-F5344CB8AC3E}">
        <p14:creationId xmlns:p14="http://schemas.microsoft.com/office/powerpoint/2010/main" val="3174315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348CBDA-C711-45EA-B79D-227BC642D9E9}" type="slidenum">
              <a:rPr lang="pt-BR" smtClean="0"/>
              <a:pPr/>
              <a:t>19</a:t>
            </a:fld>
            <a:endParaRPr lang="pt-BR"/>
          </a:p>
        </p:txBody>
      </p:sp>
    </p:spTree>
    <p:extLst>
      <p:ext uri="{BB962C8B-B14F-4D97-AF65-F5344CB8AC3E}">
        <p14:creationId xmlns:p14="http://schemas.microsoft.com/office/powerpoint/2010/main" val="3174315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348CBDA-C711-45EA-B79D-227BC642D9E9}" type="slidenum">
              <a:rPr lang="pt-BR" smtClean="0"/>
              <a:pPr/>
              <a:t>2</a:t>
            </a:fld>
            <a:endParaRPr lang="pt-BR"/>
          </a:p>
        </p:txBody>
      </p:sp>
    </p:spTree>
    <p:extLst>
      <p:ext uri="{BB962C8B-B14F-4D97-AF65-F5344CB8AC3E}">
        <p14:creationId xmlns:p14="http://schemas.microsoft.com/office/powerpoint/2010/main" val="3174315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348CBDA-C711-45EA-B79D-227BC642D9E9}" type="slidenum">
              <a:rPr lang="pt-BR" smtClean="0"/>
              <a:pPr/>
              <a:t>20</a:t>
            </a:fld>
            <a:endParaRPr lang="pt-BR"/>
          </a:p>
        </p:txBody>
      </p:sp>
    </p:spTree>
    <p:extLst>
      <p:ext uri="{BB962C8B-B14F-4D97-AF65-F5344CB8AC3E}">
        <p14:creationId xmlns:p14="http://schemas.microsoft.com/office/powerpoint/2010/main" val="3174315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348CBDA-C711-45EA-B79D-227BC642D9E9}" type="slidenum">
              <a:rPr lang="pt-BR" smtClean="0"/>
              <a:pPr/>
              <a:t>21</a:t>
            </a:fld>
            <a:endParaRPr lang="pt-BR"/>
          </a:p>
        </p:txBody>
      </p:sp>
    </p:spTree>
    <p:extLst>
      <p:ext uri="{BB962C8B-B14F-4D97-AF65-F5344CB8AC3E}">
        <p14:creationId xmlns:p14="http://schemas.microsoft.com/office/powerpoint/2010/main" val="3174315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348CBDA-C711-45EA-B79D-227BC642D9E9}" type="slidenum">
              <a:rPr lang="pt-BR" smtClean="0"/>
              <a:pPr/>
              <a:t>22</a:t>
            </a:fld>
            <a:endParaRPr lang="pt-BR"/>
          </a:p>
        </p:txBody>
      </p:sp>
    </p:spTree>
    <p:extLst>
      <p:ext uri="{BB962C8B-B14F-4D97-AF65-F5344CB8AC3E}">
        <p14:creationId xmlns:p14="http://schemas.microsoft.com/office/powerpoint/2010/main" val="3174315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348CBDA-C711-45EA-B79D-227BC642D9E9}" type="slidenum">
              <a:rPr lang="pt-BR" smtClean="0"/>
              <a:pPr/>
              <a:t>23</a:t>
            </a:fld>
            <a:endParaRPr lang="pt-BR"/>
          </a:p>
        </p:txBody>
      </p:sp>
    </p:spTree>
    <p:extLst>
      <p:ext uri="{BB962C8B-B14F-4D97-AF65-F5344CB8AC3E}">
        <p14:creationId xmlns:p14="http://schemas.microsoft.com/office/powerpoint/2010/main" val="3174315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348CBDA-C711-45EA-B79D-227BC642D9E9}" type="slidenum">
              <a:rPr lang="pt-BR" smtClean="0"/>
              <a:pPr/>
              <a:t>24</a:t>
            </a:fld>
            <a:endParaRPr lang="pt-BR"/>
          </a:p>
        </p:txBody>
      </p:sp>
    </p:spTree>
    <p:extLst>
      <p:ext uri="{BB962C8B-B14F-4D97-AF65-F5344CB8AC3E}">
        <p14:creationId xmlns:p14="http://schemas.microsoft.com/office/powerpoint/2010/main" val="3174315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348CBDA-C711-45EA-B79D-227BC642D9E9}" type="slidenum">
              <a:rPr lang="pt-BR" smtClean="0"/>
              <a:pPr/>
              <a:t>25</a:t>
            </a:fld>
            <a:endParaRPr lang="pt-BR"/>
          </a:p>
        </p:txBody>
      </p:sp>
    </p:spTree>
    <p:extLst>
      <p:ext uri="{BB962C8B-B14F-4D97-AF65-F5344CB8AC3E}">
        <p14:creationId xmlns:p14="http://schemas.microsoft.com/office/powerpoint/2010/main" val="3174315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348CBDA-C711-45EA-B79D-227BC642D9E9}" type="slidenum">
              <a:rPr lang="pt-BR" smtClean="0"/>
              <a:pPr/>
              <a:t>26</a:t>
            </a:fld>
            <a:endParaRPr lang="pt-BR"/>
          </a:p>
        </p:txBody>
      </p:sp>
    </p:spTree>
    <p:extLst>
      <p:ext uri="{BB962C8B-B14F-4D97-AF65-F5344CB8AC3E}">
        <p14:creationId xmlns:p14="http://schemas.microsoft.com/office/powerpoint/2010/main" val="3174315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348CBDA-C711-45EA-B79D-227BC642D9E9}" type="slidenum">
              <a:rPr lang="pt-BR" smtClean="0"/>
              <a:pPr/>
              <a:t>27</a:t>
            </a:fld>
            <a:endParaRPr lang="pt-BR"/>
          </a:p>
        </p:txBody>
      </p:sp>
    </p:spTree>
    <p:extLst>
      <p:ext uri="{BB962C8B-B14F-4D97-AF65-F5344CB8AC3E}">
        <p14:creationId xmlns:p14="http://schemas.microsoft.com/office/powerpoint/2010/main" val="3174315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348CBDA-C711-45EA-B79D-227BC642D9E9}" type="slidenum">
              <a:rPr lang="pt-BR" smtClean="0"/>
              <a:pPr/>
              <a:t>28</a:t>
            </a:fld>
            <a:endParaRPr lang="pt-BR"/>
          </a:p>
        </p:txBody>
      </p:sp>
    </p:spTree>
    <p:extLst>
      <p:ext uri="{BB962C8B-B14F-4D97-AF65-F5344CB8AC3E}">
        <p14:creationId xmlns:p14="http://schemas.microsoft.com/office/powerpoint/2010/main" val="3174315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348CBDA-C711-45EA-B79D-227BC642D9E9}" type="slidenum">
              <a:rPr lang="pt-BR" smtClean="0"/>
              <a:pPr/>
              <a:t>29</a:t>
            </a:fld>
            <a:endParaRPr lang="pt-BR"/>
          </a:p>
        </p:txBody>
      </p:sp>
    </p:spTree>
    <p:extLst>
      <p:ext uri="{BB962C8B-B14F-4D97-AF65-F5344CB8AC3E}">
        <p14:creationId xmlns:p14="http://schemas.microsoft.com/office/powerpoint/2010/main" val="3174315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348CBDA-C711-45EA-B79D-227BC642D9E9}" type="slidenum">
              <a:rPr lang="pt-BR" smtClean="0"/>
              <a:pPr/>
              <a:t>3</a:t>
            </a:fld>
            <a:endParaRPr lang="pt-BR"/>
          </a:p>
        </p:txBody>
      </p:sp>
    </p:spTree>
    <p:extLst>
      <p:ext uri="{BB962C8B-B14F-4D97-AF65-F5344CB8AC3E}">
        <p14:creationId xmlns:p14="http://schemas.microsoft.com/office/powerpoint/2010/main" val="3174315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348CBDA-C711-45EA-B79D-227BC642D9E9}" type="slidenum">
              <a:rPr lang="pt-BR" smtClean="0"/>
              <a:pPr/>
              <a:t>30</a:t>
            </a:fld>
            <a:endParaRPr lang="pt-BR"/>
          </a:p>
        </p:txBody>
      </p:sp>
    </p:spTree>
    <p:extLst>
      <p:ext uri="{BB962C8B-B14F-4D97-AF65-F5344CB8AC3E}">
        <p14:creationId xmlns:p14="http://schemas.microsoft.com/office/powerpoint/2010/main" val="3174315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348CBDA-C711-45EA-B79D-227BC642D9E9}" type="slidenum">
              <a:rPr lang="pt-BR" smtClean="0"/>
              <a:pPr/>
              <a:t>31</a:t>
            </a:fld>
            <a:endParaRPr lang="pt-BR"/>
          </a:p>
        </p:txBody>
      </p:sp>
    </p:spTree>
    <p:extLst>
      <p:ext uri="{BB962C8B-B14F-4D97-AF65-F5344CB8AC3E}">
        <p14:creationId xmlns:p14="http://schemas.microsoft.com/office/powerpoint/2010/main" val="31743153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348CBDA-C711-45EA-B79D-227BC642D9E9}" type="slidenum">
              <a:rPr lang="pt-BR" smtClean="0"/>
              <a:pPr/>
              <a:t>32</a:t>
            </a:fld>
            <a:endParaRPr lang="pt-BR"/>
          </a:p>
        </p:txBody>
      </p:sp>
    </p:spTree>
    <p:extLst>
      <p:ext uri="{BB962C8B-B14F-4D97-AF65-F5344CB8AC3E}">
        <p14:creationId xmlns:p14="http://schemas.microsoft.com/office/powerpoint/2010/main" val="3174315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348CBDA-C711-45EA-B79D-227BC642D9E9}" type="slidenum">
              <a:rPr lang="pt-BR" smtClean="0"/>
              <a:pPr/>
              <a:t>4</a:t>
            </a:fld>
            <a:endParaRPr lang="pt-BR"/>
          </a:p>
        </p:txBody>
      </p:sp>
    </p:spTree>
    <p:extLst>
      <p:ext uri="{BB962C8B-B14F-4D97-AF65-F5344CB8AC3E}">
        <p14:creationId xmlns:p14="http://schemas.microsoft.com/office/powerpoint/2010/main" val="3174315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348CBDA-C711-45EA-B79D-227BC642D9E9}" type="slidenum">
              <a:rPr lang="pt-BR" smtClean="0"/>
              <a:pPr/>
              <a:t>5</a:t>
            </a:fld>
            <a:endParaRPr lang="pt-BR"/>
          </a:p>
        </p:txBody>
      </p:sp>
    </p:spTree>
    <p:extLst>
      <p:ext uri="{BB962C8B-B14F-4D97-AF65-F5344CB8AC3E}">
        <p14:creationId xmlns:p14="http://schemas.microsoft.com/office/powerpoint/2010/main" val="3174315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348CBDA-C711-45EA-B79D-227BC642D9E9}" type="slidenum">
              <a:rPr lang="pt-BR" smtClean="0"/>
              <a:pPr/>
              <a:t>6</a:t>
            </a:fld>
            <a:endParaRPr lang="pt-BR"/>
          </a:p>
        </p:txBody>
      </p:sp>
    </p:spTree>
    <p:extLst>
      <p:ext uri="{BB962C8B-B14F-4D97-AF65-F5344CB8AC3E}">
        <p14:creationId xmlns:p14="http://schemas.microsoft.com/office/powerpoint/2010/main" val="3174315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348CBDA-C711-45EA-B79D-227BC642D9E9}" type="slidenum">
              <a:rPr lang="pt-BR" smtClean="0"/>
              <a:pPr/>
              <a:t>7</a:t>
            </a:fld>
            <a:endParaRPr lang="pt-BR"/>
          </a:p>
        </p:txBody>
      </p:sp>
    </p:spTree>
    <p:extLst>
      <p:ext uri="{BB962C8B-B14F-4D97-AF65-F5344CB8AC3E}">
        <p14:creationId xmlns:p14="http://schemas.microsoft.com/office/powerpoint/2010/main" val="3174315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348CBDA-C711-45EA-B79D-227BC642D9E9}" type="slidenum">
              <a:rPr lang="pt-BR" smtClean="0"/>
              <a:pPr/>
              <a:t>8</a:t>
            </a:fld>
            <a:endParaRPr lang="pt-BR"/>
          </a:p>
        </p:txBody>
      </p:sp>
    </p:spTree>
    <p:extLst>
      <p:ext uri="{BB962C8B-B14F-4D97-AF65-F5344CB8AC3E}">
        <p14:creationId xmlns:p14="http://schemas.microsoft.com/office/powerpoint/2010/main" val="3174315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348CBDA-C711-45EA-B79D-227BC642D9E9}" type="slidenum">
              <a:rPr lang="pt-BR" smtClean="0"/>
              <a:pPr/>
              <a:t>9</a:t>
            </a:fld>
            <a:endParaRPr lang="pt-BR"/>
          </a:p>
        </p:txBody>
      </p:sp>
    </p:spTree>
    <p:extLst>
      <p:ext uri="{BB962C8B-B14F-4D97-AF65-F5344CB8AC3E}">
        <p14:creationId xmlns:p14="http://schemas.microsoft.com/office/powerpoint/2010/main" val="3174315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3AD58365-816F-4F98-ABDE-552A6A93EA98}" type="datetime1">
              <a:rPr lang="pt-BR" smtClean="0"/>
              <a:pPr/>
              <a:t>08/02/2014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A36476A-4B63-426F-A511-0094ADF9B317}" type="slidenum">
              <a:rPr lang="pt-BR" smtClean="0"/>
              <a:pPr/>
              <a:t>‹nº›</a:t>
            </a:fld>
            <a:endParaRPr lang="pt-BR"/>
          </a:p>
        </p:txBody>
      </p:sp>
    </p:spTree>
    <p:extLst>
      <p:ext uri="{BB962C8B-B14F-4D97-AF65-F5344CB8AC3E}">
        <p14:creationId xmlns:p14="http://schemas.microsoft.com/office/powerpoint/2010/main" val="3258549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4B1E537-174D-4FE5-9C3B-B77EE017AA42}" type="datetime1">
              <a:rPr lang="pt-BR" smtClean="0"/>
              <a:pPr/>
              <a:t>08/02/2014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A36476A-4B63-426F-A511-0094ADF9B317}" type="slidenum">
              <a:rPr lang="pt-BR" smtClean="0"/>
              <a:pPr/>
              <a:t>‹nº›</a:t>
            </a:fld>
            <a:endParaRPr lang="pt-BR"/>
          </a:p>
        </p:txBody>
      </p:sp>
    </p:spTree>
    <p:extLst>
      <p:ext uri="{BB962C8B-B14F-4D97-AF65-F5344CB8AC3E}">
        <p14:creationId xmlns:p14="http://schemas.microsoft.com/office/powerpoint/2010/main" val="3152049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F65A761-591E-426D-9BD5-36DE8D9E4DE4}" type="datetime1">
              <a:rPr lang="pt-BR" smtClean="0"/>
              <a:pPr/>
              <a:t>08/02/2014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A36476A-4B63-426F-A511-0094ADF9B317}" type="slidenum">
              <a:rPr lang="pt-BR" smtClean="0"/>
              <a:pPr/>
              <a:t>‹nº›</a:t>
            </a:fld>
            <a:endParaRPr lang="pt-BR"/>
          </a:p>
        </p:txBody>
      </p:sp>
    </p:spTree>
    <p:extLst>
      <p:ext uri="{BB962C8B-B14F-4D97-AF65-F5344CB8AC3E}">
        <p14:creationId xmlns:p14="http://schemas.microsoft.com/office/powerpoint/2010/main" val="142661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B65EE09-93BB-4D6C-8B49-E69B4800424E}" type="datetime1">
              <a:rPr lang="pt-BR" smtClean="0"/>
              <a:pPr/>
              <a:t>08/02/2014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A36476A-4B63-426F-A511-0094ADF9B317}" type="slidenum">
              <a:rPr lang="pt-BR" smtClean="0"/>
              <a:pPr/>
              <a:t>‹nº›</a:t>
            </a:fld>
            <a:endParaRPr lang="pt-BR"/>
          </a:p>
        </p:txBody>
      </p:sp>
    </p:spTree>
    <p:extLst>
      <p:ext uri="{BB962C8B-B14F-4D97-AF65-F5344CB8AC3E}">
        <p14:creationId xmlns:p14="http://schemas.microsoft.com/office/powerpoint/2010/main" val="3255445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79441867-A0C5-4324-B2C3-56E71A54F816}" type="datetime1">
              <a:rPr lang="pt-BR" smtClean="0"/>
              <a:pPr/>
              <a:t>08/02/2014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A36476A-4B63-426F-A511-0094ADF9B317}" type="slidenum">
              <a:rPr lang="pt-BR" smtClean="0"/>
              <a:pPr/>
              <a:t>‹nº›</a:t>
            </a:fld>
            <a:endParaRPr lang="pt-BR"/>
          </a:p>
        </p:txBody>
      </p:sp>
    </p:spTree>
    <p:extLst>
      <p:ext uri="{BB962C8B-B14F-4D97-AF65-F5344CB8AC3E}">
        <p14:creationId xmlns:p14="http://schemas.microsoft.com/office/powerpoint/2010/main" val="2523629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48B0BA9-E7D2-4AB7-917C-4E2108F34794}" type="datetime1">
              <a:rPr lang="pt-BR" smtClean="0"/>
              <a:pPr/>
              <a:t>08/02/2014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A36476A-4B63-426F-A511-0094ADF9B317}" type="slidenum">
              <a:rPr lang="pt-BR" smtClean="0"/>
              <a:pPr/>
              <a:t>‹nº›</a:t>
            </a:fld>
            <a:endParaRPr lang="pt-BR"/>
          </a:p>
        </p:txBody>
      </p:sp>
    </p:spTree>
    <p:extLst>
      <p:ext uri="{BB962C8B-B14F-4D97-AF65-F5344CB8AC3E}">
        <p14:creationId xmlns:p14="http://schemas.microsoft.com/office/powerpoint/2010/main" val="1302538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37687A8-E7C5-44B3-BEBF-BBA7E5DA880F}" type="datetime1">
              <a:rPr lang="pt-BR" smtClean="0"/>
              <a:pPr/>
              <a:t>08/02/2014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A36476A-4B63-426F-A511-0094ADF9B317}" type="slidenum">
              <a:rPr lang="pt-BR" smtClean="0"/>
              <a:pPr/>
              <a:t>‹nº›</a:t>
            </a:fld>
            <a:endParaRPr lang="pt-BR"/>
          </a:p>
        </p:txBody>
      </p:sp>
    </p:spTree>
    <p:extLst>
      <p:ext uri="{BB962C8B-B14F-4D97-AF65-F5344CB8AC3E}">
        <p14:creationId xmlns:p14="http://schemas.microsoft.com/office/powerpoint/2010/main" val="1601905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5CAE39A3-A67D-471C-9154-D72BE9C32367}" type="datetime1">
              <a:rPr lang="pt-BR" smtClean="0"/>
              <a:pPr/>
              <a:t>08/02/2014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A36476A-4B63-426F-A511-0094ADF9B317}" type="slidenum">
              <a:rPr lang="pt-BR" smtClean="0"/>
              <a:pPr/>
              <a:t>‹nº›</a:t>
            </a:fld>
            <a:endParaRPr lang="pt-BR"/>
          </a:p>
        </p:txBody>
      </p:sp>
    </p:spTree>
    <p:extLst>
      <p:ext uri="{BB962C8B-B14F-4D97-AF65-F5344CB8AC3E}">
        <p14:creationId xmlns:p14="http://schemas.microsoft.com/office/powerpoint/2010/main" val="3514067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4516096-D7DA-40DB-A37D-8DC70581C726}" type="datetime1">
              <a:rPr lang="pt-BR" smtClean="0"/>
              <a:pPr/>
              <a:t>08/02/2014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A36476A-4B63-426F-A511-0094ADF9B317}" type="slidenum">
              <a:rPr lang="pt-BR" smtClean="0"/>
              <a:pPr/>
              <a:t>‹nº›</a:t>
            </a:fld>
            <a:endParaRPr lang="pt-BR"/>
          </a:p>
        </p:txBody>
      </p:sp>
    </p:spTree>
    <p:extLst>
      <p:ext uri="{BB962C8B-B14F-4D97-AF65-F5344CB8AC3E}">
        <p14:creationId xmlns:p14="http://schemas.microsoft.com/office/powerpoint/2010/main" val="1256171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A6E68384-9AF1-498F-B84A-72511464BBC3}" type="datetime1">
              <a:rPr lang="pt-BR" smtClean="0"/>
              <a:pPr/>
              <a:t>08/02/2014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A36476A-4B63-426F-A511-0094ADF9B317}" type="slidenum">
              <a:rPr lang="pt-BR" smtClean="0"/>
              <a:pPr/>
              <a:t>‹nº›</a:t>
            </a:fld>
            <a:endParaRPr lang="pt-BR"/>
          </a:p>
        </p:txBody>
      </p:sp>
    </p:spTree>
    <p:extLst>
      <p:ext uri="{BB962C8B-B14F-4D97-AF65-F5344CB8AC3E}">
        <p14:creationId xmlns:p14="http://schemas.microsoft.com/office/powerpoint/2010/main" val="432707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D42B8050-968D-40F1-9DCF-19F46ED93391}" type="datetime1">
              <a:rPr lang="pt-BR" smtClean="0"/>
              <a:pPr/>
              <a:t>08/02/2014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A36476A-4B63-426F-A511-0094ADF9B317}" type="slidenum">
              <a:rPr lang="pt-BR" smtClean="0"/>
              <a:pPr/>
              <a:t>‹nº›</a:t>
            </a:fld>
            <a:endParaRPr lang="pt-BR"/>
          </a:p>
        </p:txBody>
      </p:sp>
    </p:spTree>
    <p:extLst>
      <p:ext uri="{BB962C8B-B14F-4D97-AF65-F5344CB8AC3E}">
        <p14:creationId xmlns:p14="http://schemas.microsoft.com/office/powerpoint/2010/main" val="3623185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B9229A-8266-4090-9093-3C66E5FEAEA5}" type="datetime1">
              <a:rPr lang="pt-BR" smtClean="0"/>
              <a:pPr/>
              <a:t>08/02/2014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6476A-4B63-426F-A511-0094ADF9B317}" type="slidenum">
              <a:rPr lang="pt-BR" smtClean="0"/>
              <a:pPr/>
              <a:t>‹nº›</a:t>
            </a:fld>
            <a:endParaRPr lang="pt-BR"/>
          </a:p>
        </p:txBody>
      </p:sp>
    </p:spTree>
    <p:extLst>
      <p:ext uri="{BB962C8B-B14F-4D97-AF65-F5344CB8AC3E}">
        <p14:creationId xmlns:p14="http://schemas.microsoft.com/office/powerpoint/2010/main" val="3281581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6.png"/><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nataliamno@yahoo.com.b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0" y="0"/>
            <a:ext cx="9163050" cy="6877050"/>
          </a:xfrm>
          <a:prstGeom prst="rect">
            <a:avLst/>
          </a:prstGeom>
          <a:solidFill>
            <a:srgbClr val="FFFFFF">
              <a:shade val="85000"/>
            </a:srgbClr>
          </a:solidFill>
          <a:ln w="5715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ítulo 6"/>
          <p:cNvSpPr>
            <a:spLocks noGrp="1"/>
          </p:cNvSpPr>
          <p:nvPr>
            <p:ph type="ctrTitle"/>
          </p:nvPr>
        </p:nvSpPr>
        <p:spPr>
          <a:xfrm>
            <a:off x="4572000" y="1844824"/>
            <a:ext cx="4392488" cy="2304256"/>
          </a:xfrm>
        </p:spPr>
        <p:txBody>
          <a:bodyPr>
            <a:normAutofit/>
          </a:bodyPr>
          <a:lstStyle/>
          <a:p>
            <a:r>
              <a:rPr lang="en-US" sz="2600" dirty="0" smtClean="0">
                <a:solidFill>
                  <a:schemeClr val="accent1">
                    <a:lumMod val="75000"/>
                  </a:schemeClr>
                </a:solidFill>
                <a:effectLst>
                  <a:glow rad="88900">
                    <a:schemeClr val="bg1">
                      <a:alpha val="60000"/>
                    </a:schemeClr>
                  </a:glow>
                </a:effectLst>
                <a:latin typeface="Century" panose="02040604050505020304" pitchFamily="18" charset="0"/>
                <a:ea typeface="Ebrima" panose="02000000000000000000" pitchFamily="2" charset="0"/>
                <a:cs typeface="Ebrima" panose="02000000000000000000" pitchFamily="2" charset="0"/>
              </a:rPr>
              <a:t>AIR  CLEANER</a:t>
            </a:r>
            <a:br>
              <a:rPr lang="en-US" sz="2600" dirty="0" smtClean="0">
                <a:solidFill>
                  <a:schemeClr val="accent1">
                    <a:lumMod val="75000"/>
                  </a:schemeClr>
                </a:solidFill>
                <a:effectLst>
                  <a:glow rad="88900">
                    <a:schemeClr val="bg1">
                      <a:alpha val="60000"/>
                    </a:schemeClr>
                  </a:glow>
                </a:effectLst>
                <a:latin typeface="Century" panose="02040604050505020304" pitchFamily="18" charset="0"/>
                <a:ea typeface="Ebrima" panose="02000000000000000000" pitchFamily="2" charset="0"/>
                <a:cs typeface="Ebrima" panose="02000000000000000000" pitchFamily="2" charset="0"/>
              </a:rPr>
            </a:br>
            <a:r>
              <a:rPr lang="en-US" sz="2600" dirty="0" smtClean="0">
                <a:solidFill>
                  <a:schemeClr val="accent1">
                    <a:lumMod val="75000"/>
                  </a:schemeClr>
                </a:solidFill>
                <a:effectLst>
                  <a:glow rad="88900">
                    <a:schemeClr val="bg1">
                      <a:alpha val="60000"/>
                    </a:schemeClr>
                  </a:glow>
                </a:effectLst>
                <a:latin typeface="Century" panose="02040604050505020304" pitchFamily="18" charset="0"/>
                <a:ea typeface="Ebrima" panose="02000000000000000000" pitchFamily="2" charset="0"/>
                <a:cs typeface="Ebrima" panose="02000000000000000000" pitchFamily="2" charset="0"/>
              </a:rPr>
              <a:t>TO  MAKE  UP  AIR</a:t>
            </a:r>
            <a:br>
              <a:rPr lang="en-US" sz="2600" dirty="0" smtClean="0">
                <a:solidFill>
                  <a:schemeClr val="accent1">
                    <a:lumMod val="75000"/>
                  </a:schemeClr>
                </a:solidFill>
                <a:effectLst>
                  <a:glow rad="88900">
                    <a:schemeClr val="bg1">
                      <a:alpha val="60000"/>
                    </a:schemeClr>
                  </a:glow>
                </a:effectLst>
                <a:latin typeface="Century" panose="02040604050505020304" pitchFamily="18" charset="0"/>
                <a:ea typeface="Ebrima" panose="02000000000000000000" pitchFamily="2" charset="0"/>
                <a:cs typeface="Ebrima" panose="02000000000000000000" pitchFamily="2" charset="0"/>
              </a:rPr>
            </a:br>
            <a:r>
              <a:rPr lang="en-US" sz="2600" dirty="0" smtClean="0">
                <a:solidFill>
                  <a:schemeClr val="accent1">
                    <a:lumMod val="75000"/>
                  </a:schemeClr>
                </a:solidFill>
                <a:effectLst>
                  <a:glow rad="88900">
                    <a:schemeClr val="bg1">
                      <a:alpha val="60000"/>
                    </a:schemeClr>
                  </a:glow>
                </a:effectLst>
                <a:latin typeface="Century" panose="02040604050505020304" pitchFamily="18" charset="0"/>
                <a:ea typeface="Ebrima" panose="02000000000000000000" pitchFamily="2" charset="0"/>
                <a:cs typeface="Ebrima" panose="02000000000000000000" pitchFamily="2" charset="0"/>
              </a:rPr>
              <a:t>IN  ADVERSE  THERMAL</a:t>
            </a:r>
            <a:br>
              <a:rPr lang="en-US" sz="2600" dirty="0" smtClean="0">
                <a:solidFill>
                  <a:schemeClr val="accent1">
                    <a:lumMod val="75000"/>
                  </a:schemeClr>
                </a:solidFill>
                <a:effectLst>
                  <a:glow rad="88900">
                    <a:schemeClr val="bg1">
                      <a:alpha val="60000"/>
                    </a:schemeClr>
                  </a:glow>
                </a:effectLst>
                <a:latin typeface="Century" panose="02040604050505020304" pitchFamily="18" charset="0"/>
                <a:ea typeface="Ebrima" panose="02000000000000000000" pitchFamily="2" charset="0"/>
                <a:cs typeface="Ebrima" panose="02000000000000000000" pitchFamily="2" charset="0"/>
              </a:rPr>
            </a:br>
            <a:r>
              <a:rPr lang="en-US" sz="2600" dirty="0" smtClean="0">
                <a:solidFill>
                  <a:schemeClr val="accent1">
                    <a:lumMod val="75000"/>
                  </a:schemeClr>
                </a:solidFill>
                <a:effectLst>
                  <a:glow rad="88900">
                    <a:schemeClr val="bg1">
                      <a:alpha val="60000"/>
                    </a:schemeClr>
                  </a:glow>
                </a:effectLst>
                <a:latin typeface="Century" panose="02040604050505020304" pitchFamily="18" charset="0"/>
                <a:ea typeface="Ebrima" panose="02000000000000000000" pitchFamily="2" charset="0"/>
                <a:cs typeface="Ebrima" panose="02000000000000000000" pitchFamily="2" charset="0"/>
              </a:rPr>
              <a:t>AND  ENVIRONMENTAL</a:t>
            </a:r>
            <a:br>
              <a:rPr lang="en-US" sz="2600" dirty="0" smtClean="0">
                <a:solidFill>
                  <a:schemeClr val="accent1">
                    <a:lumMod val="75000"/>
                  </a:schemeClr>
                </a:solidFill>
                <a:effectLst>
                  <a:glow rad="88900">
                    <a:schemeClr val="bg1">
                      <a:alpha val="60000"/>
                    </a:schemeClr>
                  </a:glow>
                </a:effectLst>
                <a:latin typeface="Century" panose="02040604050505020304" pitchFamily="18" charset="0"/>
                <a:ea typeface="Ebrima" panose="02000000000000000000" pitchFamily="2" charset="0"/>
                <a:cs typeface="Ebrima" panose="02000000000000000000" pitchFamily="2" charset="0"/>
              </a:rPr>
            </a:br>
            <a:r>
              <a:rPr lang="en-US" sz="2600" dirty="0" smtClean="0">
                <a:solidFill>
                  <a:schemeClr val="accent1">
                    <a:lumMod val="75000"/>
                  </a:schemeClr>
                </a:solidFill>
                <a:effectLst>
                  <a:glow rad="88900">
                    <a:schemeClr val="bg1">
                      <a:alpha val="60000"/>
                    </a:schemeClr>
                  </a:glow>
                </a:effectLst>
                <a:latin typeface="Century" panose="02040604050505020304" pitchFamily="18" charset="0"/>
                <a:ea typeface="Ebrima" panose="02000000000000000000" pitchFamily="2" charset="0"/>
                <a:cs typeface="Ebrima" panose="02000000000000000000" pitchFamily="2" charset="0"/>
              </a:rPr>
              <a:t>CONDITIONS</a:t>
            </a:r>
            <a:endParaRPr lang="pt-BR" sz="2600" b="1" u="sng" spc="-150" dirty="0">
              <a:ln w="11430" cmpd="sng">
                <a:solidFill>
                  <a:schemeClr val="accent1">
                    <a:tint val="10000"/>
                  </a:schemeClr>
                </a:solidFill>
                <a:prstDash val="solid"/>
                <a:miter lim="800000"/>
              </a:ln>
              <a:solidFill>
                <a:schemeClr val="accent1">
                  <a:lumMod val="75000"/>
                </a:schemeClr>
              </a:solidFill>
              <a:effectLst>
                <a:glow rad="88900">
                  <a:schemeClr val="bg1">
                    <a:alpha val="60000"/>
                  </a:schemeClr>
                </a:glow>
              </a:effectLst>
              <a:latin typeface="Century" panose="02040604050505020304" pitchFamily="18" charset="0"/>
            </a:endParaRPr>
          </a:p>
        </p:txBody>
      </p:sp>
      <p:sp>
        <p:nvSpPr>
          <p:cNvPr id="15" name="Espaço Reservado para Número de Slide 14"/>
          <p:cNvSpPr>
            <a:spLocks noGrp="1"/>
          </p:cNvSpPr>
          <p:nvPr>
            <p:ph type="sldNum" sz="quarter" idx="12"/>
          </p:nvPr>
        </p:nvSpPr>
        <p:spPr/>
        <p:txBody>
          <a:bodyPr/>
          <a:lstStyle/>
          <a:p>
            <a:fld id="{EA36476A-4B63-426F-A511-0094ADF9B317}" type="slidenum">
              <a:rPr lang="pt-BR" smtClean="0"/>
              <a:pPr/>
              <a:t>1</a:t>
            </a:fld>
            <a:endParaRPr lang="pt-BR" dirty="0"/>
          </a:p>
        </p:txBody>
      </p:sp>
      <p:pic>
        <p:nvPicPr>
          <p:cNvPr id="18" name="Picture 4" descr="http://www.ashraeasa.org/images/ASHRAE_logo_rgb_transparent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20" y="476672"/>
            <a:ext cx="1512168" cy="644072"/>
          </a:xfrm>
          <a:prstGeom prst="rect">
            <a:avLst/>
          </a:prstGeom>
          <a:noFill/>
          <a:extLst>
            <a:ext uri="{909E8E84-426E-40DD-AFC4-6F175D3DCCD1}">
              <a14:hiddenFill xmlns:a14="http://schemas.microsoft.com/office/drawing/2010/main">
                <a:solidFill>
                  <a:srgbClr val="FFFFFF"/>
                </a:solidFill>
              </a14:hiddenFill>
            </a:ext>
          </a:extLst>
        </p:spPr>
      </p:pic>
      <p:sp>
        <p:nvSpPr>
          <p:cNvPr id="16" name="CaixaDeTexto 15"/>
          <p:cNvSpPr txBox="1"/>
          <p:nvPr/>
        </p:nvSpPr>
        <p:spPr>
          <a:xfrm>
            <a:off x="4572000" y="4293096"/>
            <a:ext cx="4392488" cy="523220"/>
          </a:xfrm>
          <a:prstGeom prst="rect">
            <a:avLst/>
          </a:prstGeom>
          <a:noFill/>
        </p:spPr>
        <p:txBody>
          <a:bodyPr wrap="square" rtlCol="0">
            <a:spAutoFit/>
          </a:bodyPr>
          <a:lstStyle/>
          <a:p>
            <a:pPr algn="ctr"/>
            <a:r>
              <a:rPr lang="pt-BR" sz="1400" dirty="0" smtClean="0">
                <a:solidFill>
                  <a:srgbClr val="E5F5FF"/>
                </a:solidFill>
                <a:effectLst/>
                <a:latin typeface="Arial" panose="020B0604020202020204" pitchFamily="34" charset="0"/>
                <a:cs typeface="Arial" panose="020B0604020202020204" pitchFamily="34" charset="0"/>
              </a:rPr>
              <a:t>DOMENICO CAPULLI – MEMBER ASHRAE</a:t>
            </a:r>
          </a:p>
          <a:p>
            <a:pPr algn="ctr"/>
            <a:r>
              <a:rPr lang="pt-BR" sz="1400" dirty="0" smtClean="0">
                <a:solidFill>
                  <a:srgbClr val="E5F5FF"/>
                </a:solidFill>
                <a:effectLst/>
                <a:latin typeface="Arial" panose="020B0604020202020204" pitchFamily="34" charset="0"/>
                <a:cs typeface="Arial" panose="020B0604020202020204" pitchFamily="34" charset="0"/>
              </a:rPr>
              <a:t>NATALIA M. N. OLIVEIRA – STUDENT ASHRAE</a:t>
            </a:r>
            <a:endParaRPr lang="pt-BR" sz="1400" dirty="0">
              <a:solidFill>
                <a:srgbClr val="E5F5FF"/>
              </a:solidFill>
              <a:effectLst/>
              <a:latin typeface="Arial" panose="020B0604020202020204" pitchFamily="34" charset="0"/>
              <a:cs typeface="Arial" panose="020B0604020202020204" pitchFamily="34" charset="0"/>
            </a:endParaRPr>
          </a:p>
        </p:txBody>
      </p:sp>
      <p:sp>
        <p:nvSpPr>
          <p:cNvPr id="20" name="CaixaDeTexto 19"/>
          <p:cNvSpPr txBox="1"/>
          <p:nvPr/>
        </p:nvSpPr>
        <p:spPr>
          <a:xfrm>
            <a:off x="0" y="116632"/>
            <a:ext cx="9144000" cy="307777"/>
          </a:xfrm>
          <a:prstGeom prst="rect">
            <a:avLst/>
          </a:prstGeom>
          <a:noFill/>
          <a:ln w="19050">
            <a:noFill/>
          </a:ln>
        </p:spPr>
        <p:txBody>
          <a:bodyPr wrap="square" rtlCol="0">
            <a:spAutoFit/>
          </a:bodyPr>
          <a:lstStyle/>
          <a:p>
            <a:pPr algn="ctr"/>
            <a:r>
              <a:rPr lang="pt-BR" sz="1400" u="sng" dirty="0" smtClean="0">
                <a:solidFill>
                  <a:srgbClr val="4B80C1"/>
                </a:solidFill>
                <a:effectLst/>
                <a:latin typeface="Times New Roman" panose="02020603050405020304" pitchFamily="18" charset="0"/>
                <a:cs typeface="Times New Roman" panose="02020603050405020304" pitchFamily="18" charset="0"/>
              </a:rPr>
              <a:t>FIRST  INTERNATIONAL  CONFERENCE  ON  ENERGY  AND  INDOOR  ENVIRONMENT  FOR  HOT  CLIMATES</a:t>
            </a:r>
            <a:endParaRPr lang="pt-BR" sz="1400" u="sng" dirty="0">
              <a:solidFill>
                <a:srgbClr val="4B80C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0582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stract soft blue wave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ítulo 6"/>
          <p:cNvSpPr>
            <a:spLocks noGrp="1"/>
          </p:cNvSpPr>
          <p:nvPr>
            <p:ph type="ctrTitle"/>
          </p:nvPr>
        </p:nvSpPr>
        <p:spPr>
          <a:xfrm>
            <a:off x="683568" y="374799"/>
            <a:ext cx="7774632" cy="965969"/>
          </a:xfrm>
        </p:spPr>
        <p:txBody>
          <a:bodyPr>
            <a:normAutofit/>
          </a:bodyPr>
          <a:lstStyle/>
          <a:p>
            <a:r>
              <a:rPr lang="pt-BR" sz="4800" b="1" u="sng" spc="-150" dirty="0" smtClean="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rPr>
              <a:t>PARTICLE MATTER</a:t>
            </a:r>
            <a:endParaRPr lang="pt-BR" sz="4800" b="1" u="sng" spc="-150" dirty="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endParaRPr>
          </a:p>
        </p:txBody>
      </p:sp>
      <p:sp>
        <p:nvSpPr>
          <p:cNvPr id="6" name="Retângulo 5"/>
          <p:cNvSpPr/>
          <p:nvPr/>
        </p:nvSpPr>
        <p:spPr>
          <a:xfrm>
            <a:off x="0" y="5589240"/>
            <a:ext cx="9144000" cy="792088"/>
          </a:xfrm>
          <a:prstGeom prst="rect">
            <a:avLst/>
          </a:prstGeom>
          <a:solidFill>
            <a:srgbClr val="E5F5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Número de Slide 8"/>
          <p:cNvSpPr>
            <a:spLocks noGrp="1"/>
          </p:cNvSpPr>
          <p:nvPr>
            <p:ph type="sldNum" sz="quarter" idx="12"/>
          </p:nvPr>
        </p:nvSpPr>
        <p:spPr>
          <a:xfrm>
            <a:off x="7164288" y="5800179"/>
            <a:ext cx="1522512" cy="365125"/>
          </a:xfrm>
        </p:spPr>
        <p:txBody>
          <a:bodyPr/>
          <a:lstStyle/>
          <a:p>
            <a:r>
              <a:rPr lang="pt-BR" sz="1600" b="1" dirty="0" smtClean="0">
                <a:solidFill>
                  <a:srgbClr val="769FD0"/>
                </a:solidFill>
                <a:latin typeface="Arial" panose="020B0604020202020204" pitchFamily="34" charset="0"/>
                <a:cs typeface="Arial" panose="020B0604020202020204" pitchFamily="34" charset="0"/>
              </a:rPr>
              <a:t>9</a:t>
            </a:r>
            <a:endParaRPr lang="pt-BR" sz="1600" b="1" dirty="0">
              <a:solidFill>
                <a:srgbClr val="769FD0"/>
              </a:solidFill>
              <a:latin typeface="Arial" panose="020B0604020202020204" pitchFamily="34" charset="0"/>
              <a:cs typeface="Arial" panose="020B0604020202020204" pitchFamily="34" charset="0"/>
            </a:endParaRPr>
          </a:p>
        </p:txBody>
      </p:sp>
      <p:pic>
        <p:nvPicPr>
          <p:cNvPr id="1028" name="Picture 4" descr="http://www.ashraeasa.org/images/ASHRAE_logo_rgb_transparent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667226"/>
            <a:ext cx="1512168" cy="644072"/>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1907704" y="5653581"/>
            <a:ext cx="3600400" cy="480131"/>
          </a:xfrm>
          <a:prstGeom prst="rect">
            <a:avLst/>
          </a:prstGeom>
          <a:noFill/>
        </p:spPr>
        <p:txBody>
          <a:bodyPr wrap="square" rtlCol="0">
            <a:spAutoFit/>
          </a:bodyPr>
          <a:lstStyle/>
          <a:p>
            <a:pPr algn="ctr">
              <a:lnSpc>
                <a:spcPct val="90000"/>
              </a:lnSpc>
            </a:pPr>
            <a:r>
              <a:rPr lang="en-US" sz="1400" dirty="0" smtClean="0">
                <a:solidFill>
                  <a:srgbClr val="3B6EAB"/>
                </a:solidFill>
                <a:latin typeface="+mj-lt"/>
                <a:ea typeface="Ebrima" panose="02000000000000000000" pitchFamily="2" charset="0"/>
                <a:cs typeface="Ebrima" panose="02000000000000000000" pitchFamily="2" charset="0"/>
              </a:rPr>
              <a:t>AIR CLEANER TO MAKE UP AIR IN ADVERSE THERMAL AND ENVIRONMENTAL CONDITIONS</a:t>
            </a:r>
            <a:endParaRPr lang="en-US" sz="1400" dirty="0">
              <a:solidFill>
                <a:srgbClr val="3B6EAB"/>
              </a:solidFill>
              <a:latin typeface="+mj-lt"/>
              <a:ea typeface="Ebrima" panose="02000000000000000000" pitchFamily="2" charset="0"/>
              <a:cs typeface="Ebrima" panose="02000000000000000000" pitchFamily="2" charset="0"/>
            </a:endParaRPr>
          </a:p>
        </p:txBody>
      </p:sp>
      <p:sp>
        <p:nvSpPr>
          <p:cNvPr id="13" name="CaixaDeTexto 12"/>
          <p:cNvSpPr txBox="1"/>
          <p:nvPr/>
        </p:nvSpPr>
        <p:spPr>
          <a:xfrm>
            <a:off x="1907704" y="5985285"/>
            <a:ext cx="3600400" cy="307777"/>
          </a:xfrm>
          <a:prstGeom prst="rect">
            <a:avLst/>
          </a:prstGeom>
          <a:noFill/>
        </p:spPr>
        <p:txBody>
          <a:bodyPr wrap="square" rtlCol="0">
            <a:spAutoFit/>
          </a:bodyPr>
          <a:lstStyle/>
          <a:p>
            <a:pPr algn="ctr"/>
            <a:r>
              <a:rPr lang="en-US" sz="1400" dirty="0" smtClean="0">
                <a:solidFill>
                  <a:srgbClr val="6794CB"/>
                </a:solidFill>
                <a:latin typeface="+mj-lt"/>
                <a:ea typeface="Ebrima" panose="02000000000000000000" pitchFamily="2" charset="0"/>
                <a:cs typeface="Ebrima" panose="02000000000000000000" pitchFamily="2" charset="0"/>
              </a:rPr>
              <a:t>Domenico Capulli – Natalia M. N. Oliveira</a:t>
            </a:r>
            <a:endParaRPr lang="en-US" sz="1400" dirty="0">
              <a:solidFill>
                <a:srgbClr val="6794CB"/>
              </a:solidFill>
              <a:latin typeface="+mj-lt"/>
              <a:ea typeface="Ebrima" panose="02000000000000000000" pitchFamily="2" charset="0"/>
              <a:cs typeface="Ebrima" panose="02000000000000000000" pitchFamily="2" charset="0"/>
            </a:endParaRPr>
          </a:p>
        </p:txBody>
      </p:sp>
      <p:cxnSp>
        <p:nvCxnSpPr>
          <p:cNvPr id="12" name="Conector reto 11"/>
          <p:cNvCxnSpPr/>
          <p:nvPr/>
        </p:nvCxnSpPr>
        <p:spPr>
          <a:xfrm flipV="1">
            <a:off x="1907704" y="5765364"/>
            <a:ext cx="0" cy="471948"/>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Imagem 13"/>
          <p:cNvPicPr/>
          <p:nvPr/>
        </p:nvPicPr>
        <p:blipFill>
          <a:blip r:embed="rId5"/>
          <a:srcRect/>
          <a:stretch>
            <a:fillRect/>
          </a:stretch>
        </p:blipFill>
        <p:spPr bwMode="auto">
          <a:xfrm>
            <a:off x="395536" y="1629020"/>
            <a:ext cx="8423888" cy="3599960"/>
          </a:xfrm>
          <a:prstGeom prst="rect">
            <a:avLst/>
          </a:prstGeom>
          <a:solidFill>
            <a:srgbClr val="FFFFFF"/>
          </a:solidFill>
          <a:ln w="9525">
            <a:noFill/>
            <a:miter lim="800000"/>
            <a:headEnd/>
            <a:tailEnd/>
          </a:ln>
        </p:spPr>
      </p:pic>
      <p:sp>
        <p:nvSpPr>
          <p:cNvPr id="4" name="CaixaDeTexto 3"/>
          <p:cNvSpPr txBox="1"/>
          <p:nvPr/>
        </p:nvSpPr>
        <p:spPr>
          <a:xfrm>
            <a:off x="395536" y="5229200"/>
            <a:ext cx="4824536" cy="307777"/>
          </a:xfrm>
          <a:prstGeom prst="rect">
            <a:avLst/>
          </a:prstGeom>
          <a:noFill/>
        </p:spPr>
        <p:txBody>
          <a:bodyPr wrap="square" rtlCol="0">
            <a:spAutoFit/>
          </a:bodyPr>
          <a:lstStyle/>
          <a:p>
            <a:r>
              <a:rPr lang="en-US" sz="1400" dirty="0">
                <a:solidFill>
                  <a:schemeClr val="accent1">
                    <a:lumMod val="50000"/>
                  </a:schemeClr>
                </a:solidFill>
                <a:latin typeface="Arial" panose="020B0604020202020204" pitchFamily="34" charset="0"/>
                <a:cs typeface="Arial" panose="020B0604020202020204" pitchFamily="34" charset="0"/>
              </a:rPr>
              <a:t>Source: The Physics of wind-blown sand and </a:t>
            </a:r>
            <a:r>
              <a:rPr lang="en-US" sz="1400" dirty="0" smtClean="0">
                <a:solidFill>
                  <a:schemeClr val="accent1">
                    <a:lumMod val="50000"/>
                  </a:schemeClr>
                </a:solidFill>
                <a:latin typeface="Arial" panose="020B0604020202020204" pitchFamily="34" charset="0"/>
                <a:cs typeface="Arial" panose="020B0604020202020204" pitchFamily="34" charset="0"/>
              </a:rPr>
              <a:t>dust, 2012</a:t>
            </a:r>
            <a:endParaRPr lang="en-US" sz="14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91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2000"/>
                                        <p:tgtEl>
                                          <p:spTgt spid="14"/>
                                        </p:tgtEl>
                                      </p:cBhvr>
                                    </p:animEffect>
                                  </p:childTnLst>
                                </p:cTn>
                              </p:par>
                              <p:par>
                                <p:cTn id="8" presetID="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2000" fill="hold"/>
                                        <p:tgtEl>
                                          <p:spTgt spid="4"/>
                                        </p:tgtEl>
                                        <p:attrNameLst>
                                          <p:attrName>ppt_x</p:attrName>
                                        </p:attrNameLst>
                                      </p:cBhvr>
                                      <p:tavLst>
                                        <p:tav tm="0">
                                          <p:val>
                                            <p:strVal val="0-#ppt_w/2"/>
                                          </p:val>
                                        </p:tav>
                                        <p:tav tm="100000">
                                          <p:val>
                                            <p:strVal val="#ppt_x"/>
                                          </p:val>
                                        </p:tav>
                                      </p:tavLst>
                                    </p:anim>
                                    <p:anim calcmode="lin" valueType="num">
                                      <p:cBhvr additive="base">
                                        <p:cTn id="11"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stract soft blue wave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ítulo 6"/>
          <p:cNvSpPr>
            <a:spLocks noGrp="1"/>
          </p:cNvSpPr>
          <p:nvPr>
            <p:ph type="ctrTitle"/>
          </p:nvPr>
        </p:nvSpPr>
        <p:spPr>
          <a:xfrm>
            <a:off x="683568" y="374799"/>
            <a:ext cx="7774632" cy="965969"/>
          </a:xfrm>
        </p:spPr>
        <p:txBody>
          <a:bodyPr>
            <a:normAutofit/>
          </a:bodyPr>
          <a:lstStyle/>
          <a:p>
            <a:r>
              <a:rPr lang="pt-BR" sz="4800" b="1" u="sng" spc="-150" dirty="0" smtClean="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rPr>
              <a:t>PARTICLE MATTER</a:t>
            </a:r>
            <a:endParaRPr lang="pt-BR" sz="4800" b="1" u="sng" spc="-150" dirty="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endParaRPr>
          </a:p>
        </p:txBody>
      </p:sp>
      <p:sp>
        <p:nvSpPr>
          <p:cNvPr id="8" name="Subtítulo 7"/>
          <p:cNvSpPr>
            <a:spLocks noGrp="1"/>
          </p:cNvSpPr>
          <p:nvPr>
            <p:ph type="subTitle" idx="1"/>
          </p:nvPr>
        </p:nvSpPr>
        <p:spPr>
          <a:xfrm>
            <a:off x="683568" y="1844824"/>
            <a:ext cx="7776864" cy="3600400"/>
          </a:xfrm>
        </p:spPr>
        <p:txBody>
          <a:bodyPr>
            <a:noAutofit/>
          </a:bodyPr>
          <a:lstStyle/>
          <a:p>
            <a:pPr marL="285750" indent="-285750" algn="l">
              <a:spcBef>
                <a:spcPts val="0"/>
              </a:spcBef>
              <a:spcAft>
                <a:spcPts val="1200"/>
              </a:spcAft>
              <a:buFont typeface="Wingdings" panose="05000000000000000000" pitchFamily="2" charset="2"/>
              <a:buChar char="Ø"/>
            </a:pPr>
            <a:r>
              <a:rPr lang="en-US" sz="2200" dirty="0" smtClean="0">
                <a:solidFill>
                  <a:schemeClr val="accent1">
                    <a:lumMod val="50000"/>
                  </a:schemeClr>
                </a:solidFill>
                <a:latin typeface="Arial" panose="020B0604020202020204" pitchFamily="34" charset="0"/>
                <a:cs typeface="Arial" panose="020B0604020202020204" pitchFamily="34" charset="0"/>
              </a:rPr>
              <a:t>Damages of  high concentration of particles in suspension:</a:t>
            </a:r>
          </a:p>
          <a:p>
            <a:pPr marL="900113" indent="-368300" algn="l">
              <a:spcBef>
                <a:spcPts val="0"/>
              </a:spcBef>
              <a:spcAft>
                <a:spcPts val="1200"/>
              </a:spcAft>
              <a:buFont typeface="+mj-lt"/>
              <a:buAutoNum type="romanUcPeriod"/>
            </a:pPr>
            <a:r>
              <a:rPr lang="en-US" sz="2200" dirty="0" smtClean="0">
                <a:solidFill>
                  <a:schemeClr val="accent1">
                    <a:lumMod val="50000"/>
                  </a:schemeClr>
                </a:solidFill>
                <a:latin typeface="Arial" panose="020B0604020202020204" pitchFamily="34" charset="0"/>
                <a:cs typeface="Arial" panose="020B0604020202020204" pitchFamily="34" charset="0"/>
              </a:rPr>
              <a:t>Health: Serious lung problems;</a:t>
            </a:r>
          </a:p>
          <a:p>
            <a:pPr marL="900113" indent="-368300" algn="l">
              <a:spcBef>
                <a:spcPts val="0"/>
              </a:spcBef>
              <a:buFont typeface="+mj-lt"/>
              <a:buAutoNum type="romanUcPeriod"/>
            </a:pPr>
            <a:r>
              <a:rPr lang="en-US" sz="2200" dirty="0" smtClean="0">
                <a:solidFill>
                  <a:schemeClr val="accent1">
                    <a:lumMod val="50000"/>
                  </a:schemeClr>
                </a:solidFill>
                <a:latin typeface="Arial" panose="020B0604020202020204" pitchFamily="34" charset="0"/>
                <a:cs typeface="Arial" panose="020B0604020202020204" pitchFamily="34" charset="0"/>
              </a:rPr>
              <a:t>Property: Malfunction of electrical equipments, </a:t>
            </a:r>
          </a:p>
          <a:p>
            <a:pPr marL="2151063" algn="l">
              <a:spcBef>
                <a:spcPts val="0"/>
              </a:spcBef>
              <a:spcAft>
                <a:spcPts val="600"/>
              </a:spcAft>
            </a:pPr>
            <a:r>
              <a:rPr lang="en-US" sz="2200" dirty="0" smtClean="0">
                <a:solidFill>
                  <a:schemeClr val="accent1">
                    <a:lumMod val="50000"/>
                  </a:schemeClr>
                </a:solidFill>
                <a:latin typeface="Arial" panose="020B0604020202020204" pitchFamily="34" charset="0"/>
                <a:cs typeface="Arial" panose="020B0604020202020204" pitchFamily="34" charset="0"/>
              </a:rPr>
              <a:t>Corrosion of electrical components.</a:t>
            </a:r>
            <a:endParaRPr lang="en-US" sz="2200" dirty="0">
              <a:solidFill>
                <a:schemeClr val="accent1">
                  <a:lumMod val="50000"/>
                </a:schemeClr>
              </a:solidFill>
              <a:latin typeface="Arial" panose="020B0604020202020204" pitchFamily="34" charset="0"/>
              <a:cs typeface="Arial" panose="020B0604020202020204" pitchFamily="34" charset="0"/>
            </a:endParaRPr>
          </a:p>
          <a:p>
            <a:pPr marL="342900" indent="-342900" algn="just">
              <a:spcBef>
                <a:spcPts val="1800"/>
              </a:spcBef>
              <a:spcAft>
                <a:spcPts val="600"/>
              </a:spcAft>
              <a:buFont typeface="Wingdings" panose="05000000000000000000" pitchFamily="2" charset="2"/>
              <a:buChar char="Ø"/>
            </a:pPr>
            <a:r>
              <a:rPr lang="en-US" sz="2200" dirty="0" smtClean="0">
                <a:solidFill>
                  <a:schemeClr val="accent1">
                    <a:lumMod val="50000"/>
                  </a:schemeClr>
                </a:solidFill>
                <a:latin typeface="Arial" panose="020B0604020202020204" pitchFamily="34" charset="0"/>
                <a:cs typeface="Arial" panose="020B0604020202020204" pitchFamily="34" charset="0"/>
              </a:rPr>
              <a:t>The wide range of variation in the concentration of dissolved salts severely affects corrosion rates.</a:t>
            </a:r>
          </a:p>
          <a:p>
            <a:pPr marL="357188">
              <a:spcBef>
                <a:spcPts val="0"/>
              </a:spcBef>
              <a:spcAft>
                <a:spcPts val="600"/>
              </a:spcAft>
            </a:pPr>
            <a:r>
              <a:rPr lang="en-US" sz="2200" dirty="0" smtClean="0">
                <a:solidFill>
                  <a:schemeClr val="accent1">
                    <a:lumMod val="50000"/>
                  </a:schemeClr>
                </a:solidFill>
                <a:latin typeface="Arial" panose="020B0604020202020204" pitchFamily="34" charset="0"/>
                <a:cs typeface="Arial" panose="020B0604020202020204" pitchFamily="34" charset="0"/>
              </a:rPr>
              <a:t>(</a:t>
            </a:r>
            <a:r>
              <a:rPr lang="en-US" sz="2200" dirty="0">
                <a:solidFill>
                  <a:schemeClr val="accent1">
                    <a:lumMod val="50000"/>
                  </a:schemeClr>
                </a:solidFill>
                <a:latin typeface="Arial" panose="020B0604020202020204" pitchFamily="34" charset="0"/>
                <a:cs typeface="Arial" panose="020B0604020202020204" pitchFamily="34" charset="0"/>
              </a:rPr>
              <a:t>A</a:t>
            </a:r>
            <a:r>
              <a:rPr lang="en-US" sz="2200" dirty="0" smtClean="0">
                <a:solidFill>
                  <a:schemeClr val="accent1">
                    <a:lumMod val="50000"/>
                  </a:schemeClr>
                </a:solidFill>
                <a:latin typeface="Arial" panose="020B0604020202020204" pitchFamily="34" charset="0"/>
                <a:cs typeface="Arial" panose="020B0604020202020204" pitchFamily="34" charset="0"/>
              </a:rPr>
              <a:t>rabian </a:t>
            </a:r>
            <a:r>
              <a:rPr lang="en-US" sz="2200" dirty="0">
                <a:solidFill>
                  <a:schemeClr val="accent1">
                    <a:lumMod val="50000"/>
                  </a:schemeClr>
                </a:solidFill>
                <a:latin typeface="Arial" panose="020B0604020202020204" pitchFamily="34" charset="0"/>
                <a:cs typeface="Arial" panose="020B0604020202020204" pitchFamily="34" charset="0"/>
              </a:rPr>
              <a:t>S</a:t>
            </a:r>
            <a:r>
              <a:rPr lang="en-US" sz="2200" dirty="0" smtClean="0">
                <a:solidFill>
                  <a:schemeClr val="accent1">
                    <a:lumMod val="50000"/>
                  </a:schemeClr>
                </a:solidFill>
                <a:latin typeface="Arial" panose="020B0604020202020204" pitchFamily="34" charset="0"/>
                <a:cs typeface="Arial" panose="020B0604020202020204" pitchFamily="34" charset="0"/>
              </a:rPr>
              <a:t>ea: 39,000 to 47,000 ppm)</a:t>
            </a:r>
          </a:p>
        </p:txBody>
      </p:sp>
      <p:sp>
        <p:nvSpPr>
          <p:cNvPr id="6" name="Retângulo 5"/>
          <p:cNvSpPr/>
          <p:nvPr/>
        </p:nvSpPr>
        <p:spPr>
          <a:xfrm>
            <a:off x="0" y="5589240"/>
            <a:ext cx="9144000" cy="792088"/>
          </a:xfrm>
          <a:prstGeom prst="rect">
            <a:avLst/>
          </a:prstGeom>
          <a:solidFill>
            <a:srgbClr val="E5F5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Número de Slide 8"/>
          <p:cNvSpPr>
            <a:spLocks noGrp="1"/>
          </p:cNvSpPr>
          <p:nvPr>
            <p:ph type="sldNum" sz="quarter" idx="12"/>
          </p:nvPr>
        </p:nvSpPr>
        <p:spPr>
          <a:xfrm>
            <a:off x="7164288" y="5800179"/>
            <a:ext cx="1522512" cy="365125"/>
          </a:xfrm>
        </p:spPr>
        <p:txBody>
          <a:bodyPr/>
          <a:lstStyle/>
          <a:p>
            <a:r>
              <a:rPr lang="pt-BR" sz="1600" b="1" dirty="0" smtClean="0">
                <a:solidFill>
                  <a:srgbClr val="769FD0"/>
                </a:solidFill>
                <a:latin typeface="Arial" panose="020B0604020202020204" pitchFamily="34" charset="0"/>
                <a:cs typeface="Arial" panose="020B0604020202020204" pitchFamily="34" charset="0"/>
              </a:rPr>
              <a:t>10</a:t>
            </a:r>
            <a:endParaRPr lang="pt-BR" sz="1600" b="1" dirty="0">
              <a:solidFill>
                <a:srgbClr val="769FD0"/>
              </a:solidFill>
              <a:latin typeface="Arial" panose="020B0604020202020204" pitchFamily="34" charset="0"/>
              <a:cs typeface="Arial" panose="020B0604020202020204" pitchFamily="34" charset="0"/>
            </a:endParaRPr>
          </a:p>
        </p:txBody>
      </p:sp>
      <p:pic>
        <p:nvPicPr>
          <p:cNvPr id="1028" name="Picture 4" descr="http://www.ashraeasa.org/images/ASHRAE_logo_rgb_transparent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667226"/>
            <a:ext cx="1512168" cy="644072"/>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1907704" y="5653581"/>
            <a:ext cx="3600400" cy="480131"/>
          </a:xfrm>
          <a:prstGeom prst="rect">
            <a:avLst/>
          </a:prstGeom>
          <a:noFill/>
        </p:spPr>
        <p:txBody>
          <a:bodyPr wrap="square" rtlCol="0">
            <a:spAutoFit/>
          </a:bodyPr>
          <a:lstStyle/>
          <a:p>
            <a:pPr algn="ctr">
              <a:lnSpc>
                <a:spcPct val="90000"/>
              </a:lnSpc>
            </a:pPr>
            <a:r>
              <a:rPr lang="en-US" sz="1400" dirty="0" smtClean="0">
                <a:solidFill>
                  <a:srgbClr val="3B6EAB"/>
                </a:solidFill>
                <a:latin typeface="+mj-lt"/>
                <a:ea typeface="Ebrima" panose="02000000000000000000" pitchFamily="2" charset="0"/>
                <a:cs typeface="Ebrima" panose="02000000000000000000" pitchFamily="2" charset="0"/>
              </a:rPr>
              <a:t>AIR CLEANER TO MAKE UP AIR IN ADVERSE THERMAL AND ENVIRONMENTAL CONDITIONS</a:t>
            </a:r>
            <a:endParaRPr lang="en-US" sz="1400" dirty="0">
              <a:solidFill>
                <a:srgbClr val="3B6EAB"/>
              </a:solidFill>
              <a:latin typeface="+mj-lt"/>
              <a:ea typeface="Ebrima" panose="02000000000000000000" pitchFamily="2" charset="0"/>
              <a:cs typeface="Ebrima" panose="02000000000000000000" pitchFamily="2" charset="0"/>
            </a:endParaRPr>
          </a:p>
        </p:txBody>
      </p:sp>
      <p:sp>
        <p:nvSpPr>
          <p:cNvPr id="13" name="CaixaDeTexto 12"/>
          <p:cNvSpPr txBox="1"/>
          <p:nvPr/>
        </p:nvSpPr>
        <p:spPr>
          <a:xfrm>
            <a:off x="1907704" y="5985285"/>
            <a:ext cx="3600400" cy="307777"/>
          </a:xfrm>
          <a:prstGeom prst="rect">
            <a:avLst/>
          </a:prstGeom>
          <a:noFill/>
        </p:spPr>
        <p:txBody>
          <a:bodyPr wrap="square" rtlCol="0">
            <a:spAutoFit/>
          </a:bodyPr>
          <a:lstStyle/>
          <a:p>
            <a:pPr algn="ctr"/>
            <a:r>
              <a:rPr lang="en-US" sz="1400" dirty="0" smtClean="0">
                <a:solidFill>
                  <a:srgbClr val="6794CB"/>
                </a:solidFill>
                <a:latin typeface="+mj-lt"/>
                <a:ea typeface="Ebrima" panose="02000000000000000000" pitchFamily="2" charset="0"/>
                <a:cs typeface="Ebrima" panose="02000000000000000000" pitchFamily="2" charset="0"/>
              </a:rPr>
              <a:t>Domenico Capulli – Natalia M. N. Oliveira</a:t>
            </a:r>
            <a:endParaRPr lang="en-US" sz="1400" dirty="0">
              <a:solidFill>
                <a:srgbClr val="6794CB"/>
              </a:solidFill>
              <a:latin typeface="+mj-lt"/>
              <a:ea typeface="Ebrima" panose="02000000000000000000" pitchFamily="2" charset="0"/>
              <a:cs typeface="Ebrima" panose="02000000000000000000" pitchFamily="2" charset="0"/>
            </a:endParaRPr>
          </a:p>
        </p:txBody>
      </p:sp>
      <p:cxnSp>
        <p:nvCxnSpPr>
          <p:cNvPr id="12" name="Conector reto 11"/>
          <p:cNvCxnSpPr/>
          <p:nvPr/>
        </p:nvCxnSpPr>
        <p:spPr>
          <a:xfrm flipV="1">
            <a:off x="1907704" y="5765364"/>
            <a:ext cx="0" cy="4719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975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1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1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1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1500" fill="hold"/>
                                        <p:tgtEl>
                                          <p:spTgt spid="8">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1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4" dur="1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 calcmode="lin" valueType="num">
                                      <p:cBhvr additive="base">
                                        <p:cTn id="29" dur="1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0" dur="1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additive="base">
                                        <p:cTn id="35" dur="1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6" dur="1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stract soft blue wave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ítulo 6"/>
          <p:cNvSpPr>
            <a:spLocks noGrp="1"/>
          </p:cNvSpPr>
          <p:nvPr>
            <p:ph type="ctrTitle"/>
          </p:nvPr>
        </p:nvSpPr>
        <p:spPr>
          <a:xfrm>
            <a:off x="683568" y="374799"/>
            <a:ext cx="7774632" cy="965969"/>
          </a:xfrm>
        </p:spPr>
        <p:txBody>
          <a:bodyPr>
            <a:normAutofit/>
          </a:bodyPr>
          <a:lstStyle/>
          <a:p>
            <a:r>
              <a:rPr lang="en-US" sz="4800" b="1" u="sng" spc="-150" dirty="0" smtClean="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rPr>
              <a:t>CARBON DIOXIDE</a:t>
            </a:r>
            <a:endParaRPr lang="en-US" sz="4800" b="1" u="sng" spc="-150" dirty="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endParaRPr>
          </a:p>
        </p:txBody>
      </p:sp>
      <p:sp>
        <p:nvSpPr>
          <p:cNvPr id="8" name="Subtítulo 7"/>
          <p:cNvSpPr>
            <a:spLocks noGrp="1"/>
          </p:cNvSpPr>
          <p:nvPr>
            <p:ph type="subTitle" idx="1"/>
          </p:nvPr>
        </p:nvSpPr>
        <p:spPr>
          <a:xfrm>
            <a:off x="179512" y="1706378"/>
            <a:ext cx="2448272" cy="3744416"/>
          </a:xfrm>
        </p:spPr>
        <p:txBody>
          <a:bodyPr>
            <a:noAutofit/>
          </a:bodyPr>
          <a:lstStyle/>
          <a:p>
            <a:endParaRPr lang="en-US" sz="1600" dirty="0">
              <a:solidFill>
                <a:schemeClr val="accent1">
                  <a:lumMod val="50000"/>
                </a:schemeClr>
              </a:solidFill>
              <a:latin typeface="Arial" panose="020B0604020202020204" pitchFamily="34" charset="0"/>
              <a:cs typeface="Arial" panose="020B0604020202020204" pitchFamily="34" charset="0"/>
            </a:endParaRPr>
          </a:p>
          <a:p>
            <a:endParaRPr lang="en-US" sz="1600" dirty="0" smtClean="0">
              <a:solidFill>
                <a:schemeClr val="accent1">
                  <a:lumMod val="50000"/>
                </a:schemeClr>
              </a:solidFill>
              <a:latin typeface="Arial" panose="020B0604020202020204" pitchFamily="34" charset="0"/>
              <a:cs typeface="Arial" panose="020B0604020202020204" pitchFamily="34" charset="0"/>
            </a:endParaRPr>
          </a:p>
          <a:p>
            <a:endParaRPr lang="en-US" sz="1600" dirty="0">
              <a:solidFill>
                <a:schemeClr val="accent1">
                  <a:lumMod val="50000"/>
                </a:schemeClr>
              </a:solidFill>
              <a:latin typeface="Arial" panose="020B0604020202020204" pitchFamily="34" charset="0"/>
              <a:cs typeface="Arial" panose="020B0604020202020204" pitchFamily="34" charset="0"/>
            </a:endParaRPr>
          </a:p>
          <a:p>
            <a:endParaRPr lang="en-US" sz="2000" dirty="0" smtClean="0">
              <a:solidFill>
                <a:schemeClr val="accent1">
                  <a:lumMod val="50000"/>
                </a:schemeClr>
              </a:solidFill>
              <a:latin typeface="Arial" panose="020B0604020202020204" pitchFamily="34" charset="0"/>
              <a:cs typeface="Arial" panose="020B0604020202020204" pitchFamily="34" charset="0"/>
            </a:endParaRPr>
          </a:p>
          <a:p>
            <a:r>
              <a:rPr lang="en-US" u="sng" dirty="0" smtClean="0">
                <a:solidFill>
                  <a:schemeClr val="accent1">
                    <a:lumMod val="50000"/>
                  </a:schemeClr>
                </a:solidFill>
                <a:latin typeface="Arial" panose="020B0604020202020204" pitchFamily="34" charset="0"/>
                <a:cs typeface="Arial" panose="020B0604020202020204" pitchFamily="34" charset="0"/>
              </a:rPr>
              <a:t>CARBONIC ISLANDS</a:t>
            </a:r>
            <a:endParaRPr lang="en-US" u="sng" dirty="0">
              <a:solidFill>
                <a:schemeClr val="accent1">
                  <a:lumMod val="50000"/>
                </a:schemeClr>
              </a:solidFill>
              <a:latin typeface="Arial" panose="020B0604020202020204" pitchFamily="34" charset="0"/>
              <a:cs typeface="Arial" panose="020B0604020202020204" pitchFamily="34" charset="0"/>
            </a:endParaRPr>
          </a:p>
        </p:txBody>
      </p:sp>
      <p:sp>
        <p:nvSpPr>
          <p:cNvPr id="6" name="Retângulo 5"/>
          <p:cNvSpPr/>
          <p:nvPr/>
        </p:nvSpPr>
        <p:spPr>
          <a:xfrm>
            <a:off x="0" y="5589240"/>
            <a:ext cx="9144000" cy="792088"/>
          </a:xfrm>
          <a:prstGeom prst="rect">
            <a:avLst/>
          </a:prstGeom>
          <a:solidFill>
            <a:srgbClr val="E5F5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Número de Slide 8"/>
          <p:cNvSpPr>
            <a:spLocks noGrp="1"/>
          </p:cNvSpPr>
          <p:nvPr>
            <p:ph type="sldNum" sz="quarter" idx="12"/>
          </p:nvPr>
        </p:nvSpPr>
        <p:spPr>
          <a:xfrm>
            <a:off x="7164288" y="5800179"/>
            <a:ext cx="1522512" cy="365125"/>
          </a:xfrm>
        </p:spPr>
        <p:txBody>
          <a:bodyPr/>
          <a:lstStyle/>
          <a:p>
            <a:r>
              <a:rPr lang="pt-BR" sz="1600" b="1" dirty="0" smtClean="0">
                <a:solidFill>
                  <a:srgbClr val="769FD0"/>
                </a:solidFill>
                <a:latin typeface="Arial" panose="020B0604020202020204" pitchFamily="34" charset="0"/>
                <a:cs typeface="Arial" panose="020B0604020202020204" pitchFamily="34" charset="0"/>
              </a:rPr>
              <a:t>11</a:t>
            </a:r>
            <a:endParaRPr lang="pt-BR" sz="1600" b="1" dirty="0">
              <a:solidFill>
                <a:srgbClr val="769FD0"/>
              </a:solidFill>
              <a:latin typeface="Arial" panose="020B0604020202020204" pitchFamily="34" charset="0"/>
              <a:cs typeface="Arial" panose="020B0604020202020204" pitchFamily="34" charset="0"/>
            </a:endParaRPr>
          </a:p>
        </p:txBody>
      </p:sp>
      <p:pic>
        <p:nvPicPr>
          <p:cNvPr id="1028" name="Picture 4" descr="http://www.ashraeasa.org/images/ASHRAE_logo_rgb_transparent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667226"/>
            <a:ext cx="1512168" cy="644072"/>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1907704" y="5653581"/>
            <a:ext cx="3600400" cy="480131"/>
          </a:xfrm>
          <a:prstGeom prst="rect">
            <a:avLst/>
          </a:prstGeom>
          <a:noFill/>
        </p:spPr>
        <p:txBody>
          <a:bodyPr wrap="square" rtlCol="0">
            <a:spAutoFit/>
          </a:bodyPr>
          <a:lstStyle/>
          <a:p>
            <a:pPr algn="ctr">
              <a:lnSpc>
                <a:spcPct val="90000"/>
              </a:lnSpc>
            </a:pPr>
            <a:r>
              <a:rPr lang="en-US" sz="1400" dirty="0" smtClean="0">
                <a:solidFill>
                  <a:srgbClr val="3B6EAB"/>
                </a:solidFill>
                <a:latin typeface="+mj-lt"/>
                <a:ea typeface="Ebrima" panose="02000000000000000000" pitchFamily="2" charset="0"/>
                <a:cs typeface="Ebrima" panose="02000000000000000000" pitchFamily="2" charset="0"/>
              </a:rPr>
              <a:t>AIR CLEANER TO MAKE UP AIR IN ADVERSE THERMAL AND ENVIRONMENTAL CONDITIONS</a:t>
            </a:r>
            <a:endParaRPr lang="en-US" sz="1400" dirty="0">
              <a:solidFill>
                <a:srgbClr val="3B6EAB"/>
              </a:solidFill>
              <a:latin typeface="+mj-lt"/>
              <a:ea typeface="Ebrima" panose="02000000000000000000" pitchFamily="2" charset="0"/>
              <a:cs typeface="Ebrima" panose="02000000000000000000" pitchFamily="2" charset="0"/>
            </a:endParaRPr>
          </a:p>
        </p:txBody>
      </p:sp>
      <p:sp>
        <p:nvSpPr>
          <p:cNvPr id="13" name="CaixaDeTexto 12"/>
          <p:cNvSpPr txBox="1"/>
          <p:nvPr/>
        </p:nvSpPr>
        <p:spPr>
          <a:xfrm>
            <a:off x="1907704" y="5985285"/>
            <a:ext cx="3600400" cy="307777"/>
          </a:xfrm>
          <a:prstGeom prst="rect">
            <a:avLst/>
          </a:prstGeom>
          <a:noFill/>
        </p:spPr>
        <p:txBody>
          <a:bodyPr wrap="square" rtlCol="0">
            <a:spAutoFit/>
          </a:bodyPr>
          <a:lstStyle/>
          <a:p>
            <a:pPr algn="ctr"/>
            <a:r>
              <a:rPr lang="en-US" sz="1400" dirty="0" smtClean="0">
                <a:solidFill>
                  <a:srgbClr val="6794CB"/>
                </a:solidFill>
                <a:latin typeface="+mj-lt"/>
                <a:ea typeface="Ebrima" panose="02000000000000000000" pitchFamily="2" charset="0"/>
                <a:cs typeface="Ebrima" panose="02000000000000000000" pitchFamily="2" charset="0"/>
              </a:rPr>
              <a:t>Domenico Capulli – Natalia M. N. Oliveira</a:t>
            </a:r>
            <a:endParaRPr lang="en-US" sz="1400" dirty="0">
              <a:solidFill>
                <a:srgbClr val="6794CB"/>
              </a:solidFill>
              <a:latin typeface="+mj-lt"/>
              <a:ea typeface="Ebrima" panose="02000000000000000000" pitchFamily="2" charset="0"/>
              <a:cs typeface="Ebrima" panose="02000000000000000000" pitchFamily="2" charset="0"/>
            </a:endParaRPr>
          </a:p>
        </p:txBody>
      </p:sp>
      <p:cxnSp>
        <p:nvCxnSpPr>
          <p:cNvPr id="12" name="Conector reto 11"/>
          <p:cNvCxnSpPr/>
          <p:nvPr/>
        </p:nvCxnSpPr>
        <p:spPr>
          <a:xfrm flipV="1">
            <a:off x="1907704" y="5765364"/>
            <a:ext cx="0" cy="471948"/>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6698" y="1509712"/>
            <a:ext cx="6124575"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380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wipe(up)">
                                      <p:cBhvr>
                                        <p:cTn id="12" dur="3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stract soft blue wave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ítulo 6"/>
          <p:cNvSpPr>
            <a:spLocks noGrp="1"/>
          </p:cNvSpPr>
          <p:nvPr>
            <p:ph type="ctrTitle"/>
          </p:nvPr>
        </p:nvSpPr>
        <p:spPr>
          <a:xfrm>
            <a:off x="683568" y="374799"/>
            <a:ext cx="7774632" cy="965969"/>
          </a:xfrm>
        </p:spPr>
        <p:txBody>
          <a:bodyPr>
            <a:normAutofit/>
          </a:bodyPr>
          <a:lstStyle/>
          <a:p>
            <a:r>
              <a:rPr lang="en-US" sz="4800" b="1" u="sng" spc="-150" dirty="0" smtClean="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rPr>
              <a:t>CARBON DIOXIDE</a:t>
            </a:r>
            <a:endParaRPr lang="en-US" sz="4800" b="1" u="sng" spc="-150" dirty="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endParaRPr>
          </a:p>
        </p:txBody>
      </p:sp>
      <p:sp>
        <p:nvSpPr>
          <p:cNvPr id="8" name="Subtítulo 7"/>
          <p:cNvSpPr>
            <a:spLocks noGrp="1"/>
          </p:cNvSpPr>
          <p:nvPr>
            <p:ph type="subTitle" idx="1"/>
          </p:nvPr>
        </p:nvSpPr>
        <p:spPr>
          <a:xfrm>
            <a:off x="683568" y="1626270"/>
            <a:ext cx="7776864" cy="3744416"/>
          </a:xfrm>
        </p:spPr>
        <p:txBody>
          <a:bodyPr>
            <a:noAutofit/>
          </a:bodyPr>
          <a:lstStyle/>
          <a:p>
            <a:r>
              <a:rPr lang="en-US" sz="1800" dirty="0" smtClean="0">
                <a:solidFill>
                  <a:schemeClr val="accent1">
                    <a:lumMod val="50000"/>
                  </a:schemeClr>
                </a:solidFill>
                <a:latin typeface="Arial" panose="020B0604020202020204" pitchFamily="34" charset="0"/>
                <a:cs typeface="Arial" panose="020B0604020202020204" pitchFamily="34" charset="0"/>
              </a:rPr>
              <a:t>Carbon Dioxide Emission</a:t>
            </a:r>
          </a:p>
          <a:p>
            <a:endParaRPr lang="en-US" sz="1600" u="sng" dirty="0" smtClean="0">
              <a:solidFill>
                <a:schemeClr val="accent1">
                  <a:lumMod val="50000"/>
                </a:schemeClr>
              </a:solidFill>
              <a:latin typeface="Arial" panose="020B0604020202020204" pitchFamily="34" charset="0"/>
              <a:cs typeface="Arial" panose="020B0604020202020204" pitchFamily="34" charset="0"/>
            </a:endParaRPr>
          </a:p>
          <a:p>
            <a:endParaRPr lang="en-US" sz="1600" u="sng" dirty="0">
              <a:solidFill>
                <a:schemeClr val="accent1">
                  <a:lumMod val="50000"/>
                </a:schemeClr>
              </a:solidFill>
              <a:latin typeface="Arial" panose="020B0604020202020204" pitchFamily="34" charset="0"/>
              <a:cs typeface="Arial" panose="020B0604020202020204" pitchFamily="34" charset="0"/>
            </a:endParaRPr>
          </a:p>
          <a:p>
            <a:endParaRPr lang="en-US" sz="2000" u="sng" dirty="0" smtClean="0">
              <a:solidFill>
                <a:schemeClr val="accent1">
                  <a:lumMod val="50000"/>
                </a:schemeClr>
              </a:solidFill>
              <a:latin typeface="Arial" panose="020B0604020202020204" pitchFamily="34" charset="0"/>
              <a:cs typeface="Arial" panose="020B0604020202020204" pitchFamily="34" charset="0"/>
            </a:endParaRPr>
          </a:p>
          <a:p>
            <a:endParaRPr lang="en-US" sz="2000" u="sng" dirty="0">
              <a:solidFill>
                <a:schemeClr val="accent1">
                  <a:lumMod val="50000"/>
                </a:schemeClr>
              </a:solidFill>
              <a:latin typeface="Arial" panose="020B0604020202020204" pitchFamily="34" charset="0"/>
              <a:cs typeface="Arial" panose="020B0604020202020204" pitchFamily="34" charset="0"/>
            </a:endParaRPr>
          </a:p>
          <a:p>
            <a:endParaRPr lang="en-US" sz="2000" u="sng" dirty="0" smtClean="0">
              <a:solidFill>
                <a:schemeClr val="accent1">
                  <a:lumMod val="50000"/>
                </a:schemeClr>
              </a:solidFill>
              <a:latin typeface="Arial" panose="020B0604020202020204" pitchFamily="34" charset="0"/>
              <a:cs typeface="Arial" panose="020B0604020202020204" pitchFamily="34" charset="0"/>
            </a:endParaRPr>
          </a:p>
          <a:p>
            <a:endParaRPr lang="en-US" sz="2000" u="sng" dirty="0">
              <a:solidFill>
                <a:schemeClr val="accent1">
                  <a:lumMod val="50000"/>
                </a:schemeClr>
              </a:solidFill>
              <a:latin typeface="Arial" panose="020B0604020202020204" pitchFamily="34" charset="0"/>
              <a:cs typeface="Arial" panose="020B0604020202020204" pitchFamily="34" charset="0"/>
            </a:endParaRPr>
          </a:p>
          <a:p>
            <a:endParaRPr lang="en-US" sz="2000" u="sng" dirty="0" smtClean="0">
              <a:solidFill>
                <a:schemeClr val="accent1">
                  <a:lumMod val="50000"/>
                </a:schemeClr>
              </a:solidFill>
              <a:latin typeface="Arial" panose="020B0604020202020204" pitchFamily="34" charset="0"/>
              <a:cs typeface="Arial" panose="020B0604020202020204" pitchFamily="34" charset="0"/>
            </a:endParaRPr>
          </a:p>
          <a:p>
            <a:endParaRPr lang="en-US" sz="2000" u="sng" dirty="0">
              <a:solidFill>
                <a:schemeClr val="accent1">
                  <a:lumMod val="50000"/>
                </a:schemeClr>
              </a:solidFill>
              <a:latin typeface="Arial" panose="020B0604020202020204" pitchFamily="34" charset="0"/>
              <a:cs typeface="Arial" panose="020B0604020202020204" pitchFamily="34" charset="0"/>
            </a:endParaRPr>
          </a:p>
          <a:p>
            <a:pPr algn="just">
              <a:spcBef>
                <a:spcPts val="600"/>
              </a:spcBef>
            </a:pPr>
            <a:r>
              <a:rPr lang="en-US" sz="1400" dirty="0" smtClean="0">
                <a:solidFill>
                  <a:schemeClr val="accent1">
                    <a:lumMod val="50000"/>
                  </a:schemeClr>
                </a:solidFill>
                <a:latin typeface="Arial" panose="020B0604020202020204" pitchFamily="34" charset="0"/>
                <a:cs typeface="Arial" panose="020B0604020202020204" pitchFamily="34" charset="0"/>
              </a:rPr>
              <a:t>Source: </a:t>
            </a:r>
            <a:r>
              <a:rPr lang="en-US" sz="1400" dirty="0">
                <a:solidFill>
                  <a:schemeClr val="accent1">
                    <a:lumMod val="50000"/>
                  </a:schemeClr>
                </a:solidFill>
                <a:latin typeface="Arial" panose="020B0604020202020204" pitchFamily="34" charset="0"/>
                <a:cs typeface="Arial" panose="020B0604020202020204" pitchFamily="34" charset="0"/>
              </a:rPr>
              <a:t>Qatar General </a:t>
            </a:r>
            <a:r>
              <a:rPr lang="en-US" sz="1400" dirty="0" smtClean="0">
                <a:solidFill>
                  <a:schemeClr val="accent1">
                    <a:lumMod val="50000"/>
                  </a:schemeClr>
                </a:solidFill>
                <a:latin typeface="Arial" panose="020B0604020202020204" pitchFamily="34" charset="0"/>
                <a:cs typeface="Arial" panose="020B0604020202020204" pitchFamily="34" charset="0"/>
              </a:rPr>
              <a:t>Secretariat </a:t>
            </a:r>
            <a:r>
              <a:rPr lang="en-US" sz="1400" dirty="0">
                <a:solidFill>
                  <a:schemeClr val="accent1">
                    <a:lumMod val="50000"/>
                  </a:schemeClr>
                </a:solidFill>
                <a:latin typeface="Arial" panose="020B0604020202020204" pitchFamily="34" charset="0"/>
                <a:cs typeface="Arial" panose="020B0604020202020204" pitchFamily="34" charset="0"/>
              </a:rPr>
              <a:t>for Development Planning, 2011. Qatar National </a:t>
            </a:r>
            <a:r>
              <a:rPr lang="en-US" sz="1400" dirty="0" smtClean="0">
                <a:solidFill>
                  <a:schemeClr val="accent1">
                    <a:lumMod val="50000"/>
                  </a:schemeClr>
                </a:solidFill>
                <a:latin typeface="Arial" panose="020B0604020202020204" pitchFamily="34" charset="0"/>
                <a:cs typeface="Arial" panose="020B0604020202020204" pitchFamily="34" charset="0"/>
              </a:rPr>
              <a:t>Development</a:t>
            </a:r>
          </a:p>
          <a:p>
            <a:pPr algn="just">
              <a:spcBef>
                <a:spcPts val="0"/>
              </a:spcBef>
            </a:pPr>
            <a:r>
              <a:rPr lang="en-US" sz="1400" dirty="0">
                <a:solidFill>
                  <a:schemeClr val="accent1">
                    <a:lumMod val="50000"/>
                  </a:schemeClr>
                </a:solidFill>
                <a:latin typeface="Arial" panose="020B0604020202020204" pitchFamily="34" charset="0"/>
                <a:cs typeface="Arial" panose="020B0604020202020204" pitchFamily="34" charset="0"/>
              </a:rPr>
              <a:t> </a:t>
            </a:r>
            <a:r>
              <a:rPr lang="en-US" sz="1400" dirty="0" smtClean="0">
                <a:solidFill>
                  <a:schemeClr val="accent1">
                    <a:lumMod val="50000"/>
                  </a:schemeClr>
                </a:solidFill>
                <a:latin typeface="Arial" panose="020B0604020202020204" pitchFamily="34" charset="0"/>
                <a:cs typeface="Arial" panose="020B0604020202020204" pitchFamily="34" charset="0"/>
              </a:rPr>
              <a:t>             Strategy </a:t>
            </a:r>
            <a:r>
              <a:rPr lang="en-US" sz="1400" dirty="0">
                <a:solidFill>
                  <a:schemeClr val="accent1">
                    <a:lumMod val="50000"/>
                  </a:schemeClr>
                </a:solidFill>
                <a:latin typeface="Arial" panose="020B0604020202020204" pitchFamily="34" charset="0"/>
                <a:cs typeface="Arial" panose="020B0604020202020204" pitchFamily="34" charset="0"/>
              </a:rPr>
              <a:t>2011~2016</a:t>
            </a:r>
            <a:endParaRPr lang="en-US" sz="1400" u="sng" dirty="0" smtClean="0">
              <a:solidFill>
                <a:schemeClr val="accent1">
                  <a:lumMod val="50000"/>
                </a:schemeClr>
              </a:solidFill>
              <a:latin typeface="Arial" panose="020B0604020202020204" pitchFamily="34" charset="0"/>
              <a:cs typeface="Arial" panose="020B0604020202020204" pitchFamily="34" charset="0"/>
            </a:endParaRPr>
          </a:p>
        </p:txBody>
      </p:sp>
      <p:sp>
        <p:nvSpPr>
          <p:cNvPr id="6" name="Retângulo 5"/>
          <p:cNvSpPr/>
          <p:nvPr/>
        </p:nvSpPr>
        <p:spPr>
          <a:xfrm>
            <a:off x="0" y="5589240"/>
            <a:ext cx="9144000" cy="792088"/>
          </a:xfrm>
          <a:prstGeom prst="rect">
            <a:avLst/>
          </a:prstGeom>
          <a:solidFill>
            <a:srgbClr val="E5F5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Número de Slide 8"/>
          <p:cNvSpPr>
            <a:spLocks noGrp="1"/>
          </p:cNvSpPr>
          <p:nvPr>
            <p:ph type="sldNum" sz="quarter" idx="12"/>
          </p:nvPr>
        </p:nvSpPr>
        <p:spPr>
          <a:xfrm>
            <a:off x="7164288" y="5800179"/>
            <a:ext cx="1522512" cy="365125"/>
          </a:xfrm>
        </p:spPr>
        <p:txBody>
          <a:bodyPr/>
          <a:lstStyle/>
          <a:p>
            <a:r>
              <a:rPr lang="pt-BR" sz="1600" b="1" dirty="0" smtClean="0">
                <a:solidFill>
                  <a:srgbClr val="769FD0"/>
                </a:solidFill>
                <a:latin typeface="Arial" panose="020B0604020202020204" pitchFamily="34" charset="0"/>
                <a:cs typeface="Arial" panose="020B0604020202020204" pitchFamily="34" charset="0"/>
              </a:rPr>
              <a:t>12</a:t>
            </a:r>
            <a:endParaRPr lang="pt-BR" sz="1600" b="1" dirty="0">
              <a:solidFill>
                <a:srgbClr val="769FD0"/>
              </a:solidFill>
              <a:latin typeface="Arial" panose="020B0604020202020204" pitchFamily="34" charset="0"/>
              <a:cs typeface="Arial" panose="020B0604020202020204" pitchFamily="34" charset="0"/>
            </a:endParaRPr>
          </a:p>
        </p:txBody>
      </p:sp>
      <p:pic>
        <p:nvPicPr>
          <p:cNvPr id="1028" name="Picture 4" descr="http://www.ashraeasa.org/images/ASHRAE_logo_rgb_transparent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667226"/>
            <a:ext cx="1512168" cy="644072"/>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1907704" y="5653581"/>
            <a:ext cx="3600400" cy="480131"/>
          </a:xfrm>
          <a:prstGeom prst="rect">
            <a:avLst/>
          </a:prstGeom>
          <a:noFill/>
        </p:spPr>
        <p:txBody>
          <a:bodyPr wrap="square" rtlCol="0">
            <a:spAutoFit/>
          </a:bodyPr>
          <a:lstStyle/>
          <a:p>
            <a:pPr algn="ctr">
              <a:lnSpc>
                <a:spcPct val="90000"/>
              </a:lnSpc>
            </a:pPr>
            <a:r>
              <a:rPr lang="en-US" sz="1400" dirty="0" smtClean="0">
                <a:solidFill>
                  <a:srgbClr val="3B6EAB"/>
                </a:solidFill>
                <a:latin typeface="+mj-lt"/>
                <a:ea typeface="Ebrima" panose="02000000000000000000" pitchFamily="2" charset="0"/>
                <a:cs typeface="Ebrima" panose="02000000000000000000" pitchFamily="2" charset="0"/>
              </a:rPr>
              <a:t>AIR CLEANER TO MAKE UP AIR IN ADVERSE THERMAL AND ENVIRONMENTAL CONDITIONS</a:t>
            </a:r>
            <a:endParaRPr lang="en-US" sz="1400" dirty="0">
              <a:solidFill>
                <a:srgbClr val="3B6EAB"/>
              </a:solidFill>
              <a:latin typeface="+mj-lt"/>
              <a:ea typeface="Ebrima" panose="02000000000000000000" pitchFamily="2" charset="0"/>
              <a:cs typeface="Ebrima" panose="02000000000000000000" pitchFamily="2" charset="0"/>
            </a:endParaRPr>
          </a:p>
        </p:txBody>
      </p:sp>
      <p:sp>
        <p:nvSpPr>
          <p:cNvPr id="13" name="CaixaDeTexto 12"/>
          <p:cNvSpPr txBox="1"/>
          <p:nvPr/>
        </p:nvSpPr>
        <p:spPr>
          <a:xfrm>
            <a:off x="1907704" y="5985285"/>
            <a:ext cx="3600400" cy="307777"/>
          </a:xfrm>
          <a:prstGeom prst="rect">
            <a:avLst/>
          </a:prstGeom>
          <a:noFill/>
        </p:spPr>
        <p:txBody>
          <a:bodyPr wrap="square" rtlCol="0">
            <a:spAutoFit/>
          </a:bodyPr>
          <a:lstStyle/>
          <a:p>
            <a:pPr algn="ctr"/>
            <a:r>
              <a:rPr lang="en-US" sz="1400" dirty="0" smtClean="0">
                <a:solidFill>
                  <a:srgbClr val="6794CB"/>
                </a:solidFill>
                <a:latin typeface="+mj-lt"/>
                <a:ea typeface="Ebrima" panose="02000000000000000000" pitchFamily="2" charset="0"/>
                <a:cs typeface="Ebrima" panose="02000000000000000000" pitchFamily="2" charset="0"/>
              </a:rPr>
              <a:t>Domenico Capulli – Natalia M. N. Oliveira</a:t>
            </a:r>
            <a:endParaRPr lang="en-US" sz="1400" dirty="0">
              <a:solidFill>
                <a:srgbClr val="6794CB"/>
              </a:solidFill>
              <a:latin typeface="+mj-lt"/>
              <a:ea typeface="Ebrima" panose="02000000000000000000" pitchFamily="2" charset="0"/>
              <a:cs typeface="Ebrima" panose="02000000000000000000" pitchFamily="2" charset="0"/>
            </a:endParaRPr>
          </a:p>
        </p:txBody>
      </p:sp>
      <p:cxnSp>
        <p:nvCxnSpPr>
          <p:cNvPr id="12" name="Conector reto 11"/>
          <p:cNvCxnSpPr/>
          <p:nvPr/>
        </p:nvCxnSpPr>
        <p:spPr>
          <a:xfrm flipV="1">
            <a:off x="1907704" y="5765364"/>
            <a:ext cx="0" cy="471948"/>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Gráfico 1"/>
          <p:cNvPicPr/>
          <p:nvPr/>
        </p:nvPicPr>
        <p:blipFill rotWithShape="1">
          <a:blip r:embed="rId5"/>
          <a:srcRect l="6259" t="5748" r="2222" b="17953"/>
          <a:stretch/>
        </p:blipFill>
        <p:spPr bwMode="auto">
          <a:xfrm>
            <a:off x="683568" y="2060848"/>
            <a:ext cx="7776000" cy="2731244"/>
          </a:xfrm>
          <a:prstGeom prst="rect">
            <a:avLst/>
          </a:prstGeom>
          <a:noFill/>
          <a:ln w="9525">
            <a:noFill/>
            <a:miter lim="800000"/>
            <a:headEnd/>
            <a:tailEnd/>
          </a:ln>
        </p:spPr>
      </p:pic>
    </p:spTree>
    <p:extLst>
      <p:ext uri="{BB962C8B-B14F-4D97-AF65-F5344CB8AC3E}">
        <p14:creationId xmlns:p14="http://schemas.microsoft.com/office/powerpoint/2010/main" val="175309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20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500" fill="hold"/>
                                        <p:tgtEl>
                                          <p:spTgt spid="15"/>
                                        </p:tgtEl>
                                        <p:attrNameLst>
                                          <p:attrName>ppt_w</p:attrName>
                                        </p:attrNameLst>
                                      </p:cBhvr>
                                      <p:tavLst>
                                        <p:tav tm="0">
                                          <p:val>
                                            <p:fltVal val="0"/>
                                          </p:val>
                                        </p:tav>
                                        <p:tav tm="100000">
                                          <p:val>
                                            <p:strVal val="#ppt_w"/>
                                          </p:val>
                                        </p:tav>
                                      </p:tavLst>
                                    </p:anim>
                                    <p:anim calcmode="lin" valueType="num">
                                      <p:cBhvr>
                                        <p:cTn id="14" dur="1500" fill="hold"/>
                                        <p:tgtEl>
                                          <p:spTgt spid="15"/>
                                        </p:tgtEl>
                                        <p:attrNameLst>
                                          <p:attrName>ppt_h</p:attrName>
                                        </p:attrNameLst>
                                      </p:cBhvr>
                                      <p:tavLst>
                                        <p:tav tm="0">
                                          <p:val>
                                            <p:fltVal val="0"/>
                                          </p:val>
                                        </p:tav>
                                        <p:tav tm="100000">
                                          <p:val>
                                            <p:strVal val="#ppt_h"/>
                                          </p:val>
                                        </p:tav>
                                      </p:tavLst>
                                    </p:anim>
                                    <p:animEffect transition="in" filter="fade">
                                      <p:cBhvr>
                                        <p:cTn id="15" dur="1500"/>
                                        <p:tgtEl>
                                          <p:spTgt spid="15"/>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8">
                                            <p:txEl>
                                              <p:pRg st="9" end="9"/>
                                            </p:txEl>
                                          </p:spTgt>
                                        </p:tgtEl>
                                        <p:attrNameLst>
                                          <p:attrName>style.visibility</p:attrName>
                                        </p:attrNameLst>
                                      </p:cBhvr>
                                      <p:to>
                                        <p:strVal val="visible"/>
                                      </p:to>
                                    </p:set>
                                    <p:anim calcmode="lin" valueType="num">
                                      <p:cBhvr additive="base">
                                        <p:cTn id="18" dur="1500" fill="hold"/>
                                        <p:tgtEl>
                                          <p:spTgt spid="8">
                                            <p:txEl>
                                              <p:pRg st="9" end="9"/>
                                            </p:txEl>
                                          </p:spTgt>
                                        </p:tgtEl>
                                        <p:attrNameLst>
                                          <p:attrName>ppt_x</p:attrName>
                                        </p:attrNameLst>
                                      </p:cBhvr>
                                      <p:tavLst>
                                        <p:tav tm="0">
                                          <p:val>
                                            <p:strVal val="0-#ppt_w/2"/>
                                          </p:val>
                                        </p:tav>
                                        <p:tav tm="100000">
                                          <p:val>
                                            <p:strVal val="#ppt_x"/>
                                          </p:val>
                                        </p:tav>
                                      </p:tavLst>
                                    </p:anim>
                                    <p:anim calcmode="lin" valueType="num">
                                      <p:cBhvr additive="base">
                                        <p:cTn id="19" dur="1500" fill="hold"/>
                                        <p:tgtEl>
                                          <p:spTgt spid="8">
                                            <p:txEl>
                                              <p:pRg st="9" end="9"/>
                                            </p:txEl>
                                          </p:spTgt>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8">
                                            <p:txEl>
                                              <p:pRg st="10" end="10"/>
                                            </p:txEl>
                                          </p:spTgt>
                                        </p:tgtEl>
                                        <p:attrNameLst>
                                          <p:attrName>style.visibility</p:attrName>
                                        </p:attrNameLst>
                                      </p:cBhvr>
                                      <p:to>
                                        <p:strVal val="visible"/>
                                      </p:to>
                                    </p:set>
                                    <p:anim calcmode="lin" valueType="num">
                                      <p:cBhvr additive="base">
                                        <p:cTn id="22" dur="1500" fill="hold"/>
                                        <p:tgtEl>
                                          <p:spTgt spid="8">
                                            <p:txEl>
                                              <p:pRg st="10" end="10"/>
                                            </p:txEl>
                                          </p:spTgt>
                                        </p:tgtEl>
                                        <p:attrNameLst>
                                          <p:attrName>ppt_x</p:attrName>
                                        </p:attrNameLst>
                                      </p:cBhvr>
                                      <p:tavLst>
                                        <p:tav tm="0">
                                          <p:val>
                                            <p:strVal val="0-#ppt_w/2"/>
                                          </p:val>
                                        </p:tav>
                                        <p:tav tm="100000">
                                          <p:val>
                                            <p:strVal val="#ppt_x"/>
                                          </p:val>
                                        </p:tav>
                                      </p:tavLst>
                                    </p:anim>
                                    <p:anim calcmode="lin" valueType="num">
                                      <p:cBhvr additive="base">
                                        <p:cTn id="23" dur="1500" fill="hold"/>
                                        <p:tgtEl>
                                          <p:spTgt spid="8">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stract soft blue wave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ítulo 6"/>
          <p:cNvSpPr>
            <a:spLocks noGrp="1"/>
          </p:cNvSpPr>
          <p:nvPr>
            <p:ph type="ctrTitle"/>
          </p:nvPr>
        </p:nvSpPr>
        <p:spPr>
          <a:xfrm>
            <a:off x="683568" y="374799"/>
            <a:ext cx="7774632" cy="965969"/>
          </a:xfrm>
        </p:spPr>
        <p:txBody>
          <a:bodyPr>
            <a:normAutofit/>
          </a:bodyPr>
          <a:lstStyle/>
          <a:p>
            <a:r>
              <a:rPr lang="en-US" sz="4800" b="1" u="sng" spc="-150" dirty="0" smtClean="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rPr>
              <a:t>CARBON DIOXIDE</a:t>
            </a:r>
            <a:endParaRPr lang="en-US" sz="4800" b="1" u="sng" spc="-150" dirty="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endParaRPr>
          </a:p>
        </p:txBody>
      </p:sp>
      <p:sp>
        <p:nvSpPr>
          <p:cNvPr id="8" name="Subtítulo 7"/>
          <p:cNvSpPr>
            <a:spLocks noGrp="1"/>
          </p:cNvSpPr>
          <p:nvPr>
            <p:ph type="subTitle" idx="1"/>
          </p:nvPr>
        </p:nvSpPr>
        <p:spPr>
          <a:xfrm>
            <a:off x="683568" y="1700808"/>
            <a:ext cx="7776864" cy="3744416"/>
          </a:xfrm>
        </p:spPr>
        <p:txBody>
          <a:bodyPr>
            <a:noAutofit/>
          </a:bodyPr>
          <a:lstStyle/>
          <a:p>
            <a:endParaRPr lang="en-US" sz="1800" dirty="0" smtClean="0">
              <a:solidFill>
                <a:schemeClr val="accent1">
                  <a:lumMod val="50000"/>
                </a:schemeClr>
              </a:solidFill>
              <a:latin typeface="Arial" panose="020B0604020202020204" pitchFamily="34" charset="0"/>
              <a:cs typeface="Arial" panose="020B0604020202020204" pitchFamily="34" charset="0"/>
            </a:endParaRPr>
          </a:p>
          <a:p>
            <a:endParaRPr lang="en-US" sz="1800" dirty="0">
              <a:solidFill>
                <a:schemeClr val="accent1">
                  <a:lumMod val="50000"/>
                </a:schemeClr>
              </a:solidFill>
              <a:latin typeface="Arial" panose="020B0604020202020204" pitchFamily="34" charset="0"/>
              <a:cs typeface="Arial" panose="020B0604020202020204" pitchFamily="34" charset="0"/>
            </a:endParaRPr>
          </a:p>
          <a:p>
            <a:r>
              <a:rPr lang="en-US" sz="1800" dirty="0" smtClean="0">
                <a:solidFill>
                  <a:schemeClr val="accent1">
                    <a:lumMod val="50000"/>
                  </a:schemeClr>
                </a:solidFill>
                <a:latin typeface="Arial" panose="020B0604020202020204" pitchFamily="34" charset="0"/>
                <a:cs typeface="Arial" panose="020B0604020202020204" pitchFamily="34" charset="0"/>
              </a:rPr>
              <a:t>Air </a:t>
            </a:r>
            <a:r>
              <a:rPr lang="en-US" sz="1800" dirty="0" smtClean="0">
                <a:solidFill>
                  <a:schemeClr val="accent1">
                    <a:lumMod val="50000"/>
                  </a:schemeClr>
                </a:solidFill>
                <a:latin typeface="Arial" panose="020B0604020202020204" pitchFamily="34" charset="0"/>
                <a:cs typeface="Arial" panose="020B0604020202020204" pitchFamily="34" charset="0"/>
              </a:rPr>
              <a:t>Quality Patterns to Indoor Environments</a:t>
            </a:r>
          </a:p>
          <a:p>
            <a:endParaRPr lang="pt-BR" sz="1800" dirty="0">
              <a:solidFill>
                <a:schemeClr val="accent1">
                  <a:lumMod val="50000"/>
                </a:schemeClr>
              </a:solidFill>
              <a:latin typeface="Arial" panose="020B0604020202020204" pitchFamily="34" charset="0"/>
              <a:cs typeface="Arial" panose="020B0604020202020204" pitchFamily="34" charset="0"/>
            </a:endParaRPr>
          </a:p>
          <a:p>
            <a:endParaRPr lang="en-US" sz="1800" dirty="0" smtClean="0">
              <a:solidFill>
                <a:schemeClr val="accent1">
                  <a:lumMod val="50000"/>
                </a:schemeClr>
              </a:solidFill>
              <a:latin typeface="Arial" panose="020B0604020202020204" pitchFamily="34" charset="0"/>
              <a:cs typeface="Arial" panose="020B0604020202020204" pitchFamily="34" charset="0"/>
            </a:endParaRPr>
          </a:p>
          <a:p>
            <a:endParaRPr lang="en-US" sz="1800" dirty="0" smtClean="0">
              <a:solidFill>
                <a:schemeClr val="accent1">
                  <a:lumMod val="50000"/>
                </a:schemeClr>
              </a:solidFill>
              <a:latin typeface="Arial" panose="020B0604020202020204" pitchFamily="34" charset="0"/>
              <a:cs typeface="Arial" panose="020B0604020202020204" pitchFamily="34" charset="0"/>
            </a:endParaRPr>
          </a:p>
          <a:p>
            <a:endParaRPr lang="en-US" sz="1800" dirty="0" smtClean="0">
              <a:solidFill>
                <a:schemeClr val="accent1">
                  <a:lumMod val="50000"/>
                </a:schemeClr>
              </a:solidFill>
              <a:latin typeface="Arial" panose="020B0604020202020204" pitchFamily="34" charset="0"/>
              <a:cs typeface="Arial" panose="020B0604020202020204" pitchFamily="34" charset="0"/>
            </a:endParaRPr>
          </a:p>
          <a:p>
            <a:pPr algn="l"/>
            <a:r>
              <a:rPr lang="en-US" sz="1400" dirty="0" smtClean="0">
                <a:solidFill>
                  <a:schemeClr val="accent1">
                    <a:lumMod val="50000"/>
                  </a:schemeClr>
                </a:solidFill>
                <a:latin typeface="Arial" panose="020B0604020202020204" pitchFamily="34" charset="0"/>
                <a:cs typeface="Arial" panose="020B0604020202020204" pitchFamily="34" charset="0"/>
              </a:rPr>
              <a:t>Source: ASHRAE Standard 62.1-2013</a:t>
            </a:r>
          </a:p>
          <a:p>
            <a:pPr algn="l"/>
            <a:endParaRPr lang="en-US" sz="2000" dirty="0" smtClean="0">
              <a:solidFill>
                <a:schemeClr val="accent1">
                  <a:lumMod val="50000"/>
                </a:schemeClr>
              </a:solidFill>
              <a:latin typeface="Arial" panose="020B0604020202020204" pitchFamily="34" charset="0"/>
              <a:cs typeface="Arial" panose="020B0604020202020204" pitchFamily="34" charset="0"/>
            </a:endParaRPr>
          </a:p>
          <a:p>
            <a:pPr algn="l"/>
            <a:endParaRPr lang="en-US" sz="1400" dirty="0">
              <a:solidFill>
                <a:schemeClr val="accent1">
                  <a:lumMod val="50000"/>
                </a:schemeClr>
              </a:solidFill>
              <a:latin typeface="Arial" panose="020B0604020202020204" pitchFamily="34" charset="0"/>
              <a:cs typeface="Arial" panose="020B0604020202020204" pitchFamily="34" charset="0"/>
            </a:endParaRPr>
          </a:p>
        </p:txBody>
      </p:sp>
      <p:sp>
        <p:nvSpPr>
          <p:cNvPr id="6" name="Retângulo 5"/>
          <p:cNvSpPr/>
          <p:nvPr/>
        </p:nvSpPr>
        <p:spPr>
          <a:xfrm>
            <a:off x="0" y="5589240"/>
            <a:ext cx="9144000" cy="792088"/>
          </a:xfrm>
          <a:prstGeom prst="rect">
            <a:avLst/>
          </a:prstGeom>
          <a:solidFill>
            <a:srgbClr val="E5F5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Número de Slide 8"/>
          <p:cNvSpPr>
            <a:spLocks noGrp="1"/>
          </p:cNvSpPr>
          <p:nvPr>
            <p:ph type="sldNum" sz="quarter" idx="12"/>
          </p:nvPr>
        </p:nvSpPr>
        <p:spPr>
          <a:xfrm>
            <a:off x="7164288" y="5800179"/>
            <a:ext cx="1522512" cy="365125"/>
          </a:xfrm>
        </p:spPr>
        <p:txBody>
          <a:bodyPr/>
          <a:lstStyle/>
          <a:p>
            <a:r>
              <a:rPr lang="pt-BR" sz="1600" b="1" dirty="0" smtClean="0">
                <a:solidFill>
                  <a:srgbClr val="769FD0"/>
                </a:solidFill>
                <a:latin typeface="Arial" panose="020B0604020202020204" pitchFamily="34" charset="0"/>
                <a:cs typeface="Arial" panose="020B0604020202020204" pitchFamily="34" charset="0"/>
              </a:rPr>
              <a:t>13</a:t>
            </a:r>
            <a:endParaRPr lang="pt-BR" sz="1600" b="1" dirty="0">
              <a:solidFill>
                <a:srgbClr val="769FD0"/>
              </a:solidFill>
              <a:latin typeface="Arial" panose="020B0604020202020204" pitchFamily="34" charset="0"/>
              <a:cs typeface="Arial" panose="020B0604020202020204" pitchFamily="34" charset="0"/>
            </a:endParaRPr>
          </a:p>
        </p:txBody>
      </p:sp>
      <p:pic>
        <p:nvPicPr>
          <p:cNvPr id="1028" name="Picture 4" descr="http://www.ashraeasa.org/images/ASHRAE_logo_rgb_transparent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667226"/>
            <a:ext cx="1512168" cy="644072"/>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1907704" y="5653581"/>
            <a:ext cx="3600400" cy="480131"/>
          </a:xfrm>
          <a:prstGeom prst="rect">
            <a:avLst/>
          </a:prstGeom>
          <a:noFill/>
        </p:spPr>
        <p:txBody>
          <a:bodyPr wrap="square" rtlCol="0">
            <a:spAutoFit/>
          </a:bodyPr>
          <a:lstStyle/>
          <a:p>
            <a:pPr algn="ctr">
              <a:lnSpc>
                <a:spcPct val="90000"/>
              </a:lnSpc>
            </a:pPr>
            <a:r>
              <a:rPr lang="en-US" sz="1400" dirty="0" smtClean="0">
                <a:solidFill>
                  <a:srgbClr val="3B6EAB"/>
                </a:solidFill>
                <a:latin typeface="+mj-lt"/>
                <a:ea typeface="Ebrima" panose="02000000000000000000" pitchFamily="2" charset="0"/>
                <a:cs typeface="Ebrima" panose="02000000000000000000" pitchFamily="2" charset="0"/>
              </a:rPr>
              <a:t>AIR CLEANER TO MAKE UP AIR IN ADVERSE THERMAL AND ENVIRONMENTAL CONDITIONS</a:t>
            </a:r>
            <a:endParaRPr lang="en-US" sz="1400" dirty="0">
              <a:solidFill>
                <a:srgbClr val="3B6EAB"/>
              </a:solidFill>
              <a:latin typeface="+mj-lt"/>
              <a:ea typeface="Ebrima" panose="02000000000000000000" pitchFamily="2" charset="0"/>
              <a:cs typeface="Ebrima" panose="02000000000000000000" pitchFamily="2" charset="0"/>
            </a:endParaRPr>
          </a:p>
        </p:txBody>
      </p:sp>
      <p:sp>
        <p:nvSpPr>
          <p:cNvPr id="13" name="CaixaDeTexto 12"/>
          <p:cNvSpPr txBox="1"/>
          <p:nvPr/>
        </p:nvSpPr>
        <p:spPr>
          <a:xfrm>
            <a:off x="1907704" y="5985285"/>
            <a:ext cx="3600400" cy="307777"/>
          </a:xfrm>
          <a:prstGeom prst="rect">
            <a:avLst/>
          </a:prstGeom>
          <a:noFill/>
        </p:spPr>
        <p:txBody>
          <a:bodyPr wrap="square" rtlCol="0">
            <a:spAutoFit/>
          </a:bodyPr>
          <a:lstStyle/>
          <a:p>
            <a:pPr algn="ctr"/>
            <a:r>
              <a:rPr lang="en-US" sz="1400" dirty="0" smtClean="0">
                <a:solidFill>
                  <a:srgbClr val="6794CB"/>
                </a:solidFill>
                <a:latin typeface="+mj-lt"/>
                <a:ea typeface="Ebrima" panose="02000000000000000000" pitchFamily="2" charset="0"/>
                <a:cs typeface="Ebrima" panose="02000000000000000000" pitchFamily="2" charset="0"/>
              </a:rPr>
              <a:t>Domenico Capulli – Natalia M. N. Oliveira</a:t>
            </a:r>
            <a:endParaRPr lang="en-US" sz="1400" dirty="0">
              <a:solidFill>
                <a:srgbClr val="6794CB"/>
              </a:solidFill>
              <a:latin typeface="+mj-lt"/>
              <a:ea typeface="Ebrima" panose="02000000000000000000" pitchFamily="2" charset="0"/>
              <a:cs typeface="Ebrima" panose="02000000000000000000" pitchFamily="2" charset="0"/>
            </a:endParaRPr>
          </a:p>
        </p:txBody>
      </p:sp>
      <p:cxnSp>
        <p:nvCxnSpPr>
          <p:cNvPr id="12" name="Conector reto 11"/>
          <p:cNvCxnSpPr/>
          <p:nvPr/>
        </p:nvCxnSpPr>
        <p:spPr>
          <a:xfrm flipV="1">
            <a:off x="1907704" y="5765364"/>
            <a:ext cx="0" cy="47194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Tabela 1"/>
          <p:cNvGraphicFramePr>
            <a:graphicFrameLocks noGrp="1"/>
          </p:cNvGraphicFramePr>
          <p:nvPr>
            <p:extLst>
              <p:ext uri="{D42A27DB-BD31-4B8C-83A1-F6EECF244321}">
                <p14:modId xmlns:p14="http://schemas.microsoft.com/office/powerpoint/2010/main" val="1352189378"/>
              </p:ext>
            </p:extLst>
          </p:nvPr>
        </p:nvGraphicFramePr>
        <p:xfrm>
          <a:off x="431999" y="2798224"/>
          <a:ext cx="8280003" cy="1206840"/>
        </p:xfrm>
        <a:graphic>
          <a:graphicData uri="http://schemas.openxmlformats.org/drawingml/2006/table">
            <a:tbl>
              <a:tblPr firstRow="1" firstCol="1" bandRow="1">
                <a:tableStyleId>{D113A9D2-9D6B-4929-AA2D-F23B5EE8CBE7}</a:tableStyleId>
              </a:tblPr>
              <a:tblGrid>
                <a:gridCol w="1389462"/>
                <a:gridCol w="1267258"/>
                <a:gridCol w="1267258"/>
                <a:gridCol w="1368152"/>
                <a:gridCol w="1609765"/>
                <a:gridCol w="1378108"/>
              </a:tblGrid>
              <a:tr h="360000">
                <a:tc>
                  <a:txBody>
                    <a:bodyPr/>
                    <a:lstStyle/>
                    <a:p>
                      <a:pPr algn="ctr">
                        <a:lnSpc>
                          <a:spcPct val="115000"/>
                        </a:lnSpc>
                        <a:spcAft>
                          <a:spcPts val="0"/>
                        </a:spcAft>
                      </a:pPr>
                      <a:r>
                        <a:rPr lang="en-US" sz="1200" dirty="0">
                          <a:effectLst/>
                          <a:latin typeface="Arial" panose="020B0604020202020204" pitchFamily="34" charset="0"/>
                          <a:cs typeface="Arial" panose="020B0604020202020204" pitchFamily="34" charset="0"/>
                        </a:rPr>
                        <a:t>SUBSTANCE</a:t>
                      </a:r>
                      <a:endParaRPr lang="en-US" sz="12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effectLst/>
                          <a:latin typeface="Arial" panose="020B0604020202020204" pitchFamily="34" charset="0"/>
                          <a:cs typeface="Arial" panose="020B0604020202020204" pitchFamily="34" charset="0"/>
                        </a:rPr>
                        <a:t>NAAQS/EPA</a:t>
                      </a:r>
                      <a:endParaRPr lang="en-US" sz="12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effectLst/>
                          <a:latin typeface="Arial" panose="020B0604020202020204" pitchFamily="34" charset="0"/>
                          <a:cs typeface="Arial" panose="020B0604020202020204" pitchFamily="34" charset="0"/>
                        </a:rPr>
                        <a:t>OSHA</a:t>
                      </a:r>
                      <a:endParaRPr lang="en-US" sz="12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effectLst/>
                          <a:latin typeface="Arial" panose="020B0604020202020204" pitchFamily="34" charset="0"/>
                          <a:cs typeface="Arial" panose="020B0604020202020204" pitchFamily="34" charset="0"/>
                        </a:rPr>
                        <a:t>MAK</a:t>
                      </a:r>
                      <a:endParaRPr lang="en-US" sz="12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effectLst/>
                          <a:latin typeface="Arial" panose="020B0604020202020204" pitchFamily="34" charset="0"/>
                          <a:cs typeface="Arial" panose="020B0604020202020204" pitchFamily="34" charset="0"/>
                        </a:rPr>
                        <a:t>ACGIH</a:t>
                      </a:r>
                      <a:endParaRPr lang="en-US" sz="12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smtClean="0">
                          <a:effectLst/>
                          <a:latin typeface="Arial" panose="020B0604020202020204" pitchFamily="34" charset="0"/>
                          <a:ea typeface="Calibri"/>
                          <a:cs typeface="Arial" panose="020B0604020202020204" pitchFamily="34" charset="0"/>
                        </a:rPr>
                        <a:t>ANVISA</a:t>
                      </a:r>
                      <a:endParaRPr lang="en-US" sz="1200" dirty="0">
                        <a:effectLst/>
                        <a:latin typeface="Arial" panose="020B0604020202020204" pitchFamily="34" charset="0"/>
                        <a:ea typeface="Calibri"/>
                        <a:cs typeface="Arial" panose="020B0604020202020204" pitchFamily="34" charset="0"/>
                      </a:endParaRPr>
                    </a:p>
                  </a:txBody>
                  <a:tcPr marL="68580" marR="68580" marT="0" marB="0" anchor="ctr"/>
                </a:tc>
              </a:tr>
              <a:tr h="846840">
                <a:tc>
                  <a:txBody>
                    <a:bodyPr/>
                    <a:lstStyle/>
                    <a:p>
                      <a:pPr algn="ctr">
                        <a:lnSpc>
                          <a:spcPct val="115000"/>
                        </a:lnSpc>
                        <a:spcAft>
                          <a:spcPts val="0"/>
                        </a:spcAft>
                      </a:pPr>
                      <a:r>
                        <a:rPr lang="en-US" sz="1100" dirty="0" smtClean="0">
                          <a:effectLst/>
                          <a:latin typeface="Arial" panose="020B0604020202020204" pitchFamily="34" charset="0"/>
                          <a:cs typeface="Arial" panose="020B0604020202020204" pitchFamily="34" charset="0"/>
                        </a:rPr>
                        <a:t>Carbon Dioxide</a:t>
                      </a:r>
                      <a:endParaRPr lang="en-US" sz="11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pt-BR" sz="1100" dirty="0" smtClean="0">
                          <a:effectLst/>
                          <a:latin typeface="Arial" panose="020B0604020202020204" pitchFamily="34" charset="0"/>
                          <a:ea typeface="Calibri"/>
                          <a:cs typeface="Arial" panose="020B0604020202020204" pitchFamily="34" charset="0"/>
                        </a:rPr>
                        <a:t>-</a:t>
                      </a:r>
                    </a:p>
                    <a:p>
                      <a:pPr algn="ctr">
                        <a:lnSpc>
                          <a:spcPct val="115000"/>
                        </a:lnSpc>
                        <a:spcAft>
                          <a:spcPts val="0"/>
                        </a:spcAft>
                      </a:pPr>
                      <a:r>
                        <a:rPr lang="pt-BR" sz="1100" dirty="0" smtClean="0">
                          <a:effectLst/>
                          <a:latin typeface="Arial" panose="020B0604020202020204" pitchFamily="34" charset="0"/>
                          <a:ea typeface="Calibri"/>
                          <a:cs typeface="Arial" panose="020B0604020202020204" pitchFamily="34" charset="0"/>
                        </a:rPr>
                        <a:t>-</a:t>
                      </a:r>
                      <a:endParaRPr lang="en-US" sz="11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100" dirty="0" smtClean="0">
                          <a:effectLst/>
                          <a:latin typeface="Arial" panose="020B0604020202020204" pitchFamily="34" charset="0"/>
                          <a:cs typeface="Arial" panose="020B0604020202020204" pitchFamily="34" charset="0"/>
                        </a:rPr>
                        <a:t>5000 ppm</a:t>
                      </a:r>
                    </a:p>
                    <a:p>
                      <a:pPr algn="ctr">
                        <a:lnSpc>
                          <a:spcPct val="115000"/>
                        </a:lnSpc>
                        <a:spcAft>
                          <a:spcPts val="0"/>
                        </a:spcAft>
                      </a:pPr>
                      <a:r>
                        <a:rPr lang="pt-BR" sz="1100" dirty="0" smtClean="0">
                          <a:effectLst/>
                          <a:latin typeface="Arial" panose="020B0604020202020204" pitchFamily="34" charset="0"/>
                          <a:cs typeface="Arial" panose="020B0604020202020204" pitchFamily="34" charset="0"/>
                        </a:rPr>
                        <a:t>-</a:t>
                      </a:r>
                      <a:r>
                        <a:rPr lang="en-US" sz="110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100" dirty="0" smtClean="0">
                          <a:effectLst/>
                          <a:latin typeface="Arial" panose="020B0604020202020204" pitchFamily="34" charset="0"/>
                          <a:cs typeface="Arial" panose="020B0604020202020204" pitchFamily="34" charset="0"/>
                        </a:rPr>
                        <a:t>5000 ppm</a:t>
                      </a:r>
                    </a:p>
                    <a:p>
                      <a:pPr algn="ctr">
                        <a:lnSpc>
                          <a:spcPct val="115000"/>
                        </a:lnSpc>
                        <a:spcAft>
                          <a:spcPts val="0"/>
                        </a:spcAft>
                      </a:pPr>
                      <a:r>
                        <a:rPr lang="pt-BR" sz="1100" dirty="0" smtClean="0">
                          <a:effectLst/>
                          <a:latin typeface="Arial" panose="020B0604020202020204" pitchFamily="34" charset="0"/>
                          <a:cs typeface="Arial" panose="020B0604020202020204" pitchFamily="34" charset="0"/>
                        </a:rPr>
                        <a:t>10,000 ppm  [1h]</a:t>
                      </a:r>
                      <a:r>
                        <a:rPr lang="en-US" sz="110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100" dirty="0" smtClean="0">
                          <a:effectLst/>
                          <a:latin typeface="Arial" panose="020B0604020202020204" pitchFamily="34" charset="0"/>
                          <a:cs typeface="Arial" panose="020B0604020202020204" pitchFamily="34" charset="0"/>
                        </a:rPr>
                        <a:t>5000 ppm</a:t>
                      </a:r>
                    </a:p>
                    <a:p>
                      <a:pPr algn="ctr">
                        <a:lnSpc>
                          <a:spcPct val="115000"/>
                        </a:lnSpc>
                        <a:spcAft>
                          <a:spcPts val="0"/>
                        </a:spcAft>
                      </a:pPr>
                      <a:r>
                        <a:rPr lang="pt-BR" sz="1100" dirty="0" smtClean="0">
                          <a:effectLst/>
                          <a:latin typeface="Arial" panose="020B0604020202020204" pitchFamily="34" charset="0"/>
                          <a:ea typeface="Calibri"/>
                          <a:cs typeface="Arial" panose="020B0604020202020204" pitchFamily="34" charset="0"/>
                        </a:rPr>
                        <a:t>30,000 ppm [15 min]</a:t>
                      </a:r>
                      <a:endParaRPr lang="en-US" sz="11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100" dirty="0" smtClean="0">
                          <a:effectLst/>
                          <a:latin typeface="Arial" panose="020B0604020202020204" pitchFamily="34" charset="0"/>
                          <a:ea typeface="Calibri"/>
                          <a:cs typeface="Arial" panose="020B0604020202020204" pitchFamily="34" charset="0"/>
                        </a:rPr>
                        <a:t>1000 ppm</a:t>
                      </a:r>
                    </a:p>
                    <a:p>
                      <a:pPr algn="ctr">
                        <a:lnSpc>
                          <a:spcPct val="115000"/>
                        </a:lnSpc>
                        <a:spcAft>
                          <a:spcPts val="0"/>
                        </a:spcAft>
                      </a:pPr>
                      <a:r>
                        <a:rPr lang="en-US" sz="1100" dirty="0" smtClean="0">
                          <a:effectLst/>
                          <a:latin typeface="Arial" panose="020B0604020202020204" pitchFamily="34" charset="0"/>
                          <a:ea typeface="Calibri"/>
                          <a:cs typeface="Arial" panose="020B0604020202020204" pitchFamily="34" charset="0"/>
                        </a:rPr>
                        <a:t>-</a:t>
                      </a:r>
                    </a:p>
                  </a:txBody>
                  <a:tcPr marL="68580" marR="68580" marT="0" marB="0" anchor="ctr"/>
                </a:tc>
              </a:tr>
            </a:tbl>
          </a:graphicData>
        </a:graphic>
      </p:graphicFrame>
    </p:spTree>
    <p:extLst>
      <p:ext uri="{BB962C8B-B14F-4D97-AF65-F5344CB8AC3E}">
        <p14:creationId xmlns:p14="http://schemas.microsoft.com/office/powerpoint/2010/main" val="80260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1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1500"/>
                                        <p:tgtEl>
                                          <p:spTgt spid="2"/>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8">
                                            <p:txEl>
                                              <p:pRg st="7" end="7"/>
                                            </p:txEl>
                                          </p:spTgt>
                                        </p:tgtEl>
                                        <p:attrNameLst>
                                          <p:attrName>style.visibility</p:attrName>
                                        </p:attrNameLst>
                                      </p:cBhvr>
                                      <p:to>
                                        <p:strVal val="visible"/>
                                      </p:to>
                                    </p:set>
                                    <p:anim calcmode="lin" valueType="num">
                                      <p:cBhvr additive="base">
                                        <p:cTn id="16" dur="1250" fill="hold"/>
                                        <p:tgtEl>
                                          <p:spTgt spid="8">
                                            <p:txEl>
                                              <p:pRg st="7" end="7"/>
                                            </p:txEl>
                                          </p:spTgt>
                                        </p:tgtEl>
                                        <p:attrNameLst>
                                          <p:attrName>ppt_x</p:attrName>
                                        </p:attrNameLst>
                                      </p:cBhvr>
                                      <p:tavLst>
                                        <p:tav tm="0">
                                          <p:val>
                                            <p:strVal val="0-#ppt_w/2"/>
                                          </p:val>
                                        </p:tav>
                                        <p:tav tm="100000">
                                          <p:val>
                                            <p:strVal val="#ppt_x"/>
                                          </p:val>
                                        </p:tav>
                                      </p:tavLst>
                                    </p:anim>
                                    <p:anim calcmode="lin" valueType="num">
                                      <p:cBhvr additive="base">
                                        <p:cTn id="17" dur="1250" fill="hold"/>
                                        <p:tgtEl>
                                          <p:spTgt spid="8">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stract soft blue wave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ítulo 6"/>
          <p:cNvSpPr>
            <a:spLocks noGrp="1"/>
          </p:cNvSpPr>
          <p:nvPr>
            <p:ph type="ctrTitle"/>
          </p:nvPr>
        </p:nvSpPr>
        <p:spPr>
          <a:xfrm>
            <a:off x="683568" y="374799"/>
            <a:ext cx="7774632" cy="965969"/>
          </a:xfrm>
        </p:spPr>
        <p:txBody>
          <a:bodyPr>
            <a:normAutofit/>
          </a:bodyPr>
          <a:lstStyle/>
          <a:p>
            <a:r>
              <a:rPr lang="en-US" sz="4800" b="1" u="sng" spc="-150" dirty="0" smtClean="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rPr>
              <a:t>CARBON DIOXIDE</a:t>
            </a:r>
            <a:endParaRPr lang="en-US" sz="4800" b="1" u="sng" spc="-150" dirty="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endParaRPr>
          </a:p>
        </p:txBody>
      </p:sp>
      <p:sp>
        <p:nvSpPr>
          <p:cNvPr id="6" name="Retângulo 5"/>
          <p:cNvSpPr/>
          <p:nvPr/>
        </p:nvSpPr>
        <p:spPr>
          <a:xfrm>
            <a:off x="0" y="5589240"/>
            <a:ext cx="9144000" cy="792088"/>
          </a:xfrm>
          <a:prstGeom prst="rect">
            <a:avLst/>
          </a:prstGeom>
          <a:solidFill>
            <a:srgbClr val="E5F5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Número de Slide 8"/>
          <p:cNvSpPr>
            <a:spLocks noGrp="1"/>
          </p:cNvSpPr>
          <p:nvPr>
            <p:ph type="sldNum" sz="quarter" idx="12"/>
          </p:nvPr>
        </p:nvSpPr>
        <p:spPr>
          <a:xfrm>
            <a:off x="7164288" y="5800179"/>
            <a:ext cx="1522512" cy="365125"/>
          </a:xfrm>
        </p:spPr>
        <p:txBody>
          <a:bodyPr/>
          <a:lstStyle/>
          <a:p>
            <a:r>
              <a:rPr lang="pt-BR" sz="1600" b="1" dirty="0" smtClean="0">
                <a:solidFill>
                  <a:srgbClr val="769FD0"/>
                </a:solidFill>
                <a:latin typeface="Arial" panose="020B0604020202020204" pitchFamily="34" charset="0"/>
                <a:cs typeface="Arial" panose="020B0604020202020204" pitchFamily="34" charset="0"/>
              </a:rPr>
              <a:t>14</a:t>
            </a:r>
            <a:endParaRPr lang="pt-BR" sz="1600" b="1" dirty="0">
              <a:solidFill>
                <a:srgbClr val="769FD0"/>
              </a:solidFill>
              <a:latin typeface="Arial" panose="020B0604020202020204" pitchFamily="34" charset="0"/>
              <a:cs typeface="Arial" panose="020B0604020202020204" pitchFamily="34" charset="0"/>
            </a:endParaRPr>
          </a:p>
        </p:txBody>
      </p:sp>
      <p:pic>
        <p:nvPicPr>
          <p:cNvPr id="1028" name="Picture 4" descr="http://www.ashraeasa.org/images/ASHRAE_logo_rgb_transparent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667226"/>
            <a:ext cx="1512168" cy="644072"/>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1907704" y="5653581"/>
            <a:ext cx="3600400" cy="480131"/>
          </a:xfrm>
          <a:prstGeom prst="rect">
            <a:avLst/>
          </a:prstGeom>
          <a:noFill/>
        </p:spPr>
        <p:txBody>
          <a:bodyPr wrap="square" rtlCol="0">
            <a:spAutoFit/>
          </a:bodyPr>
          <a:lstStyle/>
          <a:p>
            <a:pPr algn="ctr">
              <a:lnSpc>
                <a:spcPct val="90000"/>
              </a:lnSpc>
            </a:pPr>
            <a:r>
              <a:rPr lang="en-US" sz="1400" dirty="0" smtClean="0">
                <a:solidFill>
                  <a:srgbClr val="3B6EAB"/>
                </a:solidFill>
                <a:latin typeface="+mj-lt"/>
                <a:ea typeface="Ebrima" panose="02000000000000000000" pitchFamily="2" charset="0"/>
                <a:cs typeface="Ebrima" panose="02000000000000000000" pitchFamily="2" charset="0"/>
              </a:rPr>
              <a:t>AIR CLEANER TO MAKE UP AIR IN ADVERSE THERMAL AND ENVIRONMENTAL CONDITIONS</a:t>
            </a:r>
            <a:endParaRPr lang="en-US" sz="1400" dirty="0">
              <a:solidFill>
                <a:srgbClr val="3B6EAB"/>
              </a:solidFill>
              <a:latin typeface="+mj-lt"/>
              <a:ea typeface="Ebrima" panose="02000000000000000000" pitchFamily="2" charset="0"/>
              <a:cs typeface="Ebrima" panose="02000000000000000000" pitchFamily="2" charset="0"/>
            </a:endParaRPr>
          </a:p>
        </p:txBody>
      </p:sp>
      <p:sp>
        <p:nvSpPr>
          <p:cNvPr id="13" name="CaixaDeTexto 12"/>
          <p:cNvSpPr txBox="1"/>
          <p:nvPr/>
        </p:nvSpPr>
        <p:spPr>
          <a:xfrm>
            <a:off x="1907704" y="5985285"/>
            <a:ext cx="3600400" cy="307777"/>
          </a:xfrm>
          <a:prstGeom prst="rect">
            <a:avLst/>
          </a:prstGeom>
          <a:noFill/>
        </p:spPr>
        <p:txBody>
          <a:bodyPr wrap="square" rtlCol="0">
            <a:spAutoFit/>
          </a:bodyPr>
          <a:lstStyle/>
          <a:p>
            <a:pPr algn="ctr"/>
            <a:r>
              <a:rPr lang="en-US" sz="1400" dirty="0" smtClean="0">
                <a:solidFill>
                  <a:srgbClr val="6794CB"/>
                </a:solidFill>
                <a:latin typeface="+mj-lt"/>
                <a:ea typeface="Ebrima" panose="02000000000000000000" pitchFamily="2" charset="0"/>
                <a:cs typeface="Ebrima" panose="02000000000000000000" pitchFamily="2" charset="0"/>
              </a:rPr>
              <a:t>Domenico Capulli – Natalia M. N. Oliveira</a:t>
            </a:r>
            <a:endParaRPr lang="en-US" sz="1400" dirty="0">
              <a:solidFill>
                <a:srgbClr val="6794CB"/>
              </a:solidFill>
              <a:latin typeface="+mj-lt"/>
              <a:ea typeface="Ebrima" panose="02000000000000000000" pitchFamily="2" charset="0"/>
              <a:cs typeface="Ebrima" panose="02000000000000000000" pitchFamily="2" charset="0"/>
            </a:endParaRPr>
          </a:p>
        </p:txBody>
      </p:sp>
      <p:cxnSp>
        <p:nvCxnSpPr>
          <p:cNvPr id="12" name="Conector reto 11"/>
          <p:cNvCxnSpPr/>
          <p:nvPr/>
        </p:nvCxnSpPr>
        <p:spPr>
          <a:xfrm flipV="1">
            <a:off x="1907704" y="5765364"/>
            <a:ext cx="0" cy="471948"/>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9" descr="co2-chart"/>
          <p:cNvPicPr>
            <a:picLocks noChangeAspect="1" noChangeArrowheads="1"/>
          </p:cNvPicPr>
          <p:nvPr/>
        </p:nvPicPr>
        <p:blipFill rotWithShape="1">
          <a:blip r:embed="rId5">
            <a:extLst>
              <a:ext uri="{28A0092B-C50C-407E-A947-70E740481C1C}">
                <a14:useLocalDpi xmlns:a14="http://schemas.microsoft.com/office/drawing/2010/main" val="0"/>
              </a:ext>
            </a:extLst>
          </a:blip>
          <a:srcRect b="3156"/>
          <a:stretch/>
        </p:blipFill>
        <p:spPr bwMode="auto">
          <a:xfrm>
            <a:off x="935596" y="1976646"/>
            <a:ext cx="7170710" cy="3540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p:cNvSpPr txBox="1"/>
          <p:nvPr/>
        </p:nvSpPr>
        <p:spPr>
          <a:xfrm>
            <a:off x="539552" y="1268760"/>
            <a:ext cx="8103288" cy="707886"/>
          </a:xfrm>
          <a:prstGeom prst="rect">
            <a:avLst/>
          </a:prstGeom>
          <a:noFill/>
        </p:spPr>
        <p:txBody>
          <a:bodyPr wrap="square" rtlCol="0">
            <a:spAutoFit/>
          </a:bodyPr>
          <a:lstStyle/>
          <a:p>
            <a:pPr algn="ctr"/>
            <a:r>
              <a:rPr lang="en-US" sz="2000" dirty="0" smtClean="0">
                <a:solidFill>
                  <a:schemeClr val="accent1">
                    <a:lumMod val="50000"/>
                  </a:schemeClr>
                </a:solidFill>
                <a:latin typeface="Arial" panose="020B0604020202020204" pitchFamily="34" charset="0"/>
                <a:cs typeface="Arial" panose="020B0604020202020204" pitchFamily="34" charset="0"/>
              </a:rPr>
              <a:t>Evolution </a:t>
            </a:r>
            <a:r>
              <a:rPr lang="en-US" sz="2000" dirty="0">
                <a:solidFill>
                  <a:schemeClr val="accent1">
                    <a:lumMod val="50000"/>
                  </a:schemeClr>
                </a:solidFill>
                <a:latin typeface="Arial" panose="020B0604020202020204" pitchFamily="34" charset="0"/>
                <a:cs typeface="Arial" panose="020B0604020202020204" pitchFamily="34" charset="0"/>
              </a:rPr>
              <a:t>o</a:t>
            </a:r>
            <a:r>
              <a:rPr lang="en-US" sz="2000" dirty="0" smtClean="0">
                <a:solidFill>
                  <a:schemeClr val="accent1">
                    <a:lumMod val="50000"/>
                  </a:schemeClr>
                </a:solidFill>
                <a:latin typeface="Arial" panose="020B0604020202020204" pitchFamily="34" charset="0"/>
                <a:cs typeface="Arial" panose="020B0604020202020204" pitchFamily="34" charset="0"/>
              </a:rPr>
              <a:t>f the Average Global Concentration of Carbon Dioxide (Greenhouse Gas)</a:t>
            </a:r>
            <a:endParaRPr lang="en-US" sz="2000" dirty="0">
              <a:solidFill>
                <a:schemeClr val="accent1">
                  <a:lumMod val="50000"/>
                </a:schemeClr>
              </a:solidFill>
              <a:latin typeface="Arial" panose="020B0604020202020204" pitchFamily="34" charset="0"/>
              <a:cs typeface="Arial" panose="020B0604020202020204" pitchFamily="34" charset="0"/>
            </a:endParaRPr>
          </a:p>
        </p:txBody>
      </p:sp>
      <p:pic>
        <p:nvPicPr>
          <p:cNvPr id="5" name="Imagem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3952" y="1406094"/>
            <a:ext cx="5436096" cy="4045809"/>
          </a:xfrm>
          <a:prstGeom prst="rect">
            <a:avLst/>
          </a:prstGeom>
        </p:spPr>
      </p:pic>
    </p:spTree>
    <p:extLst>
      <p:ext uri="{BB962C8B-B14F-4D97-AF65-F5344CB8AC3E}">
        <p14:creationId xmlns:p14="http://schemas.microsoft.com/office/powerpoint/2010/main" val="118545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4"/>
                                        </p:tgtEl>
                                      </p:cBhvr>
                                    </p:animEffect>
                                    <p:anim calcmode="lin" valueType="num">
                                      <p:cBhvr>
                                        <p:cTn id="7" dur="1000"/>
                                        <p:tgtEl>
                                          <p:spTgt spid="14"/>
                                        </p:tgtEl>
                                        <p:attrNameLst>
                                          <p:attrName>ppt_x</p:attrName>
                                        </p:attrNameLst>
                                      </p:cBhvr>
                                      <p:tavLst>
                                        <p:tav tm="0">
                                          <p:val>
                                            <p:strVal val="ppt_x"/>
                                          </p:val>
                                        </p:tav>
                                        <p:tav tm="100000">
                                          <p:val>
                                            <p:strVal val="ppt_x"/>
                                          </p:val>
                                        </p:tav>
                                      </p:tavLst>
                                    </p:anim>
                                    <p:anim calcmode="lin" valueType="num">
                                      <p:cBhvr>
                                        <p:cTn id="8" dur="1000"/>
                                        <p:tgtEl>
                                          <p:spTgt spid="14"/>
                                        </p:tgtEl>
                                        <p:attrNameLst>
                                          <p:attrName>ppt_y</p:attrName>
                                        </p:attrNameLst>
                                      </p:cBhvr>
                                      <p:tavLst>
                                        <p:tav tm="0">
                                          <p:val>
                                            <p:strVal val="ppt_y"/>
                                          </p:val>
                                        </p:tav>
                                        <p:tav tm="100000">
                                          <p:val>
                                            <p:strVal val="ppt_y+.1"/>
                                          </p:val>
                                        </p:tav>
                                      </p:tavLst>
                                    </p:anim>
                                    <p:set>
                                      <p:cBhvr>
                                        <p:cTn id="9" dur="1" fill="hold">
                                          <p:stCondLst>
                                            <p:cond delay="999"/>
                                          </p:stCondLst>
                                        </p:cTn>
                                        <p:tgtEl>
                                          <p:spTgt spid="14"/>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3"/>
                                        </p:tgtEl>
                                      </p:cBhvr>
                                    </p:animEffect>
                                    <p:anim calcmode="lin" valueType="num">
                                      <p:cBhvr>
                                        <p:cTn id="12" dur="1000"/>
                                        <p:tgtEl>
                                          <p:spTgt spid="3"/>
                                        </p:tgtEl>
                                        <p:attrNameLst>
                                          <p:attrName>ppt_x</p:attrName>
                                        </p:attrNameLst>
                                      </p:cBhvr>
                                      <p:tavLst>
                                        <p:tav tm="0">
                                          <p:val>
                                            <p:strVal val="ppt_x"/>
                                          </p:val>
                                        </p:tav>
                                        <p:tav tm="100000">
                                          <p:val>
                                            <p:strVal val="ppt_x"/>
                                          </p:val>
                                        </p:tav>
                                      </p:tavLst>
                                    </p:anim>
                                    <p:anim calcmode="lin" valueType="num">
                                      <p:cBhvr>
                                        <p:cTn id="13" dur="1000"/>
                                        <p:tgtEl>
                                          <p:spTgt spid="3"/>
                                        </p:tgtEl>
                                        <p:attrNameLst>
                                          <p:attrName>ppt_y</p:attrName>
                                        </p:attrNameLst>
                                      </p:cBhvr>
                                      <p:tavLst>
                                        <p:tav tm="0">
                                          <p:val>
                                            <p:strVal val="ppt_y"/>
                                          </p:val>
                                        </p:tav>
                                        <p:tav tm="100000">
                                          <p:val>
                                            <p:strVal val="ppt_y+.1"/>
                                          </p:val>
                                        </p:tav>
                                      </p:tavLst>
                                    </p:anim>
                                    <p:set>
                                      <p:cBhvr>
                                        <p:cTn id="14" dur="1" fill="hold">
                                          <p:stCondLst>
                                            <p:cond delay="9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500"/>
                                        <p:tgtEl>
                                          <p:spTgt spid="5"/>
                                        </p:tgtEl>
                                      </p:cBhvr>
                                    </p:animEffect>
                                    <p:anim calcmode="lin" valueType="num">
                                      <p:cBhvr>
                                        <p:cTn id="20" dur="1500" fill="hold"/>
                                        <p:tgtEl>
                                          <p:spTgt spid="5"/>
                                        </p:tgtEl>
                                        <p:attrNameLst>
                                          <p:attrName>ppt_x</p:attrName>
                                        </p:attrNameLst>
                                      </p:cBhvr>
                                      <p:tavLst>
                                        <p:tav tm="0">
                                          <p:val>
                                            <p:strVal val="#ppt_x"/>
                                          </p:val>
                                        </p:tav>
                                        <p:tav tm="100000">
                                          <p:val>
                                            <p:strVal val="#ppt_x"/>
                                          </p:val>
                                        </p:tav>
                                      </p:tavLst>
                                    </p:anim>
                                    <p:anim calcmode="lin" valueType="num">
                                      <p:cBhvr>
                                        <p:cTn id="21" dur="1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stract soft blue wave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ítulo 6"/>
          <p:cNvSpPr>
            <a:spLocks noGrp="1"/>
          </p:cNvSpPr>
          <p:nvPr>
            <p:ph type="ctrTitle"/>
          </p:nvPr>
        </p:nvSpPr>
        <p:spPr>
          <a:xfrm>
            <a:off x="683568" y="374799"/>
            <a:ext cx="7774632" cy="965969"/>
          </a:xfrm>
        </p:spPr>
        <p:txBody>
          <a:bodyPr>
            <a:normAutofit/>
          </a:bodyPr>
          <a:lstStyle/>
          <a:p>
            <a:r>
              <a:rPr lang="en-US" sz="4800" b="1" u="sng" spc="-150" dirty="0" smtClean="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rPr>
              <a:t>CARBON DIOXIDE</a:t>
            </a:r>
            <a:endParaRPr lang="en-US" sz="4800" b="1" u="sng" spc="-150" dirty="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endParaRPr>
          </a:p>
        </p:txBody>
      </p:sp>
      <p:sp>
        <p:nvSpPr>
          <p:cNvPr id="8" name="Subtítulo 7"/>
          <p:cNvSpPr>
            <a:spLocks noGrp="1"/>
          </p:cNvSpPr>
          <p:nvPr>
            <p:ph type="subTitle" idx="1"/>
          </p:nvPr>
        </p:nvSpPr>
        <p:spPr>
          <a:xfrm>
            <a:off x="683568" y="1700808"/>
            <a:ext cx="7776864" cy="3816424"/>
          </a:xfrm>
        </p:spPr>
        <p:txBody>
          <a:bodyPr>
            <a:noAutofit/>
          </a:bodyPr>
          <a:lstStyle/>
          <a:p>
            <a:pPr marL="342900" indent="-342900" algn="l">
              <a:spcBef>
                <a:spcPts val="600"/>
              </a:spcBef>
              <a:buFont typeface="Wingdings" panose="05000000000000000000" pitchFamily="2" charset="2"/>
              <a:buChar char="Ø"/>
            </a:pPr>
            <a:r>
              <a:rPr lang="en-US" sz="1800" dirty="0">
                <a:solidFill>
                  <a:schemeClr val="accent1">
                    <a:lumMod val="50000"/>
                  </a:schemeClr>
                </a:solidFill>
                <a:latin typeface="Arial" panose="020B0604020202020204" pitchFamily="34" charset="0"/>
                <a:cs typeface="Arial" panose="020B0604020202020204" pitchFamily="34" charset="0"/>
              </a:rPr>
              <a:t>Damages of  concentration higher than the allowable limit:</a:t>
            </a:r>
          </a:p>
          <a:p>
            <a:pPr marL="895350" indent="-363538" algn="l">
              <a:spcBef>
                <a:spcPts val="600"/>
              </a:spcBef>
              <a:buFont typeface="+mj-lt"/>
              <a:buAutoNum type="romanUcPeriod"/>
            </a:pPr>
            <a:r>
              <a:rPr lang="en-US" sz="1800" dirty="0">
                <a:solidFill>
                  <a:schemeClr val="accent1">
                    <a:lumMod val="50000"/>
                  </a:schemeClr>
                </a:solidFill>
                <a:latin typeface="Arial" panose="020B0604020202020204" pitchFamily="34" charset="0"/>
                <a:cs typeface="Arial" panose="020B0604020202020204" pitchFamily="34" charset="0"/>
              </a:rPr>
              <a:t>SBS: Sick Building Syndrome</a:t>
            </a:r>
          </a:p>
          <a:p>
            <a:pPr marL="895350" indent="-363538" algn="l">
              <a:spcBef>
                <a:spcPts val="600"/>
              </a:spcBef>
              <a:buFont typeface="+mj-lt"/>
              <a:buAutoNum type="romanUcPeriod"/>
            </a:pPr>
            <a:r>
              <a:rPr lang="en-US" sz="1800" dirty="0">
                <a:solidFill>
                  <a:schemeClr val="accent1">
                    <a:lumMod val="50000"/>
                  </a:schemeClr>
                </a:solidFill>
                <a:latin typeface="Arial" panose="020B0604020202020204" pitchFamily="34" charset="0"/>
                <a:cs typeface="Arial" panose="020B0604020202020204" pitchFamily="34" charset="0"/>
              </a:rPr>
              <a:t>Health </a:t>
            </a:r>
            <a:r>
              <a:rPr lang="en-US" sz="1800" dirty="0" smtClean="0">
                <a:solidFill>
                  <a:schemeClr val="accent1">
                    <a:lumMod val="50000"/>
                  </a:schemeClr>
                </a:solidFill>
                <a:latin typeface="Arial" panose="020B0604020202020204" pitchFamily="34" charset="0"/>
                <a:cs typeface="Arial" panose="020B0604020202020204" pitchFamily="34" charset="0"/>
              </a:rPr>
              <a:t>Effects</a:t>
            </a:r>
          </a:p>
          <a:p>
            <a:pPr algn="l">
              <a:spcBef>
                <a:spcPts val="600"/>
              </a:spcBef>
            </a:pPr>
            <a:endParaRPr lang="en-US" sz="1800" dirty="0">
              <a:solidFill>
                <a:schemeClr val="accent1">
                  <a:lumMod val="50000"/>
                </a:schemeClr>
              </a:solidFill>
              <a:latin typeface="Arial" panose="020B0604020202020204" pitchFamily="34" charset="0"/>
              <a:cs typeface="Arial" panose="020B0604020202020204" pitchFamily="34" charset="0"/>
            </a:endParaRPr>
          </a:p>
          <a:p>
            <a:pPr algn="l">
              <a:spcBef>
                <a:spcPts val="600"/>
              </a:spcBef>
            </a:pPr>
            <a:endParaRPr lang="en-US" sz="1800" dirty="0" smtClean="0">
              <a:solidFill>
                <a:schemeClr val="accent1">
                  <a:lumMod val="50000"/>
                </a:schemeClr>
              </a:solidFill>
              <a:latin typeface="Arial" panose="020B0604020202020204" pitchFamily="34" charset="0"/>
              <a:cs typeface="Arial" panose="020B0604020202020204" pitchFamily="34" charset="0"/>
            </a:endParaRPr>
          </a:p>
          <a:p>
            <a:pPr algn="l">
              <a:spcBef>
                <a:spcPts val="600"/>
              </a:spcBef>
            </a:pPr>
            <a:endParaRPr lang="en-US" sz="1800" dirty="0">
              <a:solidFill>
                <a:schemeClr val="accent1">
                  <a:lumMod val="50000"/>
                </a:schemeClr>
              </a:solidFill>
              <a:latin typeface="Arial" panose="020B0604020202020204" pitchFamily="34" charset="0"/>
              <a:cs typeface="Arial" panose="020B0604020202020204" pitchFamily="34" charset="0"/>
            </a:endParaRPr>
          </a:p>
          <a:p>
            <a:pPr algn="l">
              <a:spcBef>
                <a:spcPts val="600"/>
              </a:spcBef>
            </a:pPr>
            <a:endParaRPr lang="en-US" sz="1800" dirty="0" smtClean="0">
              <a:solidFill>
                <a:schemeClr val="accent1">
                  <a:lumMod val="50000"/>
                </a:schemeClr>
              </a:solidFill>
              <a:latin typeface="Arial" panose="020B0604020202020204" pitchFamily="34" charset="0"/>
              <a:cs typeface="Arial" panose="020B0604020202020204" pitchFamily="34" charset="0"/>
            </a:endParaRPr>
          </a:p>
          <a:p>
            <a:pPr algn="l">
              <a:spcBef>
                <a:spcPts val="600"/>
              </a:spcBef>
            </a:pPr>
            <a:endParaRPr lang="en-US" sz="1800" dirty="0">
              <a:solidFill>
                <a:schemeClr val="accent1">
                  <a:lumMod val="50000"/>
                </a:schemeClr>
              </a:solidFill>
              <a:latin typeface="Arial" panose="020B0604020202020204" pitchFamily="34" charset="0"/>
              <a:cs typeface="Arial" panose="020B0604020202020204" pitchFamily="34" charset="0"/>
            </a:endParaRPr>
          </a:p>
          <a:p>
            <a:pPr algn="l">
              <a:spcBef>
                <a:spcPts val="600"/>
              </a:spcBef>
            </a:pPr>
            <a:endParaRPr lang="en-US" sz="1800" dirty="0" smtClean="0">
              <a:solidFill>
                <a:schemeClr val="accent1">
                  <a:lumMod val="50000"/>
                </a:schemeClr>
              </a:solidFill>
              <a:latin typeface="Arial" panose="020B0604020202020204" pitchFamily="34" charset="0"/>
              <a:cs typeface="Arial" panose="020B0604020202020204" pitchFamily="34" charset="0"/>
            </a:endParaRPr>
          </a:p>
          <a:p>
            <a:pPr algn="l">
              <a:spcBef>
                <a:spcPts val="600"/>
              </a:spcBef>
            </a:pPr>
            <a:endParaRPr lang="en-US" sz="1200" dirty="0" smtClean="0">
              <a:solidFill>
                <a:schemeClr val="accent1">
                  <a:lumMod val="50000"/>
                </a:schemeClr>
              </a:solidFill>
              <a:latin typeface="Arial" panose="020B0604020202020204" pitchFamily="34" charset="0"/>
              <a:cs typeface="Arial" panose="020B0604020202020204" pitchFamily="34" charset="0"/>
            </a:endParaRPr>
          </a:p>
          <a:p>
            <a:pPr marL="6350" algn="l">
              <a:spcBef>
                <a:spcPts val="600"/>
              </a:spcBef>
            </a:pPr>
            <a:r>
              <a:rPr lang="en-US" sz="1400" dirty="0" smtClean="0">
                <a:solidFill>
                  <a:schemeClr val="accent1">
                    <a:lumMod val="50000"/>
                  </a:schemeClr>
                </a:solidFill>
                <a:latin typeface="Arial" panose="020B0604020202020204" pitchFamily="34" charset="0"/>
                <a:cs typeface="Arial" panose="020B0604020202020204" pitchFamily="34" charset="0"/>
              </a:rPr>
              <a:t>             Source</a:t>
            </a:r>
            <a:r>
              <a:rPr lang="en-US" sz="1400" dirty="0">
                <a:solidFill>
                  <a:schemeClr val="accent1">
                    <a:lumMod val="50000"/>
                  </a:schemeClr>
                </a:solidFill>
                <a:latin typeface="Arial" panose="020B0604020202020204" pitchFamily="34" charset="0"/>
                <a:cs typeface="Arial" panose="020B0604020202020204" pitchFamily="34" charset="0"/>
              </a:rPr>
              <a:t>: ASHRAE Standard 62.1-2013</a:t>
            </a:r>
          </a:p>
          <a:p>
            <a:pPr marL="895350" indent="-363538" algn="l">
              <a:spcBef>
                <a:spcPts val="600"/>
              </a:spcBef>
              <a:buFont typeface="+mj-lt"/>
              <a:buAutoNum type="romanUcPeriod"/>
            </a:pPr>
            <a:endParaRPr lang="en-US" sz="1800" dirty="0">
              <a:solidFill>
                <a:schemeClr val="accent1">
                  <a:lumMod val="50000"/>
                </a:schemeClr>
              </a:solidFill>
              <a:latin typeface="Arial" panose="020B0604020202020204" pitchFamily="34" charset="0"/>
              <a:cs typeface="Arial" panose="020B0604020202020204" pitchFamily="34" charset="0"/>
            </a:endParaRPr>
          </a:p>
          <a:p>
            <a:pPr algn="just"/>
            <a:endParaRPr lang="en-US" sz="1800" dirty="0" smtClean="0">
              <a:solidFill>
                <a:schemeClr val="accent1">
                  <a:lumMod val="50000"/>
                </a:schemeClr>
              </a:solidFill>
              <a:latin typeface="Arial" panose="020B0604020202020204" pitchFamily="34" charset="0"/>
              <a:cs typeface="Arial" panose="020B0604020202020204" pitchFamily="34" charset="0"/>
            </a:endParaRPr>
          </a:p>
        </p:txBody>
      </p:sp>
      <p:sp>
        <p:nvSpPr>
          <p:cNvPr id="6" name="Retângulo 5"/>
          <p:cNvSpPr/>
          <p:nvPr/>
        </p:nvSpPr>
        <p:spPr>
          <a:xfrm>
            <a:off x="0" y="5589240"/>
            <a:ext cx="9144000" cy="792088"/>
          </a:xfrm>
          <a:prstGeom prst="rect">
            <a:avLst/>
          </a:prstGeom>
          <a:solidFill>
            <a:srgbClr val="E5F5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Número de Slide 8"/>
          <p:cNvSpPr>
            <a:spLocks noGrp="1"/>
          </p:cNvSpPr>
          <p:nvPr>
            <p:ph type="sldNum" sz="quarter" idx="12"/>
          </p:nvPr>
        </p:nvSpPr>
        <p:spPr>
          <a:xfrm>
            <a:off x="7164288" y="5800179"/>
            <a:ext cx="1522512" cy="365125"/>
          </a:xfrm>
        </p:spPr>
        <p:txBody>
          <a:bodyPr/>
          <a:lstStyle/>
          <a:p>
            <a:r>
              <a:rPr lang="pt-BR" sz="1600" b="1" dirty="0" smtClean="0">
                <a:solidFill>
                  <a:srgbClr val="769FD0"/>
                </a:solidFill>
                <a:latin typeface="Arial" panose="020B0604020202020204" pitchFamily="34" charset="0"/>
                <a:cs typeface="Arial" panose="020B0604020202020204" pitchFamily="34" charset="0"/>
              </a:rPr>
              <a:t>15</a:t>
            </a:r>
            <a:endParaRPr lang="pt-BR" sz="1600" b="1" dirty="0">
              <a:solidFill>
                <a:srgbClr val="769FD0"/>
              </a:solidFill>
              <a:latin typeface="Arial" panose="020B0604020202020204" pitchFamily="34" charset="0"/>
              <a:cs typeface="Arial" panose="020B0604020202020204" pitchFamily="34" charset="0"/>
            </a:endParaRPr>
          </a:p>
        </p:txBody>
      </p:sp>
      <p:pic>
        <p:nvPicPr>
          <p:cNvPr id="1028" name="Picture 4" descr="http://www.ashraeasa.org/images/ASHRAE_logo_rgb_transparent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667226"/>
            <a:ext cx="1512168" cy="644072"/>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1907704" y="5653581"/>
            <a:ext cx="3600400" cy="480131"/>
          </a:xfrm>
          <a:prstGeom prst="rect">
            <a:avLst/>
          </a:prstGeom>
          <a:noFill/>
        </p:spPr>
        <p:txBody>
          <a:bodyPr wrap="square" rtlCol="0">
            <a:spAutoFit/>
          </a:bodyPr>
          <a:lstStyle/>
          <a:p>
            <a:pPr algn="ctr">
              <a:lnSpc>
                <a:spcPct val="90000"/>
              </a:lnSpc>
            </a:pPr>
            <a:r>
              <a:rPr lang="en-US" sz="1400" dirty="0" smtClean="0">
                <a:solidFill>
                  <a:srgbClr val="3B6EAB"/>
                </a:solidFill>
                <a:latin typeface="+mj-lt"/>
                <a:ea typeface="Ebrima" panose="02000000000000000000" pitchFamily="2" charset="0"/>
                <a:cs typeface="Ebrima" panose="02000000000000000000" pitchFamily="2" charset="0"/>
              </a:rPr>
              <a:t>AIR CLEANER TO MAKE UP AIR IN ADVERSE THERMAL AND ENVIRONMENTAL CONDITIONS</a:t>
            </a:r>
            <a:endParaRPr lang="en-US" sz="1400" dirty="0">
              <a:solidFill>
                <a:srgbClr val="3B6EAB"/>
              </a:solidFill>
              <a:latin typeface="+mj-lt"/>
              <a:ea typeface="Ebrima" panose="02000000000000000000" pitchFamily="2" charset="0"/>
              <a:cs typeface="Ebrima" panose="02000000000000000000" pitchFamily="2" charset="0"/>
            </a:endParaRPr>
          </a:p>
        </p:txBody>
      </p:sp>
      <p:sp>
        <p:nvSpPr>
          <p:cNvPr id="13" name="CaixaDeTexto 12"/>
          <p:cNvSpPr txBox="1"/>
          <p:nvPr/>
        </p:nvSpPr>
        <p:spPr>
          <a:xfrm>
            <a:off x="1907704" y="5985285"/>
            <a:ext cx="3600400" cy="307777"/>
          </a:xfrm>
          <a:prstGeom prst="rect">
            <a:avLst/>
          </a:prstGeom>
          <a:noFill/>
        </p:spPr>
        <p:txBody>
          <a:bodyPr wrap="square" rtlCol="0">
            <a:spAutoFit/>
          </a:bodyPr>
          <a:lstStyle/>
          <a:p>
            <a:pPr algn="ctr"/>
            <a:r>
              <a:rPr lang="en-US" sz="1400" dirty="0" smtClean="0">
                <a:solidFill>
                  <a:srgbClr val="6794CB"/>
                </a:solidFill>
                <a:latin typeface="+mj-lt"/>
                <a:ea typeface="Ebrima" panose="02000000000000000000" pitchFamily="2" charset="0"/>
                <a:cs typeface="Ebrima" panose="02000000000000000000" pitchFamily="2" charset="0"/>
              </a:rPr>
              <a:t>Domenico Capulli – Natalia M. N. Oliveira</a:t>
            </a:r>
            <a:endParaRPr lang="en-US" sz="1400" dirty="0">
              <a:solidFill>
                <a:srgbClr val="6794CB"/>
              </a:solidFill>
              <a:latin typeface="+mj-lt"/>
              <a:ea typeface="Ebrima" panose="02000000000000000000" pitchFamily="2" charset="0"/>
              <a:cs typeface="Ebrima" panose="02000000000000000000" pitchFamily="2" charset="0"/>
            </a:endParaRPr>
          </a:p>
        </p:txBody>
      </p:sp>
      <p:cxnSp>
        <p:nvCxnSpPr>
          <p:cNvPr id="12" name="Conector reto 11"/>
          <p:cNvCxnSpPr/>
          <p:nvPr/>
        </p:nvCxnSpPr>
        <p:spPr>
          <a:xfrm flipV="1">
            <a:off x="1907704" y="5765364"/>
            <a:ext cx="0" cy="47194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Tabela 1"/>
          <p:cNvGraphicFramePr>
            <a:graphicFrameLocks noGrp="1"/>
          </p:cNvGraphicFramePr>
          <p:nvPr>
            <p:extLst>
              <p:ext uri="{D42A27DB-BD31-4B8C-83A1-F6EECF244321}">
                <p14:modId xmlns:p14="http://schemas.microsoft.com/office/powerpoint/2010/main" val="3164059961"/>
              </p:ext>
            </p:extLst>
          </p:nvPr>
        </p:nvGraphicFramePr>
        <p:xfrm>
          <a:off x="1403648" y="2780928"/>
          <a:ext cx="6336704" cy="2340000"/>
        </p:xfrm>
        <a:graphic>
          <a:graphicData uri="http://schemas.openxmlformats.org/drawingml/2006/table">
            <a:tbl>
              <a:tblPr firstRow="1" firstCol="1" bandRow="1">
                <a:tableStyleId>{D113A9D2-9D6B-4929-AA2D-F23B5EE8CBE7}</a:tableStyleId>
              </a:tblPr>
              <a:tblGrid>
                <a:gridCol w="2304256"/>
                <a:gridCol w="4032448"/>
              </a:tblGrid>
              <a:tr h="360000">
                <a:tc>
                  <a:txBody>
                    <a:bodyPr/>
                    <a:lstStyle/>
                    <a:p>
                      <a:pPr algn="ctr">
                        <a:lnSpc>
                          <a:spcPct val="115000"/>
                        </a:lnSpc>
                        <a:spcAft>
                          <a:spcPts val="0"/>
                        </a:spcAft>
                      </a:pPr>
                      <a:r>
                        <a:rPr lang="en-US" sz="1200" dirty="0" smtClean="0">
                          <a:effectLst/>
                          <a:latin typeface="Arial" panose="020B0604020202020204" pitchFamily="34" charset="0"/>
                          <a:cs typeface="Arial" panose="020B0604020202020204" pitchFamily="34" charset="0"/>
                        </a:rPr>
                        <a:t>CONCENTRATION (ppm)</a:t>
                      </a:r>
                      <a:endParaRPr lang="en-US" sz="12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smtClean="0">
                          <a:effectLst/>
                          <a:latin typeface="Arial" panose="020B0604020202020204" pitchFamily="34" charset="0"/>
                          <a:cs typeface="Arial" panose="020B0604020202020204" pitchFamily="34" charset="0"/>
                        </a:rPr>
                        <a:t>EFFECTS</a:t>
                      </a:r>
                      <a:endParaRPr lang="en-US" sz="1200" dirty="0">
                        <a:effectLst/>
                        <a:latin typeface="Arial" panose="020B0604020202020204" pitchFamily="34" charset="0"/>
                        <a:ea typeface="Calibri"/>
                        <a:cs typeface="Arial" panose="020B0604020202020204" pitchFamily="34" charset="0"/>
                      </a:endParaRPr>
                    </a:p>
                  </a:txBody>
                  <a:tcPr marL="68580" marR="68580" marT="0" marB="0" anchor="ctr"/>
                </a:tc>
              </a:tr>
              <a:tr h="396000">
                <a:tc>
                  <a:txBody>
                    <a:bodyPr/>
                    <a:lstStyle/>
                    <a:p>
                      <a:pPr algn="ctr">
                        <a:lnSpc>
                          <a:spcPct val="115000"/>
                        </a:lnSpc>
                        <a:spcAft>
                          <a:spcPts val="0"/>
                        </a:spcAft>
                      </a:pPr>
                      <a:r>
                        <a:rPr lang="en-US" sz="1100" dirty="0" smtClean="0">
                          <a:effectLst/>
                          <a:latin typeface="Arial" panose="020B0604020202020204" pitchFamily="34" charset="0"/>
                          <a:ea typeface="Calibri"/>
                          <a:cs typeface="Arial" panose="020B0604020202020204" pitchFamily="34" charset="0"/>
                        </a:rPr>
                        <a:t>7000</a:t>
                      </a: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kern="1200" dirty="0" smtClean="0">
                          <a:solidFill>
                            <a:schemeClr val="lt1"/>
                          </a:solidFill>
                          <a:effectLst/>
                          <a:latin typeface="Arial" panose="020B0604020202020204" pitchFamily="34" charset="0"/>
                          <a:ea typeface="+mn-ea"/>
                          <a:cs typeface="Arial" panose="020B0604020202020204" pitchFamily="34" charset="0"/>
                        </a:rPr>
                        <a:t>Demineralization</a:t>
                      </a:r>
                      <a:r>
                        <a:rPr lang="en-US" sz="1200" kern="1200" baseline="0" dirty="0" smtClean="0">
                          <a:solidFill>
                            <a:schemeClr val="lt1"/>
                          </a:solidFill>
                          <a:effectLst/>
                          <a:latin typeface="Arial" panose="020B0604020202020204" pitchFamily="34" charset="0"/>
                          <a:ea typeface="+mn-ea"/>
                          <a:cs typeface="Arial" panose="020B0604020202020204" pitchFamily="34" charset="0"/>
                        </a:rPr>
                        <a:t> </a:t>
                      </a:r>
                      <a:r>
                        <a:rPr lang="en-US" sz="1200" kern="1200" dirty="0" smtClean="0">
                          <a:solidFill>
                            <a:schemeClr val="lt1"/>
                          </a:solidFill>
                          <a:effectLst/>
                          <a:latin typeface="Arial" panose="020B0604020202020204" pitchFamily="34" charset="0"/>
                          <a:ea typeface="+mn-ea"/>
                          <a:cs typeface="Arial" panose="020B0604020202020204" pitchFamily="34" charset="0"/>
                        </a:rPr>
                        <a:t>of  bones</a:t>
                      </a:r>
                    </a:p>
                  </a:txBody>
                  <a:tcPr marL="68580" marR="68580" marT="0" marB="0" anchor="ctr"/>
                </a:tc>
              </a:tr>
              <a:tr h="3960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effectLst/>
                          <a:latin typeface="Arial" panose="020B0604020202020204" pitchFamily="34" charset="0"/>
                          <a:ea typeface="Calibri"/>
                          <a:cs typeface="Arial" panose="020B0604020202020204" pitchFamily="34" charset="0"/>
                        </a:rPr>
                        <a:t>&gt;</a:t>
                      </a:r>
                      <a:r>
                        <a:rPr lang="en-US" sz="1100" baseline="0" dirty="0" smtClean="0">
                          <a:effectLst/>
                          <a:latin typeface="Arial" panose="020B0604020202020204" pitchFamily="34" charset="0"/>
                          <a:ea typeface="Calibri"/>
                          <a:cs typeface="Arial" panose="020B0604020202020204" pitchFamily="34" charset="0"/>
                        </a:rPr>
                        <a:t> 20,000</a:t>
                      </a:r>
                      <a:endParaRPr lang="en-US" sz="1100" dirty="0" smtClean="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kern="1200" dirty="0" smtClean="0">
                          <a:solidFill>
                            <a:schemeClr val="lt1"/>
                          </a:solidFill>
                          <a:effectLst/>
                          <a:latin typeface="Arial" panose="020B0604020202020204" pitchFamily="34" charset="0"/>
                          <a:ea typeface="+mn-ea"/>
                          <a:cs typeface="Arial" panose="020B0604020202020204" pitchFamily="34" charset="0"/>
                        </a:rPr>
                        <a:t>Deep Breathing</a:t>
                      </a:r>
                      <a:endParaRPr lang="en-US" sz="900" dirty="0">
                        <a:effectLst/>
                        <a:latin typeface="Arial" panose="020B0604020202020204" pitchFamily="34" charset="0"/>
                        <a:ea typeface="Calibri"/>
                        <a:cs typeface="Arial" panose="020B0604020202020204" pitchFamily="34" charset="0"/>
                      </a:endParaRPr>
                    </a:p>
                  </a:txBody>
                  <a:tcPr marL="68580" marR="68580" marT="0" marB="0" anchor="ctr"/>
                </a:tc>
              </a:tr>
              <a:tr h="396000">
                <a:tc>
                  <a:txBody>
                    <a:bodyPr/>
                    <a:lstStyle/>
                    <a:p>
                      <a:pPr algn="ctr">
                        <a:lnSpc>
                          <a:spcPct val="115000"/>
                        </a:lnSpc>
                        <a:spcAft>
                          <a:spcPts val="0"/>
                        </a:spcAft>
                      </a:pPr>
                      <a:r>
                        <a:rPr lang="en-US" sz="1100" dirty="0" smtClean="0">
                          <a:effectLst/>
                          <a:latin typeface="Arial" panose="020B0604020202020204" pitchFamily="34" charset="0"/>
                          <a:ea typeface="Calibri"/>
                          <a:cs typeface="Arial" panose="020B0604020202020204" pitchFamily="34" charset="0"/>
                        </a:rPr>
                        <a:t>40,000</a:t>
                      </a:r>
                      <a:endParaRPr lang="en-US" sz="11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kern="1200" noProof="0" dirty="0" smtClean="0">
                          <a:solidFill>
                            <a:schemeClr val="lt1"/>
                          </a:solidFill>
                          <a:effectLst/>
                          <a:latin typeface="Arial" panose="020B0604020202020204" pitchFamily="34" charset="0"/>
                          <a:ea typeface="+mn-ea"/>
                          <a:cs typeface="Arial" panose="020B0604020202020204" pitchFamily="34" charset="0"/>
                        </a:rPr>
                        <a:t>Increase</a:t>
                      </a:r>
                      <a:r>
                        <a:rPr lang="pt-BR" sz="1200" kern="1200" dirty="0" smtClean="0">
                          <a:solidFill>
                            <a:schemeClr val="lt1"/>
                          </a:solidFill>
                          <a:effectLst/>
                          <a:latin typeface="Arial" panose="020B0604020202020204" pitchFamily="34" charset="0"/>
                          <a:ea typeface="+mn-ea"/>
                          <a:cs typeface="Arial" panose="020B0604020202020204" pitchFamily="34" charset="0"/>
                        </a:rPr>
                        <a:t> </a:t>
                      </a:r>
                      <a:r>
                        <a:rPr lang="en-US" sz="1200" kern="1200" dirty="0" smtClean="0">
                          <a:solidFill>
                            <a:schemeClr val="lt1"/>
                          </a:solidFill>
                          <a:effectLst/>
                          <a:latin typeface="Arial" panose="020B0604020202020204" pitchFamily="34" charset="0"/>
                          <a:ea typeface="+mn-ea"/>
                          <a:cs typeface="Arial" panose="020B0604020202020204" pitchFamily="34" charset="0"/>
                        </a:rPr>
                        <a:t>of  respiration </a:t>
                      </a:r>
                      <a:r>
                        <a:rPr lang="pt-BR" sz="1200" kern="1200" dirty="0" smtClean="0">
                          <a:solidFill>
                            <a:schemeClr val="lt1"/>
                          </a:solidFill>
                          <a:effectLst/>
                          <a:latin typeface="Arial" panose="020B0604020202020204" pitchFamily="34" charset="0"/>
                          <a:ea typeface="+mn-ea"/>
                          <a:cs typeface="Arial" panose="020B0604020202020204" pitchFamily="34" charset="0"/>
                        </a:rPr>
                        <a:t>rate</a:t>
                      </a:r>
                      <a:endParaRPr lang="en-US" sz="900" dirty="0">
                        <a:effectLst/>
                        <a:latin typeface="Arial" panose="020B0604020202020204" pitchFamily="34" charset="0"/>
                        <a:ea typeface="Calibri"/>
                        <a:cs typeface="Arial" panose="020B0604020202020204" pitchFamily="34" charset="0"/>
                      </a:endParaRPr>
                    </a:p>
                  </a:txBody>
                  <a:tcPr marL="68580" marR="68580" marT="0" marB="0" anchor="ctr"/>
                </a:tc>
              </a:tr>
              <a:tr h="396000">
                <a:tc>
                  <a:txBody>
                    <a:bodyPr/>
                    <a:lstStyle/>
                    <a:p>
                      <a:pPr algn="ctr">
                        <a:lnSpc>
                          <a:spcPct val="115000"/>
                        </a:lnSpc>
                        <a:spcAft>
                          <a:spcPts val="0"/>
                        </a:spcAft>
                      </a:pPr>
                      <a:r>
                        <a:rPr lang="en-US" sz="1100" dirty="0" smtClean="0">
                          <a:effectLst/>
                          <a:latin typeface="Arial" panose="020B0604020202020204" pitchFamily="34" charset="0"/>
                          <a:ea typeface="Calibri"/>
                          <a:cs typeface="Arial" panose="020B0604020202020204" pitchFamily="34" charset="0"/>
                        </a:rPr>
                        <a:t>100,000</a:t>
                      </a:r>
                      <a:endParaRPr lang="en-US" sz="11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kern="1200" dirty="0" smtClean="0">
                          <a:solidFill>
                            <a:schemeClr val="lt1"/>
                          </a:solidFill>
                          <a:effectLst/>
                          <a:latin typeface="Arial" panose="020B0604020202020204" pitchFamily="34" charset="0"/>
                          <a:ea typeface="+mn-ea"/>
                          <a:cs typeface="Arial" panose="020B0604020202020204" pitchFamily="34" charset="0"/>
                        </a:rPr>
                        <a:t>Visual disorders , tremor and  loss of consciousness</a:t>
                      </a:r>
                      <a:endParaRPr lang="en-US" sz="900" dirty="0">
                        <a:effectLst/>
                        <a:latin typeface="Arial" panose="020B0604020202020204" pitchFamily="34" charset="0"/>
                        <a:ea typeface="Calibri"/>
                        <a:cs typeface="Arial" panose="020B0604020202020204" pitchFamily="34" charset="0"/>
                      </a:endParaRPr>
                    </a:p>
                  </a:txBody>
                  <a:tcPr marL="68580" marR="68580" marT="0" marB="0" anchor="ctr"/>
                </a:tc>
              </a:tr>
              <a:tr h="396000">
                <a:tc>
                  <a:txBody>
                    <a:bodyPr/>
                    <a:lstStyle/>
                    <a:p>
                      <a:pPr algn="ctr">
                        <a:lnSpc>
                          <a:spcPct val="115000"/>
                        </a:lnSpc>
                        <a:spcAft>
                          <a:spcPts val="0"/>
                        </a:spcAft>
                      </a:pPr>
                      <a:r>
                        <a:rPr lang="en-US" sz="1100" dirty="0" smtClean="0">
                          <a:effectLst/>
                          <a:latin typeface="Arial" panose="020B0604020202020204" pitchFamily="34" charset="0"/>
                          <a:ea typeface="Calibri"/>
                          <a:cs typeface="Arial" panose="020B0604020202020204" pitchFamily="34" charset="0"/>
                        </a:rPr>
                        <a:t>250,000</a:t>
                      </a:r>
                      <a:endParaRPr lang="en-US" sz="11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kern="1200" dirty="0" smtClean="0">
                          <a:solidFill>
                            <a:schemeClr val="lt1"/>
                          </a:solidFill>
                          <a:effectLst/>
                          <a:latin typeface="Arial" panose="020B0604020202020204" pitchFamily="34" charset="0"/>
                          <a:ea typeface="+mn-ea"/>
                          <a:cs typeface="Arial" panose="020B0604020202020204" pitchFamily="34" charset="0"/>
                        </a:rPr>
                        <a:t>It may result in death</a:t>
                      </a:r>
                      <a:endParaRPr lang="en-US" sz="900" dirty="0">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368093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1000"/>
                                        <p:tgtEl>
                                          <p:spTgt spid="2"/>
                                        </p:tgtEl>
                                      </p:cBhvr>
                                    </p:animEffect>
                                  </p:childTnLst>
                                </p:cTn>
                              </p:par>
                              <p:par>
                                <p:cTn id="26" presetID="2" presetClass="entr" presetSubtype="8" fill="hold" grpId="0" nodeType="withEffect">
                                  <p:stCondLst>
                                    <p:cond delay="0"/>
                                  </p:stCondLst>
                                  <p:childTnLst>
                                    <p:set>
                                      <p:cBhvr>
                                        <p:cTn id="27" dur="1" fill="hold">
                                          <p:stCondLst>
                                            <p:cond delay="0"/>
                                          </p:stCondLst>
                                        </p:cTn>
                                        <p:tgtEl>
                                          <p:spTgt spid="8">
                                            <p:txEl>
                                              <p:pRg st="10" end="10"/>
                                            </p:txEl>
                                          </p:spTgt>
                                        </p:tgtEl>
                                        <p:attrNameLst>
                                          <p:attrName>style.visibility</p:attrName>
                                        </p:attrNameLst>
                                      </p:cBhvr>
                                      <p:to>
                                        <p:strVal val="visible"/>
                                      </p:to>
                                    </p:set>
                                    <p:anim calcmode="lin" valueType="num">
                                      <p:cBhvr additive="base">
                                        <p:cTn id="28" dur="1000" fill="hold"/>
                                        <p:tgtEl>
                                          <p:spTgt spid="8">
                                            <p:txEl>
                                              <p:pRg st="10" end="10"/>
                                            </p:txEl>
                                          </p:spTgt>
                                        </p:tgtEl>
                                        <p:attrNameLst>
                                          <p:attrName>ppt_x</p:attrName>
                                        </p:attrNameLst>
                                      </p:cBhvr>
                                      <p:tavLst>
                                        <p:tav tm="0">
                                          <p:val>
                                            <p:strVal val="0-#ppt_w/2"/>
                                          </p:val>
                                        </p:tav>
                                        <p:tav tm="100000">
                                          <p:val>
                                            <p:strVal val="#ppt_x"/>
                                          </p:val>
                                        </p:tav>
                                      </p:tavLst>
                                    </p:anim>
                                    <p:anim calcmode="lin" valueType="num">
                                      <p:cBhvr additive="base">
                                        <p:cTn id="29" dur="1000" fill="hold"/>
                                        <p:tgtEl>
                                          <p:spTgt spid="8">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stract soft blue wave lin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flipV="1">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ítulo 6"/>
          <p:cNvSpPr>
            <a:spLocks noGrp="1"/>
          </p:cNvSpPr>
          <p:nvPr>
            <p:ph type="ctrTitle"/>
          </p:nvPr>
        </p:nvSpPr>
        <p:spPr>
          <a:xfrm>
            <a:off x="683568" y="374799"/>
            <a:ext cx="7774632" cy="965969"/>
          </a:xfrm>
        </p:spPr>
        <p:txBody>
          <a:bodyPr>
            <a:normAutofit/>
          </a:bodyPr>
          <a:lstStyle/>
          <a:p>
            <a:r>
              <a:rPr lang="en-US" sz="4800" b="1" u="sng" spc="-150" dirty="0" smtClean="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rPr>
              <a:t>THE PROBLEM</a:t>
            </a:r>
            <a:endParaRPr lang="en-US" sz="4800" b="1" u="sng" spc="-150" dirty="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endParaRPr>
          </a:p>
        </p:txBody>
      </p:sp>
      <p:sp>
        <p:nvSpPr>
          <p:cNvPr id="6" name="Retângulo 5"/>
          <p:cNvSpPr/>
          <p:nvPr/>
        </p:nvSpPr>
        <p:spPr>
          <a:xfrm>
            <a:off x="0" y="5589240"/>
            <a:ext cx="9144000" cy="792088"/>
          </a:xfrm>
          <a:prstGeom prst="rect">
            <a:avLst/>
          </a:prstGeom>
          <a:solidFill>
            <a:srgbClr val="E5F5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Número de Slide 8"/>
          <p:cNvSpPr>
            <a:spLocks noGrp="1"/>
          </p:cNvSpPr>
          <p:nvPr>
            <p:ph type="sldNum" sz="quarter" idx="12"/>
          </p:nvPr>
        </p:nvSpPr>
        <p:spPr>
          <a:xfrm>
            <a:off x="7164288" y="5800179"/>
            <a:ext cx="1522512" cy="365125"/>
          </a:xfrm>
        </p:spPr>
        <p:txBody>
          <a:bodyPr/>
          <a:lstStyle/>
          <a:p>
            <a:r>
              <a:rPr lang="pt-BR" sz="1600" b="1" dirty="0" smtClean="0">
                <a:solidFill>
                  <a:srgbClr val="769FD0"/>
                </a:solidFill>
                <a:latin typeface="Arial" panose="020B0604020202020204" pitchFamily="34" charset="0"/>
                <a:cs typeface="Arial" panose="020B0604020202020204" pitchFamily="34" charset="0"/>
              </a:rPr>
              <a:t>16</a:t>
            </a:r>
            <a:endParaRPr lang="pt-BR" sz="1600" b="1" dirty="0">
              <a:solidFill>
                <a:srgbClr val="769FD0"/>
              </a:solidFill>
              <a:latin typeface="Arial" panose="020B0604020202020204" pitchFamily="34" charset="0"/>
              <a:cs typeface="Arial" panose="020B0604020202020204" pitchFamily="34" charset="0"/>
            </a:endParaRPr>
          </a:p>
        </p:txBody>
      </p:sp>
      <p:pic>
        <p:nvPicPr>
          <p:cNvPr id="1028" name="Picture 4" descr="http://www.ashraeasa.org/images/ASHRAE_logo_rgb_transparent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5667226"/>
            <a:ext cx="1512168" cy="644072"/>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1907704" y="5653581"/>
            <a:ext cx="3600400" cy="480131"/>
          </a:xfrm>
          <a:prstGeom prst="rect">
            <a:avLst/>
          </a:prstGeom>
          <a:noFill/>
        </p:spPr>
        <p:txBody>
          <a:bodyPr wrap="square" rtlCol="0">
            <a:spAutoFit/>
          </a:bodyPr>
          <a:lstStyle/>
          <a:p>
            <a:pPr algn="ctr">
              <a:lnSpc>
                <a:spcPct val="90000"/>
              </a:lnSpc>
            </a:pPr>
            <a:r>
              <a:rPr lang="en-US" sz="1400" dirty="0" smtClean="0">
                <a:solidFill>
                  <a:srgbClr val="3B6EAB"/>
                </a:solidFill>
                <a:latin typeface="+mj-lt"/>
                <a:ea typeface="Ebrima" panose="02000000000000000000" pitchFamily="2" charset="0"/>
                <a:cs typeface="Ebrima" panose="02000000000000000000" pitchFamily="2" charset="0"/>
              </a:rPr>
              <a:t>AIR CLEANER TO MAKE UP AIR IN ADVERSE THERMAL AND ENVIRONMENTAL CONDITIONS</a:t>
            </a:r>
            <a:endParaRPr lang="en-US" sz="1400" dirty="0">
              <a:solidFill>
                <a:srgbClr val="3B6EAB"/>
              </a:solidFill>
              <a:latin typeface="+mj-lt"/>
              <a:ea typeface="Ebrima" panose="02000000000000000000" pitchFamily="2" charset="0"/>
              <a:cs typeface="Ebrima" panose="02000000000000000000" pitchFamily="2" charset="0"/>
            </a:endParaRPr>
          </a:p>
        </p:txBody>
      </p:sp>
      <p:sp>
        <p:nvSpPr>
          <p:cNvPr id="13" name="CaixaDeTexto 12"/>
          <p:cNvSpPr txBox="1"/>
          <p:nvPr/>
        </p:nvSpPr>
        <p:spPr>
          <a:xfrm>
            <a:off x="1907704" y="5985285"/>
            <a:ext cx="3600400" cy="307777"/>
          </a:xfrm>
          <a:prstGeom prst="rect">
            <a:avLst/>
          </a:prstGeom>
          <a:noFill/>
        </p:spPr>
        <p:txBody>
          <a:bodyPr wrap="square" rtlCol="0">
            <a:spAutoFit/>
          </a:bodyPr>
          <a:lstStyle/>
          <a:p>
            <a:pPr algn="ctr"/>
            <a:r>
              <a:rPr lang="en-US" sz="1400" dirty="0" smtClean="0">
                <a:solidFill>
                  <a:srgbClr val="6794CB"/>
                </a:solidFill>
                <a:latin typeface="+mj-lt"/>
                <a:ea typeface="Ebrima" panose="02000000000000000000" pitchFamily="2" charset="0"/>
                <a:cs typeface="Ebrima" panose="02000000000000000000" pitchFamily="2" charset="0"/>
              </a:rPr>
              <a:t>Domenico Capulli – Natalia M. N. Oliveira</a:t>
            </a:r>
            <a:endParaRPr lang="en-US" sz="1400" dirty="0">
              <a:solidFill>
                <a:srgbClr val="6794CB"/>
              </a:solidFill>
              <a:latin typeface="+mj-lt"/>
              <a:ea typeface="Ebrima" panose="02000000000000000000" pitchFamily="2" charset="0"/>
              <a:cs typeface="Ebrima" panose="02000000000000000000" pitchFamily="2" charset="0"/>
            </a:endParaRPr>
          </a:p>
        </p:txBody>
      </p:sp>
      <p:cxnSp>
        <p:nvCxnSpPr>
          <p:cNvPr id="12" name="Conector reto 11"/>
          <p:cNvCxnSpPr/>
          <p:nvPr/>
        </p:nvCxnSpPr>
        <p:spPr>
          <a:xfrm flipV="1">
            <a:off x="1907704" y="5765364"/>
            <a:ext cx="0" cy="471948"/>
          </a:xfrm>
          <a:prstGeom prst="line">
            <a:avLst/>
          </a:prstGeom>
        </p:spPr>
        <p:style>
          <a:lnRef idx="1">
            <a:schemeClr val="accent1"/>
          </a:lnRef>
          <a:fillRef idx="0">
            <a:schemeClr val="accent1"/>
          </a:fillRef>
          <a:effectRef idx="0">
            <a:schemeClr val="accent1"/>
          </a:effectRef>
          <a:fontRef idx="minor">
            <a:schemeClr val="tx1"/>
          </a:fontRef>
        </p:style>
      </p:cxnSp>
      <p:pic>
        <p:nvPicPr>
          <p:cNvPr id="5" name="Office Air Intake.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1839444" y="1364334"/>
            <a:ext cx="5465111" cy="4104456"/>
          </a:xfrm>
          <a:prstGeom prst="rect">
            <a:avLst/>
          </a:prstGeom>
        </p:spPr>
      </p:pic>
      <p:sp>
        <p:nvSpPr>
          <p:cNvPr id="17" name="CaixaDeTexto 16"/>
          <p:cNvSpPr txBox="1"/>
          <p:nvPr/>
        </p:nvSpPr>
        <p:spPr>
          <a:xfrm>
            <a:off x="7304555" y="4514683"/>
            <a:ext cx="1443909" cy="954107"/>
          </a:xfrm>
          <a:prstGeom prst="rect">
            <a:avLst/>
          </a:prstGeom>
          <a:noFill/>
        </p:spPr>
        <p:txBody>
          <a:bodyPr wrap="square" rtlCol="0">
            <a:spAutoFit/>
          </a:bodyPr>
          <a:lstStyle/>
          <a:p>
            <a:r>
              <a:rPr lang="en-US" sz="1400" dirty="0" smtClean="0">
                <a:solidFill>
                  <a:schemeClr val="accent1">
                    <a:lumMod val="50000"/>
                  </a:schemeClr>
                </a:solidFill>
                <a:latin typeface="Arial" panose="020B0604020202020204" pitchFamily="34" charset="0"/>
                <a:cs typeface="Arial" panose="020B0604020202020204" pitchFamily="34" charset="0"/>
              </a:rPr>
              <a:t>Source: Environmental Protection Agency (EPA)</a:t>
            </a:r>
            <a:endParaRPr lang="en-US" sz="14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529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0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1+#ppt_w/2"/>
                                          </p:val>
                                        </p:tav>
                                        <p:tav tm="100000">
                                          <p:val>
                                            <p:strVal val="#ppt_x"/>
                                          </p:val>
                                        </p:tav>
                                      </p:tavLst>
                                    </p:anim>
                                    <p:anim calcmode="lin" valueType="num">
                                      <p:cBhvr additive="base">
                                        <p:cTn id="8" dur="1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1" presetClass="mediacall" presetSubtype="0" fill="hold" nodeType="afterEffect">
                                  <p:stCondLst>
                                    <p:cond delay="0"/>
                                  </p:stCondLst>
                                  <p:childTnLst>
                                    <p:cmd type="call" cmd="playFrom(0.0)">
                                      <p:cBhvr>
                                        <p:cTn id="11" dur="19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5"/>
                </p:tgtEl>
              </p:cMediaNode>
            </p:video>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5"/>
                                        </p:tgtEl>
                                      </p:cBhvr>
                                    </p:cmd>
                                  </p:childTnLst>
                                </p:cTn>
                              </p:par>
                            </p:childTnLst>
                          </p:cTn>
                        </p:par>
                      </p:childTnLst>
                    </p:cTn>
                  </p:par>
                </p:childTnLst>
              </p:cTn>
              <p:nextCondLst>
                <p:cond evt="onClick" delay="0">
                  <p:tgtEl>
                    <p:spTgt spid="5"/>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stract soft blue wave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ítulo 6"/>
          <p:cNvSpPr>
            <a:spLocks noGrp="1"/>
          </p:cNvSpPr>
          <p:nvPr>
            <p:ph type="ctrTitle"/>
          </p:nvPr>
        </p:nvSpPr>
        <p:spPr>
          <a:xfrm>
            <a:off x="683568" y="374799"/>
            <a:ext cx="7774632" cy="965969"/>
          </a:xfrm>
        </p:spPr>
        <p:txBody>
          <a:bodyPr>
            <a:normAutofit/>
          </a:bodyPr>
          <a:lstStyle/>
          <a:p>
            <a:r>
              <a:rPr lang="en-US" sz="4800" b="1" u="sng" spc="-150" dirty="0" smtClean="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rPr>
              <a:t>THE </a:t>
            </a:r>
            <a:r>
              <a:rPr lang="en-US" sz="4800" b="1" u="sng" spc="-150" dirty="0" smtClean="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rPr>
              <a:t>SOLUTION</a:t>
            </a:r>
            <a:endParaRPr lang="en-US" sz="4800" b="1" u="sng" spc="-150" dirty="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endParaRPr>
          </a:p>
        </p:txBody>
      </p:sp>
      <p:sp>
        <p:nvSpPr>
          <p:cNvPr id="6" name="Retângulo 5"/>
          <p:cNvSpPr/>
          <p:nvPr/>
        </p:nvSpPr>
        <p:spPr>
          <a:xfrm>
            <a:off x="0" y="5589240"/>
            <a:ext cx="9144000" cy="792088"/>
          </a:xfrm>
          <a:prstGeom prst="rect">
            <a:avLst/>
          </a:prstGeom>
          <a:solidFill>
            <a:srgbClr val="E5F5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Número de Slide 8"/>
          <p:cNvSpPr>
            <a:spLocks noGrp="1"/>
          </p:cNvSpPr>
          <p:nvPr>
            <p:ph type="sldNum" sz="quarter" idx="12"/>
          </p:nvPr>
        </p:nvSpPr>
        <p:spPr>
          <a:xfrm>
            <a:off x="7164288" y="5800179"/>
            <a:ext cx="1522512" cy="365125"/>
          </a:xfrm>
        </p:spPr>
        <p:txBody>
          <a:bodyPr/>
          <a:lstStyle/>
          <a:p>
            <a:r>
              <a:rPr lang="pt-BR" sz="1600" b="1" dirty="0" smtClean="0">
                <a:solidFill>
                  <a:srgbClr val="769FD0"/>
                </a:solidFill>
                <a:latin typeface="Arial" panose="020B0604020202020204" pitchFamily="34" charset="0"/>
                <a:cs typeface="Arial" panose="020B0604020202020204" pitchFamily="34" charset="0"/>
              </a:rPr>
              <a:t>17</a:t>
            </a:r>
            <a:endParaRPr lang="pt-BR" sz="1600" b="1" dirty="0">
              <a:solidFill>
                <a:srgbClr val="769FD0"/>
              </a:solidFill>
              <a:latin typeface="Arial" panose="020B0604020202020204" pitchFamily="34" charset="0"/>
              <a:cs typeface="Arial" panose="020B0604020202020204" pitchFamily="34" charset="0"/>
            </a:endParaRPr>
          </a:p>
        </p:txBody>
      </p:sp>
      <p:pic>
        <p:nvPicPr>
          <p:cNvPr id="1028" name="Picture 4" descr="http://www.ashraeasa.org/images/ASHRAE_logo_rgb_transparent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667226"/>
            <a:ext cx="1512168" cy="644072"/>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1907704" y="5653581"/>
            <a:ext cx="3600400" cy="480131"/>
          </a:xfrm>
          <a:prstGeom prst="rect">
            <a:avLst/>
          </a:prstGeom>
          <a:noFill/>
        </p:spPr>
        <p:txBody>
          <a:bodyPr wrap="square" rtlCol="0">
            <a:spAutoFit/>
          </a:bodyPr>
          <a:lstStyle/>
          <a:p>
            <a:pPr algn="ctr">
              <a:lnSpc>
                <a:spcPct val="90000"/>
              </a:lnSpc>
            </a:pPr>
            <a:r>
              <a:rPr lang="en-US" sz="1400" dirty="0" smtClean="0">
                <a:solidFill>
                  <a:srgbClr val="3B6EAB"/>
                </a:solidFill>
                <a:latin typeface="+mj-lt"/>
                <a:ea typeface="Ebrima" panose="02000000000000000000" pitchFamily="2" charset="0"/>
                <a:cs typeface="Ebrima" panose="02000000000000000000" pitchFamily="2" charset="0"/>
              </a:rPr>
              <a:t>AIR CLEANER TO MAKE UP AIR IN ADVERSE THERMAL AND ENVIRONMENTAL CONDITIONS</a:t>
            </a:r>
            <a:endParaRPr lang="en-US" sz="1400" dirty="0">
              <a:solidFill>
                <a:srgbClr val="3B6EAB"/>
              </a:solidFill>
              <a:latin typeface="+mj-lt"/>
              <a:ea typeface="Ebrima" panose="02000000000000000000" pitchFamily="2" charset="0"/>
              <a:cs typeface="Ebrima" panose="02000000000000000000" pitchFamily="2" charset="0"/>
            </a:endParaRPr>
          </a:p>
        </p:txBody>
      </p:sp>
      <p:sp>
        <p:nvSpPr>
          <p:cNvPr id="13" name="CaixaDeTexto 12"/>
          <p:cNvSpPr txBox="1"/>
          <p:nvPr/>
        </p:nvSpPr>
        <p:spPr>
          <a:xfrm>
            <a:off x="1907704" y="5985285"/>
            <a:ext cx="3600400" cy="307777"/>
          </a:xfrm>
          <a:prstGeom prst="rect">
            <a:avLst/>
          </a:prstGeom>
          <a:noFill/>
        </p:spPr>
        <p:txBody>
          <a:bodyPr wrap="square" rtlCol="0">
            <a:spAutoFit/>
          </a:bodyPr>
          <a:lstStyle/>
          <a:p>
            <a:pPr algn="ctr"/>
            <a:r>
              <a:rPr lang="en-US" sz="1400" dirty="0" smtClean="0">
                <a:solidFill>
                  <a:srgbClr val="6794CB"/>
                </a:solidFill>
                <a:latin typeface="+mj-lt"/>
                <a:ea typeface="Ebrima" panose="02000000000000000000" pitchFamily="2" charset="0"/>
                <a:cs typeface="Ebrima" panose="02000000000000000000" pitchFamily="2" charset="0"/>
              </a:rPr>
              <a:t>Domenico Capulli – Natalia M. N. Oliveira</a:t>
            </a:r>
            <a:endParaRPr lang="en-US" sz="1400" dirty="0">
              <a:solidFill>
                <a:srgbClr val="6794CB"/>
              </a:solidFill>
              <a:latin typeface="+mj-lt"/>
              <a:ea typeface="Ebrima" panose="02000000000000000000" pitchFamily="2" charset="0"/>
              <a:cs typeface="Ebrima" panose="02000000000000000000" pitchFamily="2" charset="0"/>
            </a:endParaRPr>
          </a:p>
        </p:txBody>
      </p:sp>
      <p:cxnSp>
        <p:nvCxnSpPr>
          <p:cNvPr id="12" name="Conector reto 11"/>
          <p:cNvCxnSpPr/>
          <p:nvPr/>
        </p:nvCxnSpPr>
        <p:spPr>
          <a:xfrm flipV="1">
            <a:off x="1907704" y="5765364"/>
            <a:ext cx="0" cy="471948"/>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9672" y="1483737"/>
            <a:ext cx="5868372" cy="3961487"/>
          </a:xfrm>
          <a:prstGeom prst="rect">
            <a:avLst/>
          </a:prstGeom>
          <a:noFill/>
          <a:ln>
            <a:noFill/>
          </a:ln>
          <a:extLst/>
        </p:spPr>
      </p:pic>
    </p:spTree>
    <p:extLst>
      <p:ext uri="{BB962C8B-B14F-4D97-AF65-F5344CB8AC3E}">
        <p14:creationId xmlns:p14="http://schemas.microsoft.com/office/powerpoint/2010/main" val="300043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stract soft blue wave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ítulo 6"/>
          <p:cNvSpPr>
            <a:spLocks noGrp="1"/>
          </p:cNvSpPr>
          <p:nvPr>
            <p:ph type="ctrTitle"/>
          </p:nvPr>
        </p:nvSpPr>
        <p:spPr>
          <a:xfrm>
            <a:off x="179512" y="374799"/>
            <a:ext cx="8712968" cy="965969"/>
          </a:xfrm>
        </p:spPr>
        <p:txBody>
          <a:bodyPr>
            <a:noAutofit/>
          </a:bodyPr>
          <a:lstStyle/>
          <a:p>
            <a:r>
              <a:rPr lang="pt-BR" sz="4300" b="1" u="sng" spc="-150" dirty="0" smtClean="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rPr>
              <a:t>MULTIVENTURI TECHNOLOGY</a:t>
            </a:r>
            <a:endParaRPr lang="pt-BR" sz="4300" b="1" u="sng" spc="-150" dirty="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endParaRPr>
          </a:p>
        </p:txBody>
      </p:sp>
      <p:sp>
        <p:nvSpPr>
          <p:cNvPr id="8" name="Subtítulo 7"/>
          <p:cNvSpPr>
            <a:spLocks noGrp="1"/>
          </p:cNvSpPr>
          <p:nvPr>
            <p:ph type="subTitle" idx="1"/>
          </p:nvPr>
        </p:nvSpPr>
        <p:spPr>
          <a:xfrm>
            <a:off x="683568" y="1700808"/>
            <a:ext cx="7776864" cy="3744416"/>
          </a:xfrm>
        </p:spPr>
        <p:txBody>
          <a:bodyPr>
            <a:noAutofit/>
          </a:bodyPr>
          <a:lstStyle/>
          <a:p>
            <a:pPr marL="363538" indent="-363538" algn="l">
              <a:spcBef>
                <a:spcPts val="0"/>
              </a:spcBef>
              <a:spcAft>
                <a:spcPts val="1800"/>
              </a:spcAft>
              <a:buFont typeface="Wingdings" panose="05000000000000000000" pitchFamily="2" charset="2"/>
              <a:buChar char="Ø"/>
            </a:pPr>
            <a:r>
              <a:rPr lang="en-US" sz="2400" dirty="0" smtClean="0">
                <a:solidFill>
                  <a:schemeClr val="accent1">
                    <a:lumMod val="50000"/>
                  </a:schemeClr>
                </a:solidFill>
                <a:latin typeface="Arial" panose="020B0604020202020204" pitchFamily="34" charset="0"/>
                <a:cs typeface="Arial" panose="020B0604020202020204" pitchFamily="34" charset="0"/>
              </a:rPr>
              <a:t>Hydrodynamic Precipitator</a:t>
            </a:r>
          </a:p>
          <a:p>
            <a:pPr marL="711200" indent="-361950" algn="l">
              <a:spcBef>
                <a:spcPts val="0"/>
              </a:spcBef>
              <a:spcAft>
                <a:spcPts val="1200"/>
              </a:spcAft>
              <a:buFont typeface="+mj-lt"/>
              <a:buAutoNum type="romanUcPeriod"/>
            </a:pPr>
            <a:r>
              <a:rPr lang="en-US" sz="2400" dirty="0" smtClean="0">
                <a:solidFill>
                  <a:schemeClr val="accent1">
                    <a:lumMod val="50000"/>
                  </a:schemeClr>
                </a:solidFill>
                <a:latin typeface="Arial" panose="020B0604020202020204" pitchFamily="34" charset="0"/>
                <a:cs typeface="Arial" panose="020B0604020202020204" pitchFamily="34" charset="0"/>
              </a:rPr>
              <a:t>Fluid Mechanics Principles</a:t>
            </a:r>
          </a:p>
          <a:p>
            <a:pPr marL="1262063" indent="-361950" algn="l">
              <a:spcBef>
                <a:spcPts val="0"/>
              </a:spcBef>
              <a:spcAft>
                <a:spcPts val="600"/>
              </a:spcAft>
              <a:buFont typeface="+mj-lt"/>
              <a:buAutoNum type="alphaUcPeriod"/>
            </a:pPr>
            <a:r>
              <a:rPr lang="en-US" sz="2400" dirty="0" smtClean="0">
                <a:solidFill>
                  <a:schemeClr val="accent1">
                    <a:lumMod val="50000"/>
                  </a:schemeClr>
                </a:solidFill>
                <a:latin typeface="Arial" panose="020B0604020202020204" pitchFamily="34" charset="0"/>
                <a:cs typeface="Arial" panose="020B0604020202020204" pitchFamily="34" charset="0"/>
              </a:rPr>
              <a:t>Mass and </a:t>
            </a:r>
            <a:r>
              <a:rPr lang="en-US" sz="2400" dirty="0" smtClean="0">
                <a:solidFill>
                  <a:schemeClr val="accent1">
                    <a:lumMod val="50000"/>
                  </a:schemeClr>
                </a:solidFill>
                <a:latin typeface="Arial" panose="020B0604020202020204" pitchFamily="34" charset="0"/>
                <a:cs typeface="Arial" panose="020B0604020202020204" pitchFamily="34" charset="0"/>
              </a:rPr>
              <a:t>energy transfer</a:t>
            </a:r>
            <a:endParaRPr lang="en-US" sz="2400" dirty="0" smtClean="0">
              <a:solidFill>
                <a:schemeClr val="accent1">
                  <a:lumMod val="50000"/>
                </a:schemeClr>
              </a:solidFill>
              <a:latin typeface="Arial" panose="020B0604020202020204" pitchFamily="34" charset="0"/>
              <a:cs typeface="Arial" panose="020B0604020202020204" pitchFamily="34" charset="0"/>
            </a:endParaRPr>
          </a:p>
          <a:p>
            <a:pPr marL="1262063" indent="-361950" algn="l">
              <a:spcBef>
                <a:spcPts val="0"/>
              </a:spcBef>
              <a:spcAft>
                <a:spcPts val="3000"/>
              </a:spcAft>
              <a:buFont typeface="+mj-lt"/>
              <a:buAutoNum type="alphaUcPeriod"/>
            </a:pPr>
            <a:r>
              <a:rPr lang="en-US" sz="2400" dirty="0" smtClean="0">
                <a:solidFill>
                  <a:schemeClr val="accent1">
                    <a:lumMod val="50000"/>
                  </a:schemeClr>
                </a:solidFill>
                <a:latin typeface="Arial" panose="020B0604020202020204" pitchFamily="34" charset="0"/>
                <a:cs typeface="Arial" panose="020B0604020202020204" pitchFamily="34" charset="0"/>
              </a:rPr>
              <a:t>Absorption and condensation phenomena</a:t>
            </a:r>
          </a:p>
          <a:p>
            <a:pPr marL="711200" indent="-347663" algn="just">
              <a:spcBef>
                <a:spcPts val="0"/>
              </a:spcBef>
              <a:spcAft>
                <a:spcPts val="1800"/>
              </a:spcAft>
              <a:buFont typeface="+mj-lt"/>
              <a:buAutoNum type="romanUcPeriod" startAt="2"/>
            </a:pPr>
            <a:r>
              <a:rPr lang="en-US" sz="2400" dirty="0" smtClean="0">
                <a:solidFill>
                  <a:schemeClr val="accent1">
                    <a:lumMod val="50000"/>
                  </a:schemeClr>
                </a:solidFill>
                <a:latin typeface="Arial" panose="020B0604020202020204" pitchFamily="34" charset="0"/>
                <a:cs typeface="Arial" panose="020B0604020202020204" pitchFamily="34" charset="0"/>
              </a:rPr>
              <a:t>Centrifugal acceleration through multiventuri liquid spinning </a:t>
            </a:r>
            <a:r>
              <a:rPr lang="en-US" sz="2400" dirty="0" smtClean="0">
                <a:solidFill>
                  <a:schemeClr val="accent1">
                    <a:lumMod val="50000"/>
                  </a:schemeClr>
                </a:solidFill>
                <a:latin typeface="Arial" panose="020B0604020202020204" pitchFamily="34" charset="0"/>
                <a:cs typeface="Arial" panose="020B0604020202020204" pitchFamily="34" charset="0"/>
              </a:rPr>
              <a:t>centrifuge</a:t>
            </a:r>
          </a:p>
          <a:p>
            <a:pPr marL="711200" indent="-347663" algn="just">
              <a:spcBef>
                <a:spcPts val="0"/>
              </a:spcBef>
              <a:spcAft>
                <a:spcPts val="1800"/>
              </a:spcAft>
              <a:buFont typeface="+mj-lt"/>
              <a:buAutoNum type="romanUcPeriod" startAt="2"/>
            </a:pPr>
            <a:r>
              <a:rPr lang="en-US" sz="2400" dirty="0" smtClean="0">
                <a:solidFill>
                  <a:schemeClr val="accent1">
                    <a:lumMod val="50000"/>
                  </a:schemeClr>
                </a:solidFill>
                <a:latin typeface="Arial" panose="020B0604020202020204" pitchFamily="34" charset="0"/>
                <a:cs typeface="Arial" panose="020B0604020202020204" pitchFamily="34" charset="0"/>
              </a:rPr>
              <a:t>Dynamic chemical reactor of carbonation</a:t>
            </a:r>
            <a:endParaRPr lang="en-US" sz="2400" dirty="0" smtClean="0">
              <a:solidFill>
                <a:schemeClr val="accent1">
                  <a:lumMod val="50000"/>
                </a:schemeClr>
              </a:solidFill>
              <a:latin typeface="Arial" panose="020B0604020202020204" pitchFamily="34" charset="0"/>
              <a:cs typeface="Arial" panose="020B0604020202020204" pitchFamily="34" charset="0"/>
            </a:endParaRPr>
          </a:p>
        </p:txBody>
      </p:sp>
      <p:sp>
        <p:nvSpPr>
          <p:cNvPr id="6" name="Retângulo 5"/>
          <p:cNvSpPr/>
          <p:nvPr/>
        </p:nvSpPr>
        <p:spPr>
          <a:xfrm>
            <a:off x="0" y="5589240"/>
            <a:ext cx="9144000" cy="792088"/>
          </a:xfrm>
          <a:prstGeom prst="rect">
            <a:avLst/>
          </a:prstGeom>
          <a:solidFill>
            <a:srgbClr val="E5F5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Número de Slide 8"/>
          <p:cNvSpPr>
            <a:spLocks noGrp="1"/>
          </p:cNvSpPr>
          <p:nvPr>
            <p:ph type="sldNum" sz="quarter" idx="12"/>
          </p:nvPr>
        </p:nvSpPr>
        <p:spPr>
          <a:xfrm>
            <a:off x="7164288" y="5800179"/>
            <a:ext cx="1522512" cy="365125"/>
          </a:xfrm>
        </p:spPr>
        <p:txBody>
          <a:bodyPr/>
          <a:lstStyle/>
          <a:p>
            <a:r>
              <a:rPr lang="pt-BR" sz="1600" b="1" dirty="0" smtClean="0">
                <a:solidFill>
                  <a:srgbClr val="769FD0"/>
                </a:solidFill>
                <a:latin typeface="Arial" panose="020B0604020202020204" pitchFamily="34" charset="0"/>
                <a:cs typeface="Arial" panose="020B0604020202020204" pitchFamily="34" charset="0"/>
              </a:rPr>
              <a:t>18</a:t>
            </a:r>
            <a:endParaRPr lang="pt-BR" sz="1600" b="1" dirty="0">
              <a:solidFill>
                <a:srgbClr val="769FD0"/>
              </a:solidFill>
              <a:latin typeface="Arial" panose="020B0604020202020204" pitchFamily="34" charset="0"/>
              <a:cs typeface="Arial" panose="020B0604020202020204" pitchFamily="34" charset="0"/>
            </a:endParaRPr>
          </a:p>
        </p:txBody>
      </p:sp>
      <p:pic>
        <p:nvPicPr>
          <p:cNvPr id="1028" name="Picture 4" descr="http://www.ashraeasa.org/images/ASHRAE_logo_rgb_transparent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667226"/>
            <a:ext cx="1512168" cy="644072"/>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1907704" y="5653581"/>
            <a:ext cx="3600400" cy="480131"/>
          </a:xfrm>
          <a:prstGeom prst="rect">
            <a:avLst/>
          </a:prstGeom>
          <a:noFill/>
        </p:spPr>
        <p:txBody>
          <a:bodyPr wrap="square" rtlCol="0">
            <a:spAutoFit/>
          </a:bodyPr>
          <a:lstStyle/>
          <a:p>
            <a:pPr algn="ctr">
              <a:lnSpc>
                <a:spcPct val="90000"/>
              </a:lnSpc>
            </a:pPr>
            <a:r>
              <a:rPr lang="en-US" sz="1400" dirty="0" smtClean="0">
                <a:solidFill>
                  <a:srgbClr val="3B6EAB"/>
                </a:solidFill>
                <a:latin typeface="+mj-lt"/>
                <a:ea typeface="Ebrima" panose="02000000000000000000" pitchFamily="2" charset="0"/>
                <a:cs typeface="Ebrima" panose="02000000000000000000" pitchFamily="2" charset="0"/>
              </a:rPr>
              <a:t>AIR CLEANER TO MAKE UP AIR IN ADVERSE THERMAL AND ENVIRONMENTAL CONDITIONS</a:t>
            </a:r>
            <a:endParaRPr lang="en-US" sz="1400" dirty="0">
              <a:solidFill>
                <a:srgbClr val="3B6EAB"/>
              </a:solidFill>
              <a:latin typeface="+mj-lt"/>
              <a:ea typeface="Ebrima" panose="02000000000000000000" pitchFamily="2" charset="0"/>
              <a:cs typeface="Ebrima" panose="02000000000000000000" pitchFamily="2" charset="0"/>
            </a:endParaRPr>
          </a:p>
        </p:txBody>
      </p:sp>
      <p:sp>
        <p:nvSpPr>
          <p:cNvPr id="13" name="CaixaDeTexto 12"/>
          <p:cNvSpPr txBox="1"/>
          <p:nvPr/>
        </p:nvSpPr>
        <p:spPr>
          <a:xfrm>
            <a:off x="1907704" y="5985285"/>
            <a:ext cx="3600400" cy="307777"/>
          </a:xfrm>
          <a:prstGeom prst="rect">
            <a:avLst/>
          </a:prstGeom>
          <a:noFill/>
        </p:spPr>
        <p:txBody>
          <a:bodyPr wrap="square" rtlCol="0">
            <a:spAutoFit/>
          </a:bodyPr>
          <a:lstStyle/>
          <a:p>
            <a:pPr algn="ctr"/>
            <a:r>
              <a:rPr lang="en-US" sz="1400" dirty="0" smtClean="0">
                <a:solidFill>
                  <a:srgbClr val="6794CB"/>
                </a:solidFill>
                <a:latin typeface="+mj-lt"/>
                <a:ea typeface="Ebrima" panose="02000000000000000000" pitchFamily="2" charset="0"/>
                <a:cs typeface="Ebrima" panose="02000000000000000000" pitchFamily="2" charset="0"/>
              </a:rPr>
              <a:t>Domenico Capulli – Natalia M. N. Oliveira</a:t>
            </a:r>
            <a:endParaRPr lang="en-US" sz="1400" dirty="0">
              <a:solidFill>
                <a:srgbClr val="6794CB"/>
              </a:solidFill>
              <a:latin typeface="+mj-lt"/>
              <a:ea typeface="Ebrima" panose="02000000000000000000" pitchFamily="2" charset="0"/>
              <a:cs typeface="Ebrima" panose="02000000000000000000" pitchFamily="2" charset="0"/>
            </a:endParaRPr>
          </a:p>
        </p:txBody>
      </p:sp>
      <p:cxnSp>
        <p:nvCxnSpPr>
          <p:cNvPr id="12" name="Conector reto 11"/>
          <p:cNvCxnSpPr/>
          <p:nvPr/>
        </p:nvCxnSpPr>
        <p:spPr>
          <a:xfrm flipV="1">
            <a:off x="1907704" y="5765364"/>
            <a:ext cx="0" cy="4719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53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1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1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1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1500" fill="hold"/>
                                        <p:tgtEl>
                                          <p:spTgt spid="8">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1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4" dur="1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 calcmode="lin" valueType="num">
                                      <p:cBhvr additive="base">
                                        <p:cTn id="29" dur="1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0" dur="1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additive="base">
                                        <p:cTn id="35" dur="1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6" dur="1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stract soft blue wave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ítulo 6"/>
          <p:cNvSpPr>
            <a:spLocks noGrp="1"/>
          </p:cNvSpPr>
          <p:nvPr>
            <p:ph type="ctrTitle"/>
          </p:nvPr>
        </p:nvSpPr>
        <p:spPr>
          <a:xfrm>
            <a:off x="683568" y="374799"/>
            <a:ext cx="7774632" cy="965969"/>
          </a:xfrm>
          <a:noFill/>
          <a:ln>
            <a:noFill/>
          </a:ln>
        </p:spPr>
        <p:style>
          <a:lnRef idx="2">
            <a:schemeClr val="accent1"/>
          </a:lnRef>
          <a:fillRef idx="1">
            <a:schemeClr val="lt1"/>
          </a:fillRef>
          <a:effectRef idx="0">
            <a:schemeClr val="accent1"/>
          </a:effectRef>
          <a:fontRef idx="minor">
            <a:schemeClr val="dk1"/>
          </a:fontRef>
        </p:style>
        <p:txBody>
          <a:bodyPr>
            <a:normAutofit/>
          </a:bodyPr>
          <a:lstStyle/>
          <a:p>
            <a:r>
              <a:rPr lang="pt-BR" sz="4800" b="1" u="sng" spc="-150" dirty="0" smtClean="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rPr>
              <a:t>OBJECTIVE</a:t>
            </a:r>
            <a:endParaRPr lang="pt-BR" sz="4800" b="1" u="sng" spc="-150" dirty="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endParaRPr>
          </a:p>
        </p:txBody>
      </p:sp>
      <p:sp>
        <p:nvSpPr>
          <p:cNvPr id="8" name="Subtítulo 7"/>
          <p:cNvSpPr>
            <a:spLocks noGrp="1"/>
          </p:cNvSpPr>
          <p:nvPr>
            <p:ph type="subTitle" idx="1"/>
          </p:nvPr>
        </p:nvSpPr>
        <p:spPr>
          <a:xfrm>
            <a:off x="683568" y="1700808"/>
            <a:ext cx="4896544" cy="3600400"/>
          </a:xfrm>
        </p:spPr>
        <p:txBody>
          <a:bodyPr>
            <a:noAutofit/>
          </a:bodyPr>
          <a:lstStyle/>
          <a:p>
            <a:pPr algn="l">
              <a:spcBef>
                <a:spcPts val="1200"/>
              </a:spcBef>
            </a:pPr>
            <a:endParaRPr lang="en-US" sz="100" dirty="0" smtClean="0">
              <a:solidFill>
                <a:schemeClr val="accent1">
                  <a:lumMod val="50000"/>
                </a:schemeClr>
              </a:solidFill>
              <a:latin typeface="Arial" panose="020B0604020202020204" pitchFamily="34" charset="0"/>
              <a:cs typeface="Arial" panose="020B0604020202020204" pitchFamily="34" charset="0"/>
            </a:endParaRPr>
          </a:p>
          <a:p>
            <a:pPr algn="l">
              <a:spcBef>
                <a:spcPts val="1200"/>
              </a:spcBef>
            </a:pPr>
            <a:r>
              <a:rPr lang="en-US" dirty="0" smtClean="0">
                <a:solidFill>
                  <a:schemeClr val="accent1">
                    <a:lumMod val="50000"/>
                  </a:schemeClr>
                </a:solidFill>
                <a:latin typeface="Arial" panose="020B0604020202020204" pitchFamily="34" charset="0"/>
                <a:cs typeface="Arial" panose="020B0604020202020204" pitchFamily="34" charset="0"/>
              </a:rPr>
              <a:t>Solution for air pollution problem of HVAC system air intake in the urban centers of hot climates areas.</a:t>
            </a:r>
          </a:p>
        </p:txBody>
      </p:sp>
      <p:sp>
        <p:nvSpPr>
          <p:cNvPr id="6" name="Retângulo 5"/>
          <p:cNvSpPr/>
          <p:nvPr/>
        </p:nvSpPr>
        <p:spPr>
          <a:xfrm>
            <a:off x="0" y="5589240"/>
            <a:ext cx="9144000" cy="792088"/>
          </a:xfrm>
          <a:prstGeom prst="rect">
            <a:avLst/>
          </a:prstGeom>
          <a:solidFill>
            <a:srgbClr val="E5F5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Número de Slide 8"/>
          <p:cNvSpPr>
            <a:spLocks noGrp="1"/>
          </p:cNvSpPr>
          <p:nvPr>
            <p:ph type="sldNum" sz="quarter" idx="12"/>
          </p:nvPr>
        </p:nvSpPr>
        <p:spPr>
          <a:xfrm>
            <a:off x="7164288" y="5800179"/>
            <a:ext cx="1522512" cy="365125"/>
          </a:xfrm>
        </p:spPr>
        <p:txBody>
          <a:bodyPr/>
          <a:lstStyle/>
          <a:p>
            <a:r>
              <a:rPr lang="pt-BR" sz="1600" b="1" dirty="0">
                <a:solidFill>
                  <a:srgbClr val="769FD0"/>
                </a:solidFill>
                <a:latin typeface="Arial" panose="020B0604020202020204" pitchFamily="34" charset="0"/>
                <a:cs typeface="Arial" panose="020B0604020202020204" pitchFamily="34" charset="0"/>
              </a:rPr>
              <a:t>1</a:t>
            </a:r>
          </a:p>
        </p:txBody>
      </p:sp>
      <p:pic>
        <p:nvPicPr>
          <p:cNvPr id="1028" name="Picture 4" descr="http://www.ashraeasa.org/images/ASHRAE_logo_rgb_transparent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667226"/>
            <a:ext cx="1512168" cy="644072"/>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1907704" y="5653581"/>
            <a:ext cx="3600400" cy="480131"/>
          </a:xfrm>
          <a:prstGeom prst="rect">
            <a:avLst/>
          </a:prstGeom>
          <a:noFill/>
        </p:spPr>
        <p:txBody>
          <a:bodyPr wrap="square" rtlCol="0">
            <a:spAutoFit/>
          </a:bodyPr>
          <a:lstStyle/>
          <a:p>
            <a:pPr algn="ctr">
              <a:lnSpc>
                <a:spcPct val="90000"/>
              </a:lnSpc>
            </a:pPr>
            <a:r>
              <a:rPr lang="en-US" sz="1400" dirty="0" smtClean="0">
                <a:solidFill>
                  <a:srgbClr val="3B6EAB"/>
                </a:solidFill>
                <a:latin typeface="+mj-lt"/>
                <a:ea typeface="Ebrima" panose="02000000000000000000" pitchFamily="2" charset="0"/>
                <a:cs typeface="Ebrima" panose="02000000000000000000" pitchFamily="2" charset="0"/>
              </a:rPr>
              <a:t>AIR CLEANER TO MAKE UP AIR IN ADVERSE THERMAL AND ENVIRONMENTAL CONDITIONS</a:t>
            </a:r>
            <a:endParaRPr lang="en-US" sz="1400" dirty="0">
              <a:solidFill>
                <a:srgbClr val="3B6EAB"/>
              </a:solidFill>
              <a:latin typeface="+mj-lt"/>
              <a:ea typeface="Ebrima" panose="02000000000000000000" pitchFamily="2" charset="0"/>
              <a:cs typeface="Ebrima" panose="02000000000000000000" pitchFamily="2" charset="0"/>
            </a:endParaRPr>
          </a:p>
        </p:txBody>
      </p:sp>
      <p:sp>
        <p:nvSpPr>
          <p:cNvPr id="13" name="CaixaDeTexto 12"/>
          <p:cNvSpPr txBox="1"/>
          <p:nvPr/>
        </p:nvSpPr>
        <p:spPr>
          <a:xfrm>
            <a:off x="1907704" y="5985285"/>
            <a:ext cx="3600400" cy="307777"/>
          </a:xfrm>
          <a:prstGeom prst="rect">
            <a:avLst/>
          </a:prstGeom>
          <a:noFill/>
        </p:spPr>
        <p:txBody>
          <a:bodyPr wrap="square" rtlCol="0">
            <a:spAutoFit/>
          </a:bodyPr>
          <a:lstStyle/>
          <a:p>
            <a:pPr algn="ctr"/>
            <a:r>
              <a:rPr lang="en-US" sz="1400" dirty="0" smtClean="0">
                <a:solidFill>
                  <a:srgbClr val="6794CB"/>
                </a:solidFill>
                <a:latin typeface="+mj-lt"/>
                <a:ea typeface="Ebrima" panose="02000000000000000000" pitchFamily="2" charset="0"/>
                <a:cs typeface="Ebrima" panose="02000000000000000000" pitchFamily="2" charset="0"/>
              </a:rPr>
              <a:t>Domenico Capulli – Natalia M. N. Oliveira</a:t>
            </a:r>
            <a:endParaRPr lang="en-US" sz="1400" dirty="0">
              <a:solidFill>
                <a:srgbClr val="6794CB"/>
              </a:solidFill>
              <a:latin typeface="+mj-lt"/>
              <a:ea typeface="Ebrima" panose="02000000000000000000" pitchFamily="2" charset="0"/>
              <a:cs typeface="Ebrima" panose="02000000000000000000" pitchFamily="2" charset="0"/>
            </a:endParaRPr>
          </a:p>
        </p:txBody>
      </p:sp>
      <p:cxnSp>
        <p:nvCxnSpPr>
          <p:cNvPr id="12" name="Conector reto 11"/>
          <p:cNvCxnSpPr/>
          <p:nvPr/>
        </p:nvCxnSpPr>
        <p:spPr>
          <a:xfrm flipV="1">
            <a:off x="1907704" y="5765364"/>
            <a:ext cx="0" cy="471948"/>
          </a:xfrm>
          <a:prstGeom prst="line">
            <a:avLst/>
          </a:prstGeom>
        </p:spPr>
        <p:style>
          <a:lnRef idx="1">
            <a:schemeClr val="accent1"/>
          </a:lnRef>
          <a:fillRef idx="0">
            <a:schemeClr val="accent1"/>
          </a:fillRef>
          <a:effectRef idx="0">
            <a:schemeClr val="accent1"/>
          </a:effectRef>
          <a:fontRef idx="minor">
            <a:schemeClr val="tx1"/>
          </a:fontRef>
        </p:style>
      </p:cxnSp>
      <p:pic>
        <p:nvPicPr>
          <p:cNvPr id="2" name="Imagem 1"/>
          <p:cNvPicPr>
            <a:picLocks noChangeAspect="1"/>
          </p:cNvPicPr>
          <p:nvPr/>
        </p:nvPicPr>
        <p:blipFill rotWithShape="1">
          <a:blip r:embed="rId5" cstate="print">
            <a:extLst>
              <a:ext uri="{28A0092B-C50C-407E-A947-70E740481C1C}">
                <a14:useLocalDpi xmlns:a14="http://schemas.microsoft.com/office/drawing/2010/main" val="0"/>
              </a:ext>
            </a:extLst>
          </a:blip>
          <a:srcRect l="19207" t="4143" r="19528"/>
          <a:stretch/>
        </p:blipFill>
        <p:spPr>
          <a:xfrm>
            <a:off x="5508104" y="1628800"/>
            <a:ext cx="3318396" cy="3457894"/>
          </a:xfrm>
          <a:prstGeom prst="rect">
            <a:avLst/>
          </a:prstGeom>
        </p:spPr>
      </p:pic>
      <p:sp>
        <p:nvSpPr>
          <p:cNvPr id="14" name="CaixaDeTexto 13"/>
          <p:cNvSpPr txBox="1"/>
          <p:nvPr/>
        </p:nvSpPr>
        <p:spPr>
          <a:xfrm>
            <a:off x="5004048" y="5065439"/>
            <a:ext cx="4176464" cy="307777"/>
          </a:xfrm>
          <a:prstGeom prst="rect">
            <a:avLst/>
          </a:prstGeom>
          <a:noFill/>
        </p:spPr>
        <p:txBody>
          <a:bodyPr wrap="square" rtlCol="0">
            <a:spAutoFit/>
          </a:bodyPr>
          <a:lstStyle/>
          <a:p>
            <a:r>
              <a:rPr lang="en-US" sz="1400" dirty="0" smtClean="0">
                <a:solidFill>
                  <a:schemeClr val="accent1">
                    <a:lumMod val="50000"/>
                  </a:schemeClr>
                </a:solidFill>
                <a:latin typeface="Arial" panose="020B0604020202020204" pitchFamily="34" charset="0"/>
                <a:cs typeface="Arial" panose="020B0604020202020204" pitchFamily="34" charset="0"/>
              </a:rPr>
              <a:t>Source: http</a:t>
            </a:r>
            <a:r>
              <a:rPr lang="en-US" sz="1400" dirty="0">
                <a:solidFill>
                  <a:schemeClr val="accent1">
                    <a:lumMod val="50000"/>
                  </a:schemeClr>
                </a:solidFill>
                <a:latin typeface="Arial" panose="020B0604020202020204" pitchFamily="34" charset="0"/>
                <a:cs typeface="Arial" panose="020B0604020202020204" pitchFamily="34" charset="0"/>
              </a:rPr>
              <a:t>://</a:t>
            </a:r>
            <a:r>
              <a:rPr lang="en-US" sz="1400" dirty="0" smtClean="0">
                <a:solidFill>
                  <a:schemeClr val="accent1">
                    <a:lumMod val="50000"/>
                  </a:schemeClr>
                </a:solidFill>
                <a:latin typeface="Arial" panose="020B0604020202020204" pitchFamily="34" charset="0"/>
                <a:cs typeface="Arial" panose="020B0604020202020204" pitchFamily="34" charset="0"/>
              </a:rPr>
              <a:t>thedancinggypsy.wordpress.com</a:t>
            </a:r>
            <a:r>
              <a:rPr lang="en-US" sz="1400" dirty="0">
                <a:solidFill>
                  <a:schemeClr val="accent1">
                    <a:lumMod val="5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7470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42"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Horizontal)">
                                      <p:cBhvr>
                                        <p:cTn id="14" dur="1000"/>
                                        <p:tgtEl>
                                          <p:spTgt spid="2"/>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1000" fill="hold"/>
                                        <p:tgtEl>
                                          <p:spTgt spid="14"/>
                                        </p:tgtEl>
                                        <p:attrNameLst>
                                          <p:attrName>ppt_x</p:attrName>
                                        </p:attrNameLst>
                                      </p:cBhvr>
                                      <p:tavLst>
                                        <p:tav tm="0">
                                          <p:val>
                                            <p:strVal val="1+#ppt_w/2"/>
                                          </p:val>
                                        </p:tav>
                                        <p:tav tm="100000">
                                          <p:val>
                                            <p:strVal val="#ppt_x"/>
                                          </p:val>
                                        </p:tav>
                                      </p:tavLst>
                                    </p:anim>
                                    <p:anim calcmode="lin" valueType="num">
                                      <p:cBhvr additive="base">
                                        <p:cTn id="1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stract soft blue wave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ítulo 6"/>
          <p:cNvSpPr>
            <a:spLocks noGrp="1"/>
          </p:cNvSpPr>
          <p:nvPr>
            <p:ph type="ctrTitle"/>
          </p:nvPr>
        </p:nvSpPr>
        <p:spPr>
          <a:xfrm>
            <a:off x="179512" y="374799"/>
            <a:ext cx="8712968" cy="965969"/>
          </a:xfrm>
        </p:spPr>
        <p:txBody>
          <a:bodyPr>
            <a:noAutofit/>
          </a:bodyPr>
          <a:lstStyle/>
          <a:p>
            <a:r>
              <a:rPr lang="pt-BR" sz="4300" b="1" u="sng" spc="-150" dirty="0" smtClean="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rPr>
              <a:t>MULTIVENTURI TECHNOLOGY</a:t>
            </a:r>
            <a:endParaRPr lang="pt-BR" sz="4300" b="1" u="sng" spc="-150" dirty="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endParaRPr>
          </a:p>
        </p:txBody>
      </p:sp>
      <p:sp>
        <p:nvSpPr>
          <p:cNvPr id="6" name="Retângulo 5"/>
          <p:cNvSpPr/>
          <p:nvPr/>
        </p:nvSpPr>
        <p:spPr>
          <a:xfrm>
            <a:off x="0" y="5589240"/>
            <a:ext cx="9144000" cy="792088"/>
          </a:xfrm>
          <a:prstGeom prst="rect">
            <a:avLst/>
          </a:prstGeom>
          <a:solidFill>
            <a:srgbClr val="E5F5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Número de Slide 8"/>
          <p:cNvSpPr>
            <a:spLocks noGrp="1"/>
          </p:cNvSpPr>
          <p:nvPr>
            <p:ph type="sldNum" sz="quarter" idx="12"/>
          </p:nvPr>
        </p:nvSpPr>
        <p:spPr>
          <a:xfrm>
            <a:off x="7164288" y="5800179"/>
            <a:ext cx="1522512" cy="365125"/>
          </a:xfrm>
        </p:spPr>
        <p:txBody>
          <a:bodyPr/>
          <a:lstStyle/>
          <a:p>
            <a:r>
              <a:rPr lang="pt-BR" sz="1600" b="1" dirty="0" smtClean="0">
                <a:solidFill>
                  <a:srgbClr val="769FD0"/>
                </a:solidFill>
                <a:latin typeface="Arial" panose="020B0604020202020204" pitchFamily="34" charset="0"/>
                <a:cs typeface="Arial" panose="020B0604020202020204" pitchFamily="34" charset="0"/>
              </a:rPr>
              <a:t>19</a:t>
            </a:r>
            <a:endParaRPr lang="pt-BR" sz="1600" b="1" dirty="0" smtClean="0">
              <a:solidFill>
                <a:srgbClr val="769FD0"/>
              </a:solidFill>
              <a:latin typeface="Arial" panose="020B0604020202020204" pitchFamily="34" charset="0"/>
              <a:cs typeface="Arial" panose="020B0604020202020204" pitchFamily="34" charset="0"/>
            </a:endParaRPr>
          </a:p>
        </p:txBody>
      </p:sp>
      <p:pic>
        <p:nvPicPr>
          <p:cNvPr id="1028" name="Picture 4" descr="http://www.ashraeasa.org/images/ASHRAE_logo_rgb_transparent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667226"/>
            <a:ext cx="1512168" cy="644072"/>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1907704" y="5653581"/>
            <a:ext cx="3600400" cy="480131"/>
          </a:xfrm>
          <a:prstGeom prst="rect">
            <a:avLst/>
          </a:prstGeom>
          <a:noFill/>
        </p:spPr>
        <p:txBody>
          <a:bodyPr wrap="square" rtlCol="0">
            <a:spAutoFit/>
          </a:bodyPr>
          <a:lstStyle/>
          <a:p>
            <a:pPr algn="ctr">
              <a:lnSpc>
                <a:spcPct val="90000"/>
              </a:lnSpc>
            </a:pPr>
            <a:r>
              <a:rPr lang="en-US" sz="1400" dirty="0" smtClean="0">
                <a:solidFill>
                  <a:srgbClr val="3B6EAB"/>
                </a:solidFill>
                <a:latin typeface="+mj-lt"/>
                <a:ea typeface="Ebrima" panose="02000000000000000000" pitchFamily="2" charset="0"/>
                <a:cs typeface="Ebrima" panose="02000000000000000000" pitchFamily="2" charset="0"/>
              </a:rPr>
              <a:t>AIR CLEANER TO MAKE UP AIR IN ADVERSE THERMAL AND ENVIRONMENTAL CONDITIONS</a:t>
            </a:r>
            <a:endParaRPr lang="en-US" sz="1400" dirty="0">
              <a:solidFill>
                <a:srgbClr val="3B6EAB"/>
              </a:solidFill>
              <a:latin typeface="+mj-lt"/>
              <a:ea typeface="Ebrima" panose="02000000000000000000" pitchFamily="2" charset="0"/>
              <a:cs typeface="Ebrima" panose="02000000000000000000" pitchFamily="2" charset="0"/>
            </a:endParaRPr>
          </a:p>
        </p:txBody>
      </p:sp>
      <p:sp>
        <p:nvSpPr>
          <p:cNvPr id="13" name="CaixaDeTexto 12"/>
          <p:cNvSpPr txBox="1"/>
          <p:nvPr/>
        </p:nvSpPr>
        <p:spPr>
          <a:xfrm>
            <a:off x="1907704" y="5985285"/>
            <a:ext cx="3600400" cy="307777"/>
          </a:xfrm>
          <a:prstGeom prst="rect">
            <a:avLst/>
          </a:prstGeom>
          <a:noFill/>
        </p:spPr>
        <p:txBody>
          <a:bodyPr wrap="square" rtlCol="0">
            <a:spAutoFit/>
          </a:bodyPr>
          <a:lstStyle/>
          <a:p>
            <a:pPr algn="ctr"/>
            <a:r>
              <a:rPr lang="en-US" sz="1400" dirty="0" smtClean="0">
                <a:solidFill>
                  <a:srgbClr val="6794CB"/>
                </a:solidFill>
                <a:latin typeface="+mj-lt"/>
                <a:ea typeface="Ebrima" panose="02000000000000000000" pitchFamily="2" charset="0"/>
                <a:cs typeface="Ebrima" panose="02000000000000000000" pitchFamily="2" charset="0"/>
              </a:rPr>
              <a:t>Domenico Capulli – Natalia M. N. Oliveira</a:t>
            </a:r>
            <a:endParaRPr lang="en-US" sz="1400" dirty="0">
              <a:solidFill>
                <a:srgbClr val="6794CB"/>
              </a:solidFill>
              <a:latin typeface="+mj-lt"/>
              <a:ea typeface="Ebrima" panose="02000000000000000000" pitchFamily="2" charset="0"/>
              <a:cs typeface="Ebrima" panose="02000000000000000000" pitchFamily="2" charset="0"/>
            </a:endParaRPr>
          </a:p>
        </p:txBody>
      </p:sp>
      <p:cxnSp>
        <p:nvCxnSpPr>
          <p:cNvPr id="12" name="Conector reto 11"/>
          <p:cNvCxnSpPr/>
          <p:nvPr/>
        </p:nvCxnSpPr>
        <p:spPr>
          <a:xfrm flipV="1">
            <a:off x="1907704" y="5765364"/>
            <a:ext cx="0" cy="471948"/>
          </a:xfrm>
          <a:prstGeom prst="line">
            <a:avLst/>
          </a:prstGeom>
        </p:spPr>
        <p:style>
          <a:lnRef idx="1">
            <a:schemeClr val="accent1"/>
          </a:lnRef>
          <a:fillRef idx="0">
            <a:schemeClr val="accent1"/>
          </a:fillRef>
          <a:effectRef idx="0">
            <a:schemeClr val="accent1"/>
          </a:effectRef>
          <a:fontRef idx="minor">
            <a:schemeClr val="tx1"/>
          </a:fontRef>
        </p:style>
      </p:cxnSp>
      <p:pic>
        <p:nvPicPr>
          <p:cNvPr id="4" name="Imagem 3"/>
          <p:cNvPicPr>
            <a:picLocks noChangeAspect="1"/>
          </p:cNvPicPr>
          <p:nvPr/>
        </p:nvPicPr>
        <p:blipFill rotWithShape="1">
          <a:blip r:embed="rId5" cstate="print">
            <a:extLst>
              <a:ext uri="{28A0092B-C50C-407E-A947-70E740481C1C}">
                <a14:useLocalDpi xmlns:a14="http://schemas.microsoft.com/office/drawing/2010/main" val="0"/>
              </a:ext>
            </a:extLst>
          </a:blip>
          <a:srcRect l="13110" t="4733" r="11604" b="4926"/>
          <a:stretch/>
        </p:blipFill>
        <p:spPr>
          <a:xfrm>
            <a:off x="358405" y="1392534"/>
            <a:ext cx="5221707" cy="4072931"/>
          </a:xfrm>
          <a:prstGeom prst="rect">
            <a:avLst/>
          </a:prstGeom>
        </p:spPr>
      </p:pic>
      <p:sp>
        <p:nvSpPr>
          <p:cNvPr id="5" name="CaixaDeTexto 4"/>
          <p:cNvSpPr txBox="1"/>
          <p:nvPr/>
        </p:nvSpPr>
        <p:spPr>
          <a:xfrm>
            <a:off x="5750070" y="2890391"/>
            <a:ext cx="2952328" cy="1077218"/>
          </a:xfrm>
          <a:prstGeom prst="rect">
            <a:avLst/>
          </a:prstGeom>
          <a:noFill/>
        </p:spPr>
        <p:txBody>
          <a:bodyPr wrap="square" rtlCol="0">
            <a:spAutoFit/>
          </a:bodyPr>
          <a:lstStyle/>
          <a:p>
            <a:pPr algn="ctr"/>
            <a:r>
              <a:rPr lang="en-US" sz="3200" u="sng" dirty="0" smtClean="0">
                <a:solidFill>
                  <a:schemeClr val="accent1">
                    <a:lumMod val="50000"/>
                  </a:schemeClr>
                </a:solidFill>
                <a:latin typeface="Arial" panose="020B0604020202020204" pitchFamily="34" charset="0"/>
                <a:cs typeface="Arial" panose="020B0604020202020204" pitchFamily="34" charset="0"/>
              </a:rPr>
              <a:t>Hydrodynamic Precipitator</a:t>
            </a:r>
            <a:endParaRPr lang="en-US" sz="3200" u="sng"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202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 calcmode="lin" valueType="num">
                                      <p:cBhvr>
                                        <p:cTn id="9" dur="1500" fill="hold"/>
                                        <p:tgtEl>
                                          <p:spTgt spid="4"/>
                                        </p:tgtEl>
                                        <p:attrNameLst>
                                          <p:attrName>style.rotation</p:attrName>
                                        </p:attrNameLst>
                                      </p:cBhvr>
                                      <p:tavLst>
                                        <p:tav tm="0">
                                          <p:val>
                                            <p:fltVal val="90"/>
                                          </p:val>
                                        </p:tav>
                                        <p:tav tm="100000">
                                          <p:val>
                                            <p:fltVal val="0"/>
                                          </p:val>
                                        </p:tav>
                                      </p:tavLst>
                                    </p:anim>
                                    <p:animEffect transition="in" filter="fade">
                                      <p:cBhvr>
                                        <p:cTn id="10" dur="1500"/>
                                        <p:tgtEl>
                                          <p:spTgt spid="4"/>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500" fill="hold"/>
                                        <p:tgtEl>
                                          <p:spTgt spid="5"/>
                                        </p:tgtEl>
                                        <p:attrNameLst>
                                          <p:attrName>ppt_x</p:attrName>
                                        </p:attrNameLst>
                                      </p:cBhvr>
                                      <p:tavLst>
                                        <p:tav tm="0">
                                          <p:val>
                                            <p:strVal val="1+#ppt_w/2"/>
                                          </p:val>
                                        </p:tav>
                                        <p:tav tm="100000">
                                          <p:val>
                                            <p:strVal val="#ppt_x"/>
                                          </p:val>
                                        </p:tav>
                                      </p:tavLst>
                                    </p:anim>
                                    <p:anim calcmode="lin" valueType="num">
                                      <p:cBhvr additive="base">
                                        <p:cTn id="14" dur="1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stract soft blue wave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ítulo 6"/>
          <p:cNvSpPr>
            <a:spLocks noGrp="1"/>
          </p:cNvSpPr>
          <p:nvPr>
            <p:ph type="ctrTitle"/>
          </p:nvPr>
        </p:nvSpPr>
        <p:spPr>
          <a:xfrm>
            <a:off x="179512" y="374799"/>
            <a:ext cx="8712968" cy="965969"/>
          </a:xfrm>
        </p:spPr>
        <p:txBody>
          <a:bodyPr>
            <a:noAutofit/>
          </a:bodyPr>
          <a:lstStyle/>
          <a:p>
            <a:r>
              <a:rPr lang="pt-BR" sz="4300" b="1" u="sng" spc="-150" dirty="0" smtClean="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rPr>
              <a:t>MULTIVENTURI TECHNOLOGY</a:t>
            </a:r>
            <a:endParaRPr lang="pt-BR" sz="4300" b="1" u="sng" spc="-150" dirty="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endParaRPr>
          </a:p>
        </p:txBody>
      </p:sp>
      <p:sp>
        <p:nvSpPr>
          <p:cNvPr id="8" name="Subtítulo 7"/>
          <p:cNvSpPr>
            <a:spLocks noGrp="1"/>
          </p:cNvSpPr>
          <p:nvPr>
            <p:ph type="subTitle" idx="1"/>
          </p:nvPr>
        </p:nvSpPr>
        <p:spPr>
          <a:xfrm>
            <a:off x="683568" y="1844824"/>
            <a:ext cx="7776864" cy="3600400"/>
          </a:xfrm>
        </p:spPr>
        <p:txBody>
          <a:bodyPr>
            <a:noAutofit/>
          </a:bodyPr>
          <a:lstStyle/>
          <a:p>
            <a:pPr marL="363538" indent="-363538" algn="l">
              <a:spcBef>
                <a:spcPts val="0"/>
              </a:spcBef>
              <a:spcAft>
                <a:spcPts val="1800"/>
              </a:spcAft>
              <a:buFont typeface="Wingdings" panose="05000000000000000000" pitchFamily="2" charset="2"/>
              <a:buChar char="Ø"/>
            </a:pPr>
            <a:r>
              <a:rPr lang="en-US" sz="2400" dirty="0" smtClean="0">
                <a:solidFill>
                  <a:schemeClr val="accent1">
                    <a:lumMod val="50000"/>
                  </a:schemeClr>
                </a:solidFill>
                <a:latin typeface="Arial" panose="020B0604020202020204" pitchFamily="34" charset="0"/>
                <a:cs typeface="Arial" panose="020B0604020202020204" pitchFamily="34" charset="0"/>
              </a:rPr>
              <a:t>Advantages:</a:t>
            </a:r>
          </a:p>
          <a:p>
            <a:pPr marL="900113" indent="-363538" algn="l">
              <a:spcBef>
                <a:spcPts val="600"/>
              </a:spcBef>
              <a:spcAft>
                <a:spcPts val="1800"/>
              </a:spcAft>
              <a:buFont typeface="+mj-lt"/>
              <a:buAutoNum type="romanUcPeriod"/>
            </a:pPr>
            <a:r>
              <a:rPr lang="en-US" sz="2400" dirty="0" smtClean="0">
                <a:solidFill>
                  <a:schemeClr val="accent1">
                    <a:lumMod val="50000"/>
                  </a:schemeClr>
                </a:solidFill>
                <a:latin typeface="Arial" panose="020B0604020202020204" pitchFamily="34" charset="0"/>
                <a:cs typeface="Arial" panose="020B0604020202020204" pitchFamily="34" charset="0"/>
              </a:rPr>
              <a:t>Effective and high performance tools</a:t>
            </a:r>
          </a:p>
          <a:p>
            <a:pPr marL="900113" indent="-363538" algn="l">
              <a:spcBef>
                <a:spcPts val="600"/>
              </a:spcBef>
              <a:spcAft>
                <a:spcPts val="1800"/>
              </a:spcAft>
              <a:buFont typeface="+mj-lt"/>
              <a:buAutoNum type="romanUcPeriod"/>
            </a:pPr>
            <a:r>
              <a:rPr lang="en-US" sz="2400" dirty="0" smtClean="0">
                <a:solidFill>
                  <a:schemeClr val="accent1">
                    <a:lumMod val="50000"/>
                  </a:schemeClr>
                </a:solidFill>
                <a:latin typeface="Arial" panose="020B0604020202020204" pitchFamily="34" charset="0"/>
                <a:cs typeface="Arial" panose="020B0604020202020204" pitchFamily="34" charset="0"/>
              </a:rPr>
              <a:t>Energy efficiency using LEED score</a:t>
            </a:r>
          </a:p>
          <a:p>
            <a:pPr marL="900113" indent="-363538" algn="l">
              <a:spcBef>
                <a:spcPts val="600"/>
              </a:spcBef>
              <a:spcAft>
                <a:spcPts val="1800"/>
              </a:spcAft>
              <a:buFont typeface="+mj-lt"/>
              <a:buAutoNum type="romanUcPeriod"/>
            </a:pPr>
            <a:r>
              <a:rPr lang="en-US" sz="2400" dirty="0" smtClean="0">
                <a:solidFill>
                  <a:schemeClr val="accent1">
                    <a:lumMod val="50000"/>
                  </a:schemeClr>
                </a:solidFill>
                <a:latin typeface="Arial" panose="020B0604020202020204" pitchFamily="34" charset="0"/>
                <a:cs typeface="Arial" panose="020B0604020202020204" pitchFamily="34" charset="0"/>
              </a:rPr>
              <a:t>Removal of solid material suspended</a:t>
            </a:r>
          </a:p>
          <a:p>
            <a:pPr marL="900113" indent="-363538" algn="l">
              <a:spcBef>
                <a:spcPts val="600"/>
              </a:spcBef>
              <a:spcAft>
                <a:spcPts val="1800"/>
              </a:spcAft>
              <a:buFont typeface="+mj-lt"/>
              <a:buAutoNum type="romanUcPeriod"/>
            </a:pPr>
            <a:r>
              <a:rPr lang="en-US" sz="2400" dirty="0" smtClean="0">
                <a:solidFill>
                  <a:schemeClr val="accent1">
                    <a:lumMod val="50000"/>
                  </a:schemeClr>
                </a:solidFill>
                <a:latin typeface="Arial" panose="020B0604020202020204" pitchFamily="34" charset="0"/>
                <a:cs typeface="Arial" panose="020B0604020202020204" pitchFamily="34" charset="0"/>
              </a:rPr>
              <a:t>Treated air at lower temperature than outdoor air</a:t>
            </a:r>
          </a:p>
        </p:txBody>
      </p:sp>
      <p:sp>
        <p:nvSpPr>
          <p:cNvPr id="6" name="Retângulo 5"/>
          <p:cNvSpPr/>
          <p:nvPr/>
        </p:nvSpPr>
        <p:spPr>
          <a:xfrm>
            <a:off x="0" y="5589240"/>
            <a:ext cx="9144000" cy="792088"/>
          </a:xfrm>
          <a:prstGeom prst="rect">
            <a:avLst/>
          </a:prstGeom>
          <a:solidFill>
            <a:srgbClr val="E5F5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Número de Slide 8"/>
          <p:cNvSpPr>
            <a:spLocks noGrp="1"/>
          </p:cNvSpPr>
          <p:nvPr>
            <p:ph type="sldNum" sz="quarter" idx="12"/>
          </p:nvPr>
        </p:nvSpPr>
        <p:spPr>
          <a:xfrm>
            <a:off x="7164288" y="5800179"/>
            <a:ext cx="1522512" cy="365125"/>
          </a:xfrm>
        </p:spPr>
        <p:txBody>
          <a:bodyPr/>
          <a:lstStyle/>
          <a:p>
            <a:r>
              <a:rPr lang="pt-BR" sz="1600" b="1" dirty="0" smtClean="0">
                <a:solidFill>
                  <a:srgbClr val="769FD0"/>
                </a:solidFill>
                <a:latin typeface="Arial" panose="020B0604020202020204" pitchFamily="34" charset="0"/>
                <a:cs typeface="Arial" panose="020B0604020202020204" pitchFamily="34" charset="0"/>
              </a:rPr>
              <a:t>20</a:t>
            </a:r>
            <a:endParaRPr lang="pt-BR" sz="1600" b="1" dirty="0">
              <a:solidFill>
                <a:srgbClr val="769FD0"/>
              </a:solidFill>
              <a:latin typeface="Arial" panose="020B0604020202020204" pitchFamily="34" charset="0"/>
              <a:cs typeface="Arial" panose="020B0604020202020204" pitchFamily="34" charset="0"/>
            </a:endParaRPr>
          </a:p>
        </p:txBody>
      </p:sp>
      <p:pic>
        <p:nvPicPr>
          <p:cNvPr id="1028" name="Picture 4" descr="http://www.ashraeasa.org/images/ASHRAE_logo_rgb_transparent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667226"/>
            <a:ext cx="1512168" cy="644072"/>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1907704" y="5653581"/>
            <a:ext cx="3600400" cy="480131"/>
          </a:xfrm>
          <a:prstGeom prst="rect">
            <a:avLst/>
          </a:prstGeom>
          <a:noFill/>
        </p:spPr>
        <p:txBody>
          <a:bodyPr wrap="square" rtlCol="0">
            <a:spAutoFit/>
          </a:bodyPr>
          <a:lstStyle/>
          <a:p>
            <a:pPr algn="ctr">
              <a:lnSpc>
                <a:spcPct val="90000"/>
              </a:lnSpc>
            </a:pPr>
            <a:r>
              <a:rPr lang="en-US" sz="1400" dirty="0" smtClean="0">
                <a:solidFill>
                  <a:srgbClr val="3B6EAB"/>
                </a:solidFill>
                <a:latin typeface="+mj-lt"/>
                <a:ea typeface="Ebrima" panose="02000000000000000000" pitchFamily="2" charset="0"/>
                <a:cs typeface="Ebrima" panose="02000000000000000000" pitchFamily="2" charset="0"/>
              </a:rPr>
              <a:t>AIR CLEANER TO MAKE UP AIR IN ADVERSE THERMAL AND ENVIRONMENTAL CONDITIONS</a:t>
            </a:r>
            <a:endParaRPr lang="en-US" sz="1400" dirty="0">
              <a:solidFill>
                <a:srgbClr val="3B6EAB"/>
              </a:solidFill>
              <a:latin typeface="+mj-lt"/>
              <a:ea typeface="Ebrima" panose="02000000000000000000" pitchFamily="2" charset="0"/>
              <a:cs typeface="Ebrima" panose="02000000000000000000" pitchFamily="2" charset="0"/>
            </a:endParaRPr>
          </a:p>
        </p:txBody>
      </p:sp>
      <p:sp>
        <p:nvSpPr>
          <p:cNvPr id="13" name="CaixaDeTexto 12"/>
          <p:cNvSpPr txBox="1"/>
          <p:nvPr/>
        </p:nvSpPr>
        <p:spPr>
          <a:xfrm>
            <a:off x="1907704" y="5985285"/>
            <a:ext cx="3600400" cy="307777"/>
          </a:xfrm>
          <a:prstGeom prst="rect">
            <a:avLst/>
          </a:prstGeom>
          <a:noFill/>
        </p:spPr>
        <p:txBody>
          <a:bodyPr wrap="square" rtlCol="0">
            <a:spAutoFit/>
          </a:bodyPr>
          <a:lstStyle/>
          <a:p>
            <a:pPr algn="ctr"/>
            <a:r>
              <a:rPr lang="en-US" sz="1400" dirty="0" smtClean="0">
                <a:solidFill>
                  <a:srgbClr val="6794CB"/>
                </a:solidFill>
                <a:latin typeface="+mj-lt"/>
                <a:ea typeface="Ebrima" panose="02000000000000000000" pitchFamily="2" charset="0"/>
                <a:cs typeface="Ebrima" panose="02000000000000000000" pitchFamily="2" charset="0"/>
              </a:rPr>
              <a:t>Domenico Capulli – Natalia M. N. Oliveira</a:t>
            </a:r>
            <a:endParaRPr lang="en-US" sz="1400" dirty="0">
              <a:solidFill>
                <a:srgbClr val="6794CB"/>
              </a:solidFill>
              <a:latin typeface="+mj-lt"/>
              <a:ea typeface="Ebrima" panose="02000000000000000000" pitchFamily="2" charset="0"/>
              <a:cs typeface="Ebrima" panose="02000000000000000000" pitchFamily="2" charset="0"/>
            </a:endParaRPr>
          </a:p>
        </p:txBody>
      </p:sp>
      <p:cxnSp>
        <p:nvCxnSpPr>
          <p:cNvPr id="12" name="Conector reto 11"/>
          <p:cNvCxnSpPr/>
          <p:nvPr/>
        </p:nvCxnSpPr>
        <p:spPr>
          <a:xfrm flipV="1">
            <a:off x="1907704" y="5765364"/>
            <a:ext cx="0" cy="4719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86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1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1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1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1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1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1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1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1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stract soft blue wave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ítulo 6"/>
          <p:cNvSpPr>
            <a:spLocks noGrp="1"/>
          </p:cNvSpPr>
          <p:nvPr>
            <p:ph type="ctrTitle"/>
          </p:nvPr>
        </p:nvSpPr>
        <p:spPr>
          <a:xfrm>
            <a:off x="179512" y="374799"/>
            <a:ext cx="8712968" cy="965969"/>
          </a:xfrm>
        </p:spPr>
        <p:txBody>
          <a:bodyPr>
            <a:noAutofit/>
          </a:bodyPr>
          <a:lstStyle/>
          <a:p>
            <a:r>
              <a:rPr lang="pt-BR" sz="4300" b="1" u="sng" spc="-150" dirty="0" smtClean="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rPr>
              <a:t>MULTIVENTURI TECHNOLOGY</a:t>
            </a:r>
            <a:endParaRPr lang="pt-BR" sz="4300" b="1" u="sng" spc="-150" dirty="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endParaRPr>
          </a:p>
        </p:txBody>
      </p:sp>
      <p:sp>
        <p:nvSpPr>
          <p:cNvPr id="6" name="Retângulo 5"/>
          <p:cNvSpPr/>
          <p:nvPr/>
        </p:nvSpPr>
        <p:spPr>
          <a:xfrm>
            <a:off x="0" y="5589240"/>
            <a:ext cx="9144000" cy="792088"/>
          </a:xfrm>
          <a:prstGeom prst="rect">
            <a:avLst/>
          </a:prstGeom>
          <a:solidFill>
            <a:srgbClr val="E5F5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Número de Slide 8"/>
          <p:cNvSpPr>
            <a:spLocks noGrp="1"/>
          </p:cNvSpPr>
          <p:nvPr>
            <p:ph type="sldNum" sz="quarter" idx="12"/>
          </p:nvPr>
        </p:nvSpPr>
        <p:spPr>
          <a:xfrm>
            <a:off x="7164288" y="5800179"/>
            <a:ext cx="1522512" cy="365125"/>
          </a:xfrm>
        </p:spPr>
        <p:txBody>
          <a:bodyPr/>
          <a:lstStyle/>
          <a:p>
            <a:r>
              <a:rPr lang="pt-BR" sz="1600" b="1" dirty="0" smtClean="0">
                <a:solidFill>
                  <a:srgbClr val="769FD0"/>
                </a:solidFill>
                <a:latin typeface="Arial" panose="020B0604020202020204" pitchFamily="34" charset="0"/>
                <a:cs typeface="Arial" panose="020B0604020202020204" pitchFamily="34" charset="0"/>
              </a:rPr>
              <a:t>21</a:t>
            </a:r>
            <a:endParaRPr lang="pt-BR" sz="1600" b="1" dirty="0">
              <a:solidFill>
                <a:srgbClr val="769FD0"/>
              </a:solidFill>
              <a:latin typeface="Arial" panose="020B0604020202020204" pitchFamily="34" charset="0"/>
              <a:cs typeface="Arial" panose="020B0604020202020204" pitchFamily="34" charset="0"/>
            </a:endParaRPr>
          </a:p>
        </p:txBody>
      </p:sp>
      <p:pic>
        <p:nvPicPr>
          <p:cNvPr id="1028" name="Picture 4" descr="http://www.ashraeasa.org/images/ASHRAE_logo_rgb_transparent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667226"/>
            <a:ext cx="1512168" cy="644072"/>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1907704" y="5653581"/>
            <a:ext cx="3600400" cy="480131"/>
          </a:xfrm>
          <a:prstGeom prst="rect">
            <a:avLst/>
          </a:prstGeom>
          <a:noFill/>
        </p:spPr>
        <p:txBody>
          <a:bodyPr wrap="square" rtlCol="0">
            <a:spAutoFit/>
          </a:bodyPr>
          <a:lstStyle/>
          <a:p>
            <a:pPr algn="ctr">
              <a:lnSpc>
                <a:spcPct val="90000"/>
              </a:lnSpc>
            </a:pPr>
            <a:r>
              <a:rPr lang="en-US" sz="1400" dirty="0" smtClean="0">
                <a:solidFill>
                  <a:srgbClr val="3B6EAB"/>
                </a:solidFill>
                <a:latin typeface="+mj-lt"/>
                <a:ea typeface="Ebrima" panose="02000000000000000000" pitchFamily="2" charset="0"/>
                <a:cs typeface="Ebrima" panose="02000000000000000000" pitchFamily="2" charset="0"/>
              </a:rPr>
              <a:t>AIR CLEANER TO MAKE UP AIR IN ADVERSE THERMAL AND ENVIRONMENTAL CONDITIONS</a:t>
            </a:r>
            <a:endParaRPr lang="en-US" sz="1400" dirty="0">
              <a:solidFill>
                <a:srgbClr val="3B6EAB"/>
              </a:solidFill>
              <a:latin typeface="+mj-lt"/>
              <a:ea typeface="Ebrima" panose="02000000000000000000" pitchFamily="2" charset="0"/>
              <a:cs typeface="Ebrima" panose="02000000000000000000" pitchFamily="2" charset="0"/>
            </a:endParaRPr>
          </a:p>
        </p:txBody>
      </p:sp>
      <p:sp>
        <p:nvSpPr>
          <p:cNvPr id="13" name="CaixaDeTexto 12"/>
          <p:cNvSpPr txBox="1"/>
          <p:nvPr/>
        </p:nvSpPr>
        <p:spPr>
          <a:xfrm>
            <a:off x="1907704" y="5985285"/>
            <a:ext cx="3600400" cy="307777"/>
          </a:xfrm>
          <a:prstGeom prst="rect">
            <a:avLst/>
          </a:prstGeom>
          <a:noFill/>
        </p:spPr>
        <p:txBody>
          <a:bodyPr wrap="square" rtlCol="0">
            <a:spAutoFit/>
          </a:bodyPr>
          <a:lstStyle/>
          <a:p>
            <a:pPr algn="ctr"/>
            <a:r>
              <a:rPr lang="en-US" sz="1400" dirty="0" smtClean="0">
                <a:solidFill>
                  <a:srgbClr val="6794CB"/>
                </a:solidFill>
                <a:latin typeface="+mj-lt"/>
                <a:ea typeface="Ebrima" panose="02000000000000000000" pitchFamily="2" charset="0"/>
                <a:cs typeface="Ebrima" panose="02000000000000000000" pitchFamily="2" charset="0"/>
              </a:rPr>
              <a:t>Domenico Capulli – Natalia M. N. Oliveira</a:t>
            </a:r>
            <a:endParaRPr lang="en-US" sz="1400" dirty="0">
              <a:solidFill>
                <a:srgbClr val="6794CB"/>
              </a:solidFill>
              <a:latin typeface="+mj-lt"/>
              <a:ea typeface="Ebrima" panose="02000000000000000000" pitchFamily="2" charset="0"/>
              <a:cs typeface="Ebrima" panose="02000000000000000000" pitchFamily="2" charset="0"/>
            </a:endParaRPr>
          </a:p>
        </p:txBody>
      </p:sp>
      <p:cxnSp>
        <p:nvCxnSpPr>
          <p:cNvPr id="12" name="Conector reto 11"/>
          <p:cNvCxnSpPr/>
          <p:nvPr/>
        </p:nvCxnSpPr>
        <p:spPr>
          <a:xfrm flipV="1">
            <a:off x="1907704" y="5765364"/>
            <a:ext cx="0" cy="471948"/>
          </a:xfrm>
          <a:prstGeom prst="line">
            <a:avLst/>
          </a:prstGeom>
        </p:spPr>
        <p:style>
          <a:lnRef idx="1">
            <a:schemeClr val="accent1"/>
          </a:lnRef>
          <a:fillRef idx="0">
            <a:schemeClr val="accent1"/>
          </a:fillRef>
          <a:effectRef idx="0">
            <a:schemeClr val="accent1"/>
          </a:effectRef>
          <a:fontRef idx="minor">
            <a:schemeClr val="tx1"/>
          </a:fontRef>
        </p:style>
      </p:cxnSp>
      <p:pic>
        <p:nvPicPr>
          <p:cNvPr id="3" name="Imagem 2"/>
          <p:cNvPicPr>
            <a:picLocks noChangeAspect="1"/>
          </p:cNvPicPr>
          <p:nvPr/>
        </p:nvPicPr>
        <p:blipFill rotWithShape="1">
          <a:blip r:embed="rId5">
            <a:extLst>
              <a:ext uri="{28A0092B-C50C-407E-A947-70E740481C1C}">
                <a14:useLocalDpi xmlns:a14="http://schemas.microsoft.com/office/drawing/2010/main" val="0"/>
              </a:ext>
            </a:extLst>
          </a:blip>
          <a:srcRect l="26752" t="13990" r="13592" b="9774"/>
          <a:stretch/>
        </p:blipFill>
        <p:spPr>
          <a:xfrm>
            <a:off x="1943708" y="1438672"/>
            <a:ext cx="5256584" cy="4019744"/>
          </a:xfrm>
          <a:prstGeom prst="rect">
            <a:avLst/>
          </a:prstGeom>
        </p:spPr>
      </p:pic>
      <p:sp>
        <p:nvSpPr>
          <p:cNvPr id="2" name="Seta em curva para baixo 1"/>
          <p:cNvSpPr/>
          <p:nvPr/>
        </p:nvSpPr>
        <p:spPr>
          <a:xfrm>
            <a:off x="2195736" y="1742863"/>
            <a:ext cx="1512168" cy="432048"/>
          </a:xfrm>
          <a:prstGeom prst="curvedDownArrow">
            <a:avLst>
              <a:gd name="adj1" fmla="val 25000"/>
              <a:gd name="adj2" fmla="val 117433"/>
              <a:gd name="adj3" fmla="val 25000"/>
            </a:avLst>
          </a:prstGeom>
          <a:solidFill>
            <a:srgbClr val="C77E5D"/>
          </a:solidFill>
          <a:ln>
            <a:solidFill>
              <a:srgbClr val="98533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4" name="Seta em curva para baixo 13"/>
          <p:cNvSpPr/>
          <p:nvPr/>
        </p:nvSpPr>
        <p:spPr>
          <a:xfrm>
            <a:off x="5708971" y="1440497"/>
            <a:ext cx="1512168" cy="432048"/>
          </a:xfrm>
          <a:prstGeom prst="curvedDownArrow">
            <a:avLst>
              <a:gd name="adj1" fmla="val 25000"/>
              <a:gd name="adj2" fmla="val 11743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4232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stract soft blue wave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ítulo 6"/>
          <p:cNvSpPr>
            <a:spLocks noGrp="1"/>
          </p:cNvSpPr>
          <p:nvPr>
            <p:ph type="ctrTitle"/>
          </p:nvPr>
        </p:nvSpPr>
        <p:spPr>
          <a:xfrm>
            <a:off x="179512" y="374799"/>
            <a:ext cx="8712968" cy="965969"/>
          </a:xfrm>
        </p:spPr>
        <p:txBody>
          <a:bodyPr>
            <a:noAutofit/>
          </a:bodyPr>
          <a:lstStyle/>
          <a:p>
            <a:r>
              <a:rPr lang="pt-BR" sz="4300" b="1" u="sng" spc="-150" dirty="0" smtClean="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rPr>
              <a:t>MULTIVENTURI TECHNOLOGY</a:t>
            </a:r>
            <a:endParaRPr lang="pt-BR" sz="4300" b="1" u="sng" spc="-150" dirty="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endParaRPr>
          </a:p>
        </p:txBody>
      </p:sp>
      <p:sp>
        <p:nvSpPr>
          <p:cNvPr id="6" name="Retângulo 5"/>
          <p:cNvSpPr/>
          <p:nvPr/>
        </p:nvSpPr>
        <p:spPr>
          <a:xfrm>
            <a:off x="0" y="5589240"/>
            <a:ext cx="9144000" cy="792088"/>
          </a:xfrm>
          <a:prstGeom prst="rect">
            <a:avLst/>
          </a:prstGeom>
          <a:solidFill>
            <a:srgbClr val="E5F5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Número de Slide 8"/>
          <p:cNvSpPr>
            <a:spLocks noGrp="1"/>
          </p:cNvSpPr>
          <p:nvPr>
            <p:ph type="sldNum" sz="quarter" idx="12"/>
          </p:nvPr>
        </p:nvSpPr>
        <p:spPr>
          <a:xfrm>
            <a:off x="7164288" y="5800179"/>
            <a:ext cx="1522512" cy="365125"/>
          </a:xfrm>
        </p:spPr>
        <p:txBody>
          <a:bodyPr/>
          <a:lstStyle/>
          <a:p>
            <a:r>
              <a:rPr lang="pt-BR" sz="1600" b="1" dirty="0" smtClean="0">
                <a:solidFill>
                  <a:srgbClr val="769FD0"/>
                </a:solidFill>
                <a:latin typeface="Arial" panose="020B0604020202020204" pitchFamily="34" charset="0"/>
                <a:cs typeface="Arial" panose="020B0604020202020204" pitchFamily="34" charset="0"/>
              </a:rPr>
              <a:t>22</a:t>
            </a:r>
            <a:endParaRPr lang="pt-BR" sz="1600" b="1" dirty="0">
              <a:solidFill>
                <a:srgbClr val="769FD0"/>
              </a:solidFill>
              <a:latin typeface="Arial" panose="020B0604020202020204" pitchFamily="34" charset="0"/>
              <a:cs typeface="Arial" panose="020B0604020202020204" pitchFamily="34" charset="0"/>
            </a:endParaRPr>
          </a:p>
        </p:txBody>
      </p:sp>
      <p:pic>
        <p:nvPicPr>
          <p:cNvPr id="1028" name="Picture 4" descr="http://www.ashraeasa.org/images/ASHRAE_logo_rgb_transparent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667226"/>
            <a:ext cx="1512168" cy="644072"/>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1907704" y="5653581"/>
            <a:ext cx="3600400" cy="480131"/>
          </a:xfrm>
          <a:prstGeom prst="rect">
            <a:avLst/>
          </a:prstGeom>
          <a:noFill/>
        </p:spPr>
        <p:txBody>
          <a:bodyPr wrap="square" rtlCol="0">
            <a:spAutoFit/>
          </a:bodyPr>
          <a:lstStyle/>
          <a:p>
            <a:pPr algn="ctr">
              <a:lnSpc>
                <a:spcPct val="90000"/>
              </a:lnSpc>
            </a:pPr>
            <a:r>
              <a:rPr lang="en-US" sz="1400" dirty="0" smtClean="0">
                <a:solidFill>
                  <a:srgbClr val="3B6EAB"/>
                </a:solidFill>
                <a:latin typeface="+mj-lt"/>
                <a:ea typeface="Ebrima" panose="02000000000000000000" pitchFamily="2" charset="0"/>
                <a:cs typeface="Ebrima" panose="02000000000000000000" pitchFamily="2" charset="0"/>
              </a:rPr>
              <a:t>AIR CLEANER TO MAKE UP AIR IN ADVERSE THERMAL AND ENVIRONMENTAL CONDITIONS</a:t>
            </a:r>
            <a:endParaRPr lang="en-US" sz="1400" dirty="0">
              <a:solidFill>
                <a:srgbClr val="3B6EAB"/>
              </a:solidFill>
              <a:latin typeface="+mj-lt"/>
              <a:ea typeface="Ebrima" panose="02000000000000000000" pitchFamily="2" charset="0"/>
              <a:cs typeface="Ebrima" panose="02000000000000000000" pitchFamily="2" charset="0"/>
            </a:endParaRPr>
          </a:p>
        </p:txBody>
      </p:sp>
      <p:sp>
        <p:nvSpPr>
          <p:cNvPr id="13" name="CaixaDeTexto 12"/>
          <p:cNvSpPr txBox="1"/>
          <p:nvPr/>
        </p:nvSpPr>
        <p:spPr>
          <a:xfrm>
            <a:off x="1907704" y="5985285"/>
            <a:ext cx="3600400" cy="307777"/>
          </a:xfrm>
          <a:prstGeom prst="rect">
            <a:avLst/>
          </a:prstGeom>
          <a:noFill/>
        </p:spPr>
        <p:txBody>
          <a:bodyPr wrap="square" rtlCol="0">
            <a:spAutoFit/>
          </a:bodyPr>
          <a:lstStyle/>
          <a:p>
            <a:pPr algn="ctr"/>
            <a:r>
              <a:rPr lang="en-US" sz="1400" dirty="0" smtClean="0">
                <a:solidFill>
                  <a:srgbClr val="6794CB"/>
                </a:solidFill>
                <a:latin typeface="+mj-lt"/>
                <a:ea typeface="Ebrima" panose="02000000000000000000" pitchFamily="2" charset="0"/>
                <a:cs typeface="Ebrima" panose="02000000000000000000" pitchFamily="2" charset="0"/>
              </a:rPr>
              <a:t>Domenico Capulli – Natalia M. N. Oliveira</a:t>
            </a:r>
            <a:endParaRPr lang="en-US" sz="1400" dirty="0">
              <a:solidFill>
                <a:srgbClr val="6794CB"/>
              </a:solidFill>
              <a:latin typeface="+mj-lt"/>
              <a:ea typeface="Ebrima" panose="02000000000000000000" pitchFamily="2" charset="0"/>
              <a:cs typeface="Ebrima" panose="02000000000000000000" pitchFamily="2" charset="0"/>
            </a:endParaRPr>
          </a:p>
        </p:txBody>
      </p:sp>
      <p:cxnSp>
        <p:nvCxnSpPr>
          <p:cNvPr id="12" name="Conector reto 11"/>
          <p:cNvCxnSpPr/>
          <p:nvPr/>
        </p:nvCxnSpPr>
        <p:spPr>
          <a:xfrm flipV="1">
            <a:off x="1907704" y="5765364"/>
            <a:ext cx="0" cy="471948"/>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986" y="1412776"/>
            <a:ext cx="6094028" cy="4058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023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1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stract soft blue wave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ítulo 6"/>
          <p:cNvSpPr>
            <a:spLocks noGrp="1"/>
          </p:cNvSpPr>
          <p:nvPr>
            <p:ph type="ctrTitle"/>
          </p:nvPr>
        </p:nvSpPr>
        <p:spPr>
          <a:xfrm>
            <a:off x="179512" y="374799"/>
            <a:ext cx="8712968" cy="965969"/>
          </a:xfrm>
        </p:spPr>
        <p:txBody>
          <a:bodyPr>
            <a:noAutofit/>
          </a:bodyPr>
          <a:lstStyle/>
          <a:p>
            <a:r>
              <a:rPr lang="pt-BR" sz="4300" b="1" u="sng" spc="-150" dirty="0" smtClean="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rPr>
              <a:t>MULTIVENTURI TECHNOLOGY</a:t>
            </a:r>
            <a:endParaRPr lang="pt-BR" sz="4300" b="1" u="sng" spc="-150" dirty="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endParaRPr>
          </a:p>
        </p:txBody>
      </p:sp>
      <p:sp>
        <p:nvSpPr>
          <p:cNvPr id="8" name="Subtítulo 7"/>
          <p:cNvSpPr>
            <a:spLocks noGrp="1"/>
          </p:cNvSpPr>
          <p:nvPr>
            <p:ph type="subTitle" idx="1"/>
          </p:nvPr>
        </p:nvSpPr>
        <p:spPr>
          <a:xfrm>
            <a:off x="683568" y="1700808"/>
            <a:ext cx="7776864" cy="3600400"/>
          </a:xfrm>
        </p:spPr>
        <p:txBody>
          <a:bodyPr>
            <a:noAutofit/>
          </a:bodyPr>
          <a:lstStyle/>
          <a:p>
            <a:pPr marL="363538" indent="-363538" algn="l">
              <a:spcBef>
                <a:spcPts val="0"/>
              </a:spcBef>
              <a:spcAft>
                <a:spcPts val="1800"/>
              </a:spcAft>
              <a:buFont typeface="Wingdings" panose="05000000000000000000" pitchFamily="2" charset="2"/>
              <a:buChar char="Ø"/>
            </a:pPr>
            <a:r>
              <a:rPr lang="en-US" sz="2400" dirty="0" smtClean="0">
                <a:solidFill>
                  <a:schemeClr val="accent1">
                    <a:lumMod val="50000"/>
                  </a:schemeClr>
                </a:solidFill>
                <a:latin typeface="Arial" panose="020B0604020202020204" pitchFamily="34" charset="0"/>
                <a:cs typeface="Arial" panose="020B0604020202020204" pitchFamily="34" charset="0"/>
              </a:rPr>
              <a:t>Applications:</a:t>
            </a:r>
          </a:p>
          <a:p>
            <a:pPr marL="900113" indent="-363538" algn="l">
              <a:spcBef>
                <a:spcPts val="0"/>
              </a:spcBef>
              <a:spcAft>
                <a:spcPts val="600"/>
              </a:spcAft>
              <a:buFont typeface="+mj-lt"/>
              <a:buAutoNum type="romanUcPeriod"/>
            </a:pPr>
            <a:r>
              <a:rPr lang="en-US" sz="2000" dirty="0" smtClean="0">
                <a:solidFill>
                  <a:schemeClr val="accent1">
                    <a:lumMod val="50000"/>
                  </a:schemeClr>
                </a:solidFill>
                <a:latin typeface="Arial" panose="020B0604020202020204" pitchFamily="34" charset="0"/>
                <a:cs typeface="Arial" panose="020B0604020202020204" pitchFamily="34" charset="0"/>
              </a:rPr>
              <a:t>Pulp and paper plants with chloride ions</a:t>
            </a:r>
          </a:p>
          <a:p>
            <a:pPr marL="900113" indent="-363538" algn="l">
              <a:spcBef>
                <a:spcPts val="600"/>
              </a:spcBef>
              <a:spcAft>
                <a:spcPts val="600"/>
              </a:spcAft>
              <a:buFont typeface="+mj-lt"/>
              <a:buAutoNum type="romanUcPeriod"/>
            </a:pPr>
            <a:r>
              <a:rPr lang="en-US" sz="2000" dirty="0" smtClean="0">
                <a:solidFill>
                  <a:schemeClr val="accent1">
                    <a:lumMod val="50000"/>
                  </a:schemeClr>
                </a:solidFill>
                <a:latin typeface="Arial" panose="020B0604020202020204" pitchFamily="34" charset="0"/>
                <a:cs typeface="Arial" panose="020B0604020202020204" pitchFamily="34" charset="0"/>
              </a:rPr>
              <a:t>Combustion gases and/or sulfurous and nitric atmospheres with petrochemical and chemical plants</a:t>
            </a:r>
          </a:p>
          <a:p>
            <a:pPr marL="900113" indent="-363538" algn="l">
              <a:spcBef>
                <a:spcPts val="600"/>
              </a:spcBef>
              <a:spcAft>
                <a:spcPts val="600"/>
              </a:spcAft>
              <a:buFont typeface="+mj-lt"/>
              <a:buAutoNum type="romanUcPeriod"/>
            </a:pPr>
            <a:r>
              <a:rPr lang="en-US" sz="2000" dirty="0" smtClean="0">
                <a:solidFill>
                  <a:schemeClr val="accent1">
                    <a:lumMod val="50000"/>
                  </a:schemeClr>
                </a:solidFill>
                <a:latin typeface="Arial" panose="020B0604020202020204" pitchFamily="34" charset="0"/>
                <a:cs typeface="Arial" panose="020B0604020202020204" pitchFamily="34" charset="0"/>
              </a:rPr>
              <a:t>Particulate matter in mining, siderurgy, coal coke yard, hydrogen sulfide in units of effluent treatment or close of swamps and mangroves</a:t>
            </a:r>
          </a:p>
          <a:p>
            <a:pPr marL="900113" indent="-363538" algn="l">
              <a:spcBef>
                <a:spcPts val="600"/>
              </a:spcBef>
              <a:spcAft>
                <a:spcPts val="600"/>
              </a:spcAft>
              <a:buFont typeface="+mj-lt"/>
              <a:buAutoNum type="romanUcPeriod"/>
            </a:pPr>
            <a:r>
              <a:rPr lang="en-US" sz="2000" dirty="0" smtClean="0">
                <a:solidFill>
                  <a:schemeClr val="accent1">
                    <a:lumMod val="50000"/>
                  </a:schemeClr>
                </a:solidFill>
                <a:latin typeface="Arial" panose="020B0604020202020204" pitchFamily="34" charset="0"/>
                <a:cs typeface="Arial" panose="020B0604020202020204" pitchFamily="34" charset="0"/>
              </a:rPr>
              <a:t>Salty sea air containing sodium chloride in all coastal areas (radius = 8 km)</a:t>
            </a:r>
          </a:p>
        </p:txBody>
      </p:sp>
      <p:sp>
        <p:nvSpPr>
          <p:cNvPr id="6" name="Retângulo 5"/>
          <p:cNvSpPr/>
          <p:nvPr/>
        </p:nvSpPr>
        <p:spPr>
          <a:xfrm>
            <a:off x="0" y="5589240"/>
            <a:ext cx="9144000" cy="792088"/>
          </a:xfrm>
          <a:prstGeom prst="rect">
            <a:avLst/>
          </a:prstGeom>
          <a:solidFill>
            <a:srgbClr val="E5F5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Número de Slide 8"/>
          <p:cNvSpPr>
            <a:spLocks noGrp="1"/>
          </p:cNvSpPr>
          <p:nvPr>
            <p:ph type="sldNum" sz="quarter" idx="12"/>
          </p:nvPr>
        </p:nvSpPr>
        <p:spPr>
          <a:xfrm>
            <a:off x="7164288" y="5800179"/>
            <a:ext cx="1522512" cy="365125"/>
          </a:xfrm>
        </p:spPr>
        <p:txBody>
          <a:bodyPr/>
          <a:lstStyle/>
          <a:p>
            <a:r>
              <a:rPr lang="pt-BR" sz="1600" b="1" dirty="0" smtClean="0">
                <a:solidFill>
                  <a:srgbClr val="769FD0"/>
                </a:solidFill>
                <a:latin typeface="Arial" panose="020B0604020202020204" pitchFamily="34" charset="0"/>
                <a:cs typeface="Arial" panose="020B0604020202020204" pitchFamily="34" charset="0"/>
              </a:rPr>
              <a:t>23</a:t>
            </a:r>
            <a:endParaRPr lang="pt-BR" sz="1600" b="1" dirty="0">
              <a:solidFill>
                <a:srgbClr val="769FD0"/>
              </a:solidFill>
              <a:latin typeface="Arial" panose="020B0604020202020204" pitchFamily="34" charset="0"/>
              <a:cs typeface="Arial" panose="020B0604020202020204" pitchFamily="34" charset="0"/>
            </a:endParaRPr>
          </a:p>
        </p:txBody>
      </p:sp>
      <p:pic>
        <p:nvPicPr>
          <p:cNvPr id="1028" name="Picture 4" descr="http://www.ashraeasa.org/images/ASHRAE_logo_rgb_transparent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667226"/>
            <a:ext cx="1512168" cy="644072"/>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1907704" y="5653581"/>
            <a:ext cx="3600400" cy="480131"/>
          </a:xfrm>
          <a:prstGeom prst="rect">
            <a:avLst/>
          </a:prstGeom>
          <a:noFill/>
        </p:spPr>
        <p:txBody>
          <a:bodyPr wrap="square" rtlCol="0">
            <a:spAutoFit/>
          </a:bodyPr>
          <a:lstStyle/>
          <a:p>
            <a:pPr algn="ctr">
              <a:lnSpc>
                <a:spcPct val="90000"/>
              </a:lnSpc>
            </a:pPr>
            <a:r>
              <a:rPr lang="en-US" sz="1400" dirty="0" smtClean="0">
                <a:solidFill>
                  <a:srgbClr val="3B6EAB"/>
                </a:solidFill>
                <a:latin typeface="+mj-lt"/>
                <a:ea typeface="Ebrima" panose="02000000000000000000" pitchFamily="2" charset="0"/>
                <a:cs typeface="Ebrima" panose="02000000000000000000" pitchFamily="2" charset="0"/>
              </a:rPr>
              <a:t>AIR CLEANER TO MAKE UP AIR IN ADVERSE THERMAL AND ENVIRONMENTAL CONDITIONS</a:t>
            </a:r>
            <a:endParaRPr lang="en-US" sz="1400" dirty="0">
              <a:solidFill>
                <a:srgbClr val="3B6EAB"/>
              </a:solidFill>
              <a:latin typeface="+mj-lt"/>
              <a:ea typeface="Ebrima" panose="02000000000000000000" pitchFamily="2" charset="0"/>
              <a:cs typeface="Ebrima" panose="02000000000000000000" pitchFamily="2" charset="0"/>
            </a:endParaRPr>
          </a:p>
        </p:txBody>
      </p:sp>
      <p:sp>
        <p:nvSpPr>
          <p:cNvPr id="13" name="CaixaDeTexto 12"/>
          <p:cNvSpPr txBox="1"/>
          <p:nvPr/>
        </p:nvSpPr>
        <p:spPr>
          <a:xfrm>
            <a:off x="1907704" y="5985285"/>
            <a:ext cx="3600400" cy="307777"/>
          </a:xfrm>
          <a:prstGeom prst="rect">
            <a:avLst/>
          </a:prstGeom>
          <a:noFill/>
        </p:spPr>
        <p:txBody>
          <a:bodyPr wrap="square" rtlCol="0">
            <a:spAutoFit/>
          </a:bodyPr>
          <a:lstStyle/>
          <a:p>
            <a:pPr algn="ctr"/>
            <a:r>
              <a:rPr lang="en-US" sz="1400" dirty="0" smtClean="0">
                <a:solidFill>
                  <a:srgbClr val="6794CB"/>
                </a:solidFill>
                <a:latin typeface="+mj-lt"/>
                <a:ea typeface="Ebrima" panose="02000000000000000000" pitchFamily="2" charset="0"/>
                <a:cs typeface="Ebrima" panose="02000000000000000000" pitchFamily="2" charset="0"/>
              </a:rPr>
              <a:t>Domenico Capulli – Natalia M. N. Oliveira</a:t>
            </a:r>
            <a:endParaRPr lang="en-US" sz="1400" dirty="0">
              <a:solidFill>
                <a:srgbClr val="6794CB"/>
              </a:solidFill>
              <a:latin typeface="+mj-lt"/>
              <a:ea typeface="Ebrima" panose="02000000000000000000" pitchFamily="2" charset="0"/>
              <a:cs typeface="Ebrima" panose="02000000000000000000" pitchFamily="2" charset="0"/>
            </a:endParaRPr>
          </a:p>
        </p:txBody>
      </p:sp>
      <p:cxnSp>
        <p:nvCxnSpPr>
          <p:cNvPr id="12" name="Conector reto 11"/>
          <p:cNvCxnSpPr/>
          <p:nvPr/>
        </p:nvCxnSpPr>
        <p:spPr>
          <a:xfrm flipV="1">
            <a:off x="1907704" y="5765364"/>
            <a:ext cx="0" cy="4719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120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1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1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1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1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1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1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1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1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stract soft blue wave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ítulo 6"/>
          <p:cNvSpPr>
            <a:spLocks noGrp="1"/>
          </p:cNvSpPr>
          <p:nvPr>
            <p:ph type="ctrTitle"/>
          </p:nvPr>
        </p:nvSpPr>
        <p:spPr>
          <a:xfrm>
            <a:off x="683568" y="374799"/>
            <a:ext cx="7774632" cy="965969"/>
          </a:xfrm>
        </p:spPr>
        <p:txBody>
          <a:bodyPr>
            <a:normAutofit/>
          </a:bodyPr>
          <a:lstStyle/>
          <a:p>
            <a:r>
              <a:rPr lang="pt-BR" sz="4800" b="1" u="sng" spc="-150" dirty="0" smtClean="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rPr>
              <a:t>CASE OF APLICATION</a:t>
            </a:r>
            <a:endParaRPr lang="pt-BR" sz="4800" b="1" u="sng" spc="-150" dirty="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endParaRPr>
          </a:p>
        </p:txBody>
      </p:sp>
      <p:sp>
        <p:nvSpPr>
          <p:cNvPr id="8" name="Subtítulo 7"/>
          <p:cNvSpPr>
            <a:spLocks noGrp="1"/>
          </p:cNvSpPr>
          <p:nvPr>
            <p:ph type="subTitle" idx="1"/>
          </p:nvPr>
        </p:nvSpPr>
        <p:spPr>
          <a:xfrm>
            <a:off x="683568" y="1556792"/>
            <a:ext cx="7776864" cy="3600400"/>
          </a:xfrm>
        </p:spPr>
        <p:txBody>
          <a:bodyPr>
            <a:normAutofit/>
          </a:bodyPr>
          <a:lstStyle/>
          <a:p>
            <a:pPr marL="342900" indent="-342900" algn="just">
              <a:buFont typeface="Wingdings" panose="05000000000000000000" pitchFamily="2" charset="2"/>
              <a:buChar char="Ø"/>
            </a:pPr>
            <a:r>
              <a:rPr lang="en-US" sz="2400" dirty="0" smtClean="0">
                <a:solidFill>
                  <a:schemeClr val="accent1">
                    <a:lumMod val="50000"/>
                  </a:schemeClr>
                </a:solidFill>
                <a:latin typeface="Arial" panose="020B0604020202020204" pitchFamily="34" charset="0"/>
                <a:cs typeface="Arial" panose="020B0604020202020204" pitchFamily="34" charset="0"/>
              </a:rPr>
              <a:t>Petrobrás BR Case: Base control building of air taken of natural gas re-gasification – LNG</a:t>
            </a:r>
          </a:p>
          <a:p>
            <a:pPr marL="711200" indent="-347663" algn="just">
              <a:spcBef>
                <a:spcPts val="1200"/>
              </a:spcBef>
              <a:buFont typeface="+mj-lt"/>
              <a:buAutoNum type="romanUcPeriod"/>
            </a:pPr>
            <a:r>
              <a:rPr lang="en-US" sz="2400" dirty="0" smtClean="0">
                <a:solidFill>
                  <a:schemeClr val="accent1">
                    <a:lumMod val="50000"/>
                  </a:schemeClr>
                </a:solidFill>
                <a:latin typeface="Arial" panose="020B0604020202020204" pitchFamily="34" charset="0"/>
                <a:cs typeface="Arial" panose="020B0604020202020204" pitchFamily="34" charset="0"/>
              </a:rPr>
              <a:t>Removal of salt ions and coke after processing</a:t>
            </a:r>
          </a:p>
          <a:p>
            <a:pPr marL="711200" indent="-347663" algn="just">
              <a:buFont typeface="+mj-lt"/>
              <a:buAutoNum type="romanUcPeriod"/>
            </a:pPr>
            <a:r>
              <a:rPr lang="en-US" sz="2400" dirty="0" smtClean="0">
                <a:solidFill>
                  <a:schemeClr val="accent1">
                    <a:lumMod val="50000"/>
                  </a:schemeClr>
                </a:solidFill>
                <a:latin typeface="Arial" panose="020B0604020202020204" pitchFamily="34" charset="0"/>
                <a:cs typeface="Arial" panose="020B0604020202020204" pitchFamily="34" charset="0"/>
              </a:rPr>
              <a:t>Cooling to the wet bulb (25,8°C = 78,4°F)</a:t>
            </a:r>
          </a:p>
          <a:p>
            <a:pPr marL="711200" indent="-347663" algn="just">
              <a:buFont typeface="+mj-lt"/>
              <a:buAutoNum type="romanUcPeriod"/>
            </a:pPr>
            <a:r>
              <a:rPr lang="en-US" sz="2400" dirty="0" smtClean="0">
                <a:solidFill>
                  <a:schemeClr val="accent1">
                    <a:lumMod val="50000"/>
                  </a:schemeClr>
                </a:solidFill>
                <a:latin typeface="Arial" panose="020B0604020202020204" pitchFamily="34" charset="0"/>
                <a:cs typeface="Arial" panose="020B0604020202020204" pitchFamily="34" charset="0"/>
              </a:rPr>
              <a:t>Treated air distributed to three engine rooms:</a:t>
            </a:r>
            <a:endParaRPr lang="en-US" sz="2400" dirty="0">
              <a:solidFill>
                <a:schemeClr val="accent1">
                  <a:lumMod val="50000"/>
                </a:schemeClr>
              </a:solidFill>
              <a:latin typeface="Arial" panose="020B0604020202020204" pitchFamily="34" charset="0"/>
              <a:cs typeface="Arial" panose="020B0604020202020204" pitchFamily="34" charset="0"/>
            </a:endParaRPr>
          </a:p>
        </p:txBody>
      </p:sp>
      <p:sp>
        <p:nvSpPr>
          <p:cNvPr id="6" name="Retângulo 5"/>
          <p:cNvSpPr/>
          <p:nvPr/>
        </p:nvSpPr>
        <p:spPr>
          <a:xfrm>
            <a:off x="0" y="5589240"/>
            <a:ext cx="9144000" cy="792088"/>
          </a:xfrm>
          <a:prstGeom prst="rect">
            <a:avLst/>
          </a:prstGeom>
          <a:solidFill>
            <a:srgbClr val="E5F5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Número de Slide 8"/>
          <p:cNvSpPr>
            <a:spLocks noGrp="1"/>
          </p:cNvSpPr>
          <p:nvPr>
            <p:ph type="sldNum" sz="quarter" idx="12"/>
          </p:nvPr>
        </p:nvSpPr>
        <p:spPr>
          <a:xfrm>
            <a:off x="7164288" y="5800179"/>
            <a:ext cx="1522512" cy="365125"/>
          </a:xfrm>
        </p:spPr>
        <p:txBody>
          <a:bodyPr/>
          <a:lstStyle/>
          <a:p>
            <a:r>
              <a:rPr lang="pt-BR" sz="1600" b="1" dirty="0" smtClean="0">
                <a:solidFill>
                  <a:srgbClr val="769FD0"/>
                </a:solidFill>
                <a:latin typeface="Arial" panose="020B0604020202020204" pitchFamily="34" charset="0"/>
                <a:cs typeface="Arial" panose="020B0604020202020204" pitchFamily="34" charset="0"/>
              </a:rPr>
              <a:t>24</a:t>
            </a:r>
            <a:endParaRPr lang="pt-BR" sz="1600" b="1" dirty="0">
              <a:solidFill>
                <a:srgbClr val="769FD0"/>
              </a:solidFill>
              <a:latin typeface="Arial" panose="020B0604020202020204" pitchFamily="34" charset="0"/>
              <a:cs typeface="Arial" panose="020B0604020202020204" pitchFamily="34" charset="0"/>
            </a:endParaRPr>
          </a:p>
        </p:txBody>
      </p:sp>
      <p:pic>
        <p:nvPicPr>
          <p:cNvPr id="1028" name="Picture 4" descr="http://www.ashraeasa.org/images/ASHRAE_logo_rgb_transparent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667226"/>
            <a:ext cx="1512168" cy="644072"/>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1907704" y="5653581"/>
            <a:ext cx="3600400" cy="480131"/>
          </a:xfrm>
          <a:prstGeom prst="rect">
            <a:avLst/>
          </a:prstGeom>
          <a:noFill/>
        </p:spPr>
        <p:txBody>
          <a:bodyPr wrap="square" rtlCol="0">
            <a:spAutoFit/>
          </a:bodyPr>
          <a:lstStyle/>
          <a:p>
            <a:pPr algn="ctr">
              <a:lnSpc>
                <a:spcPct val="90000"/>
              </a:lnSpc>
            </a:pPr>
            <a:r>
              <a:rPr lang="en-US" sz="1400" dirty="0" smtClean="0">
                <a:solidFill>
                  <a:srgbClr val="3B6EAB"/>
                </a:solidFill>
                <a:latin typeface="+mj-lt"/>
                <a:ea typeface="Ebrima" panose="02000000000000000000" pitchFamily="2" charset="0"/>
                <a:cs typeface="Ebrima" panose="02000000000000000000" pitchFamily="2" charset="0"/>
              </a:rPr>
              <a:t>AIR CLEANER TO MAKE UP AIR IN ADVERSE THERMAL AND ENVIRONMENTAL CONDITIONS</a:t>
            </a:r>
            <a:endParaRPr lang="en-US" sz="1400" dirty="0">
              <a:solidFill>
                <a:srgbClr val="3B6EAB"/>
              </a:solidFill>
              <a:latin typeface="+mj-lt"/>
              <a:ea typeface="Ebrima" panose="02000000000000000000" pitchFamily="2" charset="0"/>
              <a:cs typeface="Ebrima" panose="02000000000000000000" pitchFamily="2" charset="0"/>
            </a:endParaRPr>
          </a:p>
        </p:txBody>
      </p:sp>
      <p:sp>
        <p:nvSpPr>
          <p:cNvPr id="13" name="CaixaDeTexto 12"/>
          <p:cNvSpPr txBox="1"/>
          <p:nvPr/>
        </p:nvSpPr>
        <p:spPr>
          <a:xfrm>
            <a:off x="1907704" y="5985285"/>
            <a:ext cx="3600400" cy="307777"/>
          </a:xfrm>
          <a:prstGeom prst="rect">
            <a:avLst/>
          </a:prstGeom>
          <a:noFill/>
        </p:spPr>
        <p:txBody>
          <a:bodyPr wrap="square" rtlCol="0">
            <a:spAutoFit/>
          </a:bodyPr>
          <a:lstStyle/>
          <a:p>
            <a:pPr algn="ctr"/>
            <a:r>
              <a:rPr lang="en-US" sz="1400" dirty="0" smtClean="0">
                <a:solidFill>
                  <a:srgbClr val="6794CB"/>
                </a:solidFill>
                <a:latin typeface="+mj-lt"/>
                <a:ea typeface="Ebrima" panose="02000000000000000000" pitchFamily="2" charset="0"/>
                <a:cs typeface="Ebrima" panose="02000000000000000000" pitchFamily="2" charset="0"/>
              </a:rPr>
              <a:t>Domenico Capulli – Natalia M. N. Oliveira</a:t>
            </a:r>
            <a:endParaRPr lang="en-US" sz="1400" dirty="0">
              <a:solidFill>
                <a:srgbClr val="6794CB"/>
              </a:solidFill>
              <a:latin typeface="+mj-lt"/>
              <a:ea typeface="Ebrima" panose="02000000000000000000" pitchFamily="2" charset="0"/>
              <a:cs typeface="Ebrima" panose="02000000000000000000" pitchFamily="2" charset="0"/>
            </a:endParaRPr>
          </a:p>
        </p:txBody>
      </p:sp>
      <p:cxnSp>
        <p:nvCxnSpPr>
          <p:cNvPr id="12" name="Conector reto 11"/>
          <p:cNvCxnSpPr/>
          <p:nvPr/>
        </p:nvCxnSpPr>
        <p:spPr>
          <a:xfrm flipV="1">
            <a:off x="1907704" y="5765364"/>
            <a:ext cx="0" cy="47194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5" name="Tabela 14"/>
          <p:cNvGraphicFramePr>
            <a:graphicFrameLocks noGrp="1"/>
          </p:cNvGraphicFramePr>
          <p:nvPr>
            <p:extLst>
              <p:ext uri="{D42A27DB-BD31-4B8C-83A1-F6EECF244321}">
                <p14:modId xmlns:p14="http://schemas.microsoft.com/office/powerpoint/2010/main" val="2571604009"/>
              </p:ext>
            </p:extLst>
          </p:nvPr>
        </p:nvGraphicFramePr>
        <p:xfrm>
          <a:off x="539552" y="3836600"/>
          <a:ext cx="8208912" cy="1608624"/>
        </p:xfrm>
        <a:graphic>
          <a:graphicData uri="http://schemas.openxmlformats.org/drawingml/2006/table">
            <a:tbl>
              <a:tblPr firstRow="1" firstCol="1" bandRow="1">
                <a:tableStyleId>{D113A9D2-9D6B-4929-AA2D-F23B5EE8CBE7}</a:tableStyleId>
              </a:tblPr>
              <a:tblGrid>
                <a:gridCol w="1122081"/>
                <a:gridCol w="1594537"/>
                <a:gridCol w="1827600"/>
                <a:gridCol w="3664694"/>
              </a:tblGrid>
              <a:tr h="360000">
                <a:tc>
                  <a:txBody>
                    <a:bodyPr/>
                    <a:lstStyle/>
                    <a:p>
                      <a:pPr algn="ctr">
                        <a:lnSpc>
                          <a:spcPct val="115000"/>
                        </a:lnSpc>
                        <a:spcAft>
                          <a:spcPts val="0"/>
                        </a:spcAft>
                      </a:pPr>
                      <a:r>
                        <a:rPr lang="en-US" sz="1200" dirty="0" smtClean="0">
                          <a:effectLst/>
                          <a:latin typeface="Arial" panose="020B0604020202020204" pitchFamily="34" charset="0"/>
                          <a:cs typeface="Arial" panose="020B0604020202020204" pitchFamily="34" charset="0"/>
                        </a:rPr>
                        <a:t>ENGINE ROOM</a:t>
                      </a:r>
                      <a:endParaRPr lang="en-US" sz="12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smtClean="0">
                          <a:effectLst/>
                          <a:latin typeface="Arial" panose="020B0604020202020204" pitchFamily="34" charset="0"/>
                          <a:ea typeface="Calibri"/>
                          <a:cs typeface="Arial" panose="020B0604020202020204" pitchFamily="34" charset="0"/>
                        </a:rPr>
                        <a:t>FLOW (m³/h)</a:t>
                      </a:r>
                      <a:endParaRPr lang="en-US" sz="12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smtClean="0">
                          <a:effectLst/>
                          <a:latin typeface="Arial" panose="020B0604020202020204" pitchFamily="34" charset="0"/>
                          <a:ea typeface="Calibri"/>
                          <a:cs typeface="Arial" panose="020B0604020202020204" pitchFamily="34" charset="0"/>
                        </a:rPr>
                        <a:t>THERMAL LOAD (TR)</a:t>
                      </a:r>
                      <a:endParaRPr lang="en-US" sz="12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smtClean="0">
                          <a:effectLst/>
                          <a:latin typeface="Arial" panose="020B0604020202020204" pitchFamily="34" charset="0"/>
                          <a:ea typeface="Calibri"/>
                          <a:cs typeface="Arial" panose="020B0604020202020204" pitchFamily="34" charset="0"/>
                        </a:rPr>
                        <a:t>COMPONENTS</a:t>
                      </a:r>
                      <a:endParaRPr lang="en-US" sz="1200" dirty="0">
                        <a:effectLst/>
                        <a:latin typeface="Arial" panose="020B0604020202020204" pitchFamily="34" charset="0"/>
                        <a:ea typeface="Calibri"/>
                        <a:cs typeface="Arial" panose="020B0604020202020204" pitchFamily="34" charset="0"/>
                      </a:endParaRPr>
                    </a:p>
                  </a:txBody>
                  <a:tcPr marL="68580" marR="68580" marT="0" marB="0" anchor="ctr"/>
                </a:tc>
              </a:tr>
              <a:tr h="396000">
                <a:tc>
                  <a:txBody>
                    <a:bodyPr/>
                    <a:lstStyle/>
                    <a:p>
                      <a:pPr algn="ctr">
                        <a:lnSpc>
                          <a:spcPct val="115000"/>
                        </a:lnSpc>
                        <a:spcAft>
                          <a:spcPts val="0"/>
                        </a:spcAft>
                      </a:pPr>
                      <a:r>
                        <a:rPr lang="en-US" sz="1100" dirty="0" smtClean="0">
                          <a:effectLst/>
                          <a:latin typeface="Arial" panose="020B0604020202020204" pitchFamily="34" charset="0"/>
                          <a:ea typeface="Calibri"/>
                          <a:cs typeface="Arial" panose="020B0604020202020204" pitchFamily="34" charset="0"/>
                        </a:rPr>
                        <a:t>VAC 1</a:t>
                      </a: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kern="1200" dirty="0" smtClean="0">
                          <a:solidFill>
                            <a:schemeClr val="lt1"/>
                          </a:solidFill>
                          <a:effectLst/>
                          <a:latin typeface="Arial" panose="020B0604020202020204" pitchFamily="34" charset="0"/>
                          <a:ea typeface="+mn-ea"/>
                          <a:cs typeface="Arial" panose="020B0604020202020204" pitchFamily="34" charset="0"/>
                        </a:rPr>
                        <a:t>2870</a:t>
                      </a: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kern="1200" dirty="0" smtClean="0">
                          <a:solidFill>
                            <a:schemeClr val="lt1"/>
                          </a:solidFill>
                          <a:effectLst/>
                          <a:latin typeface="Arial" panose="020B0604020202020204" pitchFamily="34" charset="0"/>
                          <a:ea typeface="+mn-ea"/>
                          <a:cs typeface="Arial" panose="020B0604020202020204" pitchFamily="34" charset="0"/>
                        </a:rPr>
                        <a:t>20</a:t>
                      </a: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kern="1200" dirty="0" smtClean="0">
                          <a:solidFill>
                            <a:schemeClr val="lt1"/>
                          </a:solidFill>
                          <a:effectLst/>
                          <a:latin typeface="Arial" panose="020B0604020202020204" pitchFamily="34" charset="0"/>
                          <a:ea typeface="+mn-ea"/>
                          <a:cs typeface="Arial" panose="020B0604020202020204" pitchFamily="34" charset="0"/>
                        </a:rPr>
                        <a:t>Shelters the electrical panels, transformers, battery room</a:t>
                      </a:r>
                      <a:endParaRPr lang="en-US" sz="900" kern="1200" dirty="0" smtClean="0">
                        <a:solidFill>
                          <a:schemeClr val="lt1"/>
                        </a:solidFill>
                        <a:effectLst/>
                        <a:latin typeface="Arial" panose="020B0604020202020204" pitchFamily="34" charset="0"/>
                        <a:ea typeface="+mn-ea"/>
                        <a:cs typeface="Arial" panose="020B0604020202020204" pitchFamily="34" charset="0"/>
                      </a:endParaRPr>
                    </a:p>
                  </a:txBody>
                  <a:tcPr marL="68580" marR="68580" marT="0" marB="0" anchor="ctr"/>
                </a:tc>
              </a:tr>
              <a:tr h="3960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smtClean="0">
                          <a:effectLst/>
                          <a:latin typeface="Arial" panose="020B0604020202020204" pitchFamily="34" charset="0"/>
                          <a:ea typeface="Calibri"/>
                          <a:cs typeface="Arial" panose="020B0604020202020204" pitchFamily="34" charset="0"/>
                        </a:rPr>
                        <a:t>VAC 2</a:t>
                      </a:r>
                    </a:p>
                  </a:txBody>
                  <a:tcPr marL="68580" marR="68580" marT="0" marB="0" anchor="ctr"/>
                </a:tc>
                <a:tc>
                  <a:txBody>
                    <a:bodyPr/>
                    <a:lstStyle/>
                    <a:p>
                      <a:pPr algn="ctr">
                        <a:lnSpc>
                          <a:spcPct val="115000"/>
                        </a:lnSpc>
                        <a:spcAft>
                          <a:spcPts val="0"/>
                        </a:spcAft>
                      </a:pPr>
                      <a:r>
                        <a:rPr lang="en-US" sz="1100" dirty="0" smtClean="0">
                          <a:effectLst/>
                          <a:latin typeface="Arial" panose="020B0604020202020204" pitchFamily="34" charset="0"/>
                          <a:ea typeface="Calibri"/>
                          <a:cs typeface="Arial" panose="020B0604020202020204" pitchFamily="34" charset="0"/>
                        </a:rPr>
                        <a:t>650</a:t>
                      </a:r>
                      <a:endParaRPr lang="en-US" sz="11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100" dirty="0" smtClean="0">
                          <a:effectLst/>
                          <a:latin typeface="Arial" panose="020B0604020202020204" pitchFamily="34" charset="0"/>
                          <a:ea typeface="Calibri"/>
                          <a:cs typeface="Arial" panose="020B0604020202020204" pitchFamily="34" charset="0"/>
                        </a:rPr>
                        <a:t>20</a:t>
                      </a:r>
                      <a:endParaRPr lang="en-US" sz="11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100" kern="1200" dirty="0" smtClean="0">
                          <a:solidFill>
                            <a:schemeClr val="lt1"/>
                          </a:solidFill>
                          <a:effectLst/>
                          <a:latin typeface="Arial" panose="020B0604020202020204" pitchFamily="34" charset="0"/>
                          <a:ea typeface="+mn-ea"/>
                          <a:cs typeface="Arial" panose="020B0604020202020204" pitchFamily="34" charset="0"/>
                        </a:rPr>
                        <a:t>Control room and TI/TCOM compartments</a:t>
                      </a:r>
                      <a:endParaRPr lang="en-US" sz="500" dirty="0">
                        <a:effectLst/>
                        <a:latin typeface="Arial" panose="020B0604020202020204" pitchFamily="34" charset="0"/>
                        <a:ea typeface="Calibri"/>
                        <a:cs typeface="Arial" panose="020B0604020202020204" pitchFamily="34" charset="0"/>
                      </a:endParaRPr>
                    </a:p>
                  </a:txBody>
                  <a:tcPr marL="68580" marR="68580" marT="0" marB="0" anchor="ctr"/>
                </a:tc>
              </a:tr>
              <a:tr h="396000">
                <a:tc>
                  <a:txBody>
                    <a:bodyPr/>
                    <a:lstStyle/>
                    <a:p>
                      <a:pPr algn="ctr">
                        <a:lnSpc>
                          <a:spcPct val="115000"/>
                        </a:lnSpc>
                        <a:spcAft>
                          <a:spcPts val="0"/>
                        </a:spcAft>
                      </a:pPr>
                      <a:r>
                        <a:rPr lang="en-US" sz="1100" dirty="0" smtClean="0">
                          <a:effectLst/>
                          <a:latin typeface="Arial" panose="020B0604020202020204" pitchFamily="34" charset="0"/>
                          <a:ea typeface="Calibri"/>
                          <a:cs typeface="Arial" panose="020B0604020202020204" pitchFamily="34" charset="0"/>
                        </a:rPr>
                        <a:t>VAC</a:t>
                      </a:r>
                      <a:r>
                        <a:rPr lang="en-US" sz="1100" baseline="0" dirty="0" smtClean="0">
                          <a:effectLst/>
                          <a:latin typeface="Arial" panose="020B0604020202020204" pitchFamily="34" charset="0"/>
                          <a:ea typeface="Calibri"/>
                          <a:cs typeface="Arial" panose="020B0604020202020204" pitchFamily="34" charset="0"/>
                        </a:rPr>
                        <a:t> 3</a:t>
                      </a:r>
                      <a:endParaRPr lang="en-US" sz="11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100" dirty="0" smtClean="0">
                          <a:effectLst/>
                          <a:latin typeface="Arial" panose="020B0604020202020204" pitchFamily="34" charset="0"/>
                          <a:ea typeface="Calibri"/>
                          <a:cs typeface="Arial" panose="020B0604020202020204" pitchFamily="34" charset="0"/>
                        </a:rPr>
                        <a:t>1360</a:t>
                      </a:r>
                      <a:endParaRPr lang="en-US" sz="11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100" dirty="0" smtClean="0">
                          <a:effectLst/>
                          <a:latin typeface="Arial" panose="020B0604020202020204" pitchFamily="34" charset="0"/>
                          <a:ea typeface="Calibri"/>
                          <a:cs typeface="Arial" panose="020B0604020202020204" pitchFamily="34" charset="0"/>
                        </a:rPr>
                        <a:t>7,5</a:t>
                      </a:r>
                      <a:endParaRPr lang="en-US" sz="11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100" kern="1200" dirty="0" smtClean="0">
                          <a:solidFill>
                            <a:schemeClr val="lt1"/>
                          </a:solidFill>
                          <a:effectLst/>
                          <a:latin typeface="Arial" panose="020B0604020202020204" pitchFamily="34" charset="0"/>
                          <a:ea typeface="+mn-ea"/>
                          <a:cs typeface="Arial" panose="020B0604020202020204" pitchFamily="34" charset="0"/>
                        </a:rPr>
                        <a:t>Operational support offices and locker rooms</a:t>
                      </a:r>
                      <a:endParaRPr lang="en-US" sz="500" dirty="0">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276222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1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1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1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1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1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1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stract soft blue wave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ítulo 6"/>
          <p:cNvSpPr>
            <a:spLocks noGrp="1"/>
          </p:cNvSpPr>
          <p:nvPr>
            <p:ph type="ctrTitle"/>
          </p:nvPr>
        </p:nvSpPr>
        <p:spPr>
          <a:xfrm>
            <a:off x="683568" y="374799"/>
            <a:ext cx="7774632" cy="965969"/>
          </a:xfrm>
        </p:spPr>
        <p:txBody>
          <a:bodyPr>
            <a:normAutofit/>
          </a:bodyPr>
          <a:lstStyle/>
          <a:p>
            <a:r>
              <a:rPr lang="pt-BR" sz="4800" b="1" u="sng" spc="-150" dirty="0" smtClean="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rPr>
              <a:t>CASE OF APLICATION</a:t>
            </a:r>
            <a:endParaRPr lang="pt-BR" sz="4800" b="1" u="sng" spc="-150" dirty="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endParaRPr>
          </a:p>
        </p:txBody>
      </p:sp>
      <p:sp>
        <p:nvSpPr>
          <p:cNvPr id="6" name="Retângulo 5"/>
          <p:cNvSpPr/>
          <p:nvPr/>
        </p:nvSpPr>
        <p:spPr>
          <a:xfrm>
            <a:off x="0" y="5589240"/>
            <a:ext cx="9144000" cy="792088"/>
          </a:xfrm>
          <a:prstGeom prst="rect">
            <a:avLst/>
          </a:prstGeom>
          <a:solidFill>
            <a:srgbClr val="E5F5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Número de Slide 8"/>
          <p:cNvSpPr>
            <a:spLocks noGrp="1"/>
          </p:cNvSpPr>
          <p:nvPr>
            <p:ph type="sldNum" sz="quarter" idx="12"/>
          </p:nvPr>
        </p:nvSpPr>
        <p:spPr>
          <a:xfrm>
            <a:off x="7164288" y="5800179"/>
            <a:ext cx="1522512" cy="365125"/>
          </a:xfrm>
        </p:spPr>
        <p:txBody>
          <a:bodyPr/>
          <a:lstStyle/>
          <a:p>
            <a:r>
              <a:rPr lang="pt-BR" sz="1600" b="1" dirty="0" smtClean="0">
                <a:solidFill>
                  <a:srgbClr val="769FD0"/>
                </a:solidFill>
                <a:latin typeface="Arial" panose="020B0604020202020204" pitchFamily="34" charset="0"/>
                <a:cs typeface="Arial" panose="020B0604020202020204" pitchFamily="34" charset="0"/>
              </a:rPr>
              <a:t>25</a:t>
            </a:r>
            <a:endParaRPr lang="pt-BR" sz="1600" b="1" dirty="0">
              <a:solidFill>
                <a:srgbClr val="769FD0"/>
              </a:solidFill>
              <a:latin typeface="Arial" panose="020B0604020202020204" pitchFamily="34" charset="0"/>
              <a:cs typeface="Arial" panose="020B0604020202020204" pitchFamily="34" charset="0"/>
            </a:endParaRPr>
          </a:p>
        </p:txBody>
      </p:sp>
      <p:pic>
        <p:nvPicPr>
          <p:cNvPr id="1028" name="Picture 4" descr="http://www.ashraeasa.org/images/ASHRAE_logo_rgb_transparent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667226"/>
            <a:ext cx="1512168" cy="644072"/>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1907704" y="5653581"/>
            <a:ext cx="3600400" cy="480131"/>
          </a:xfrm>
          <a:prstGeom prst="rect">
            <a:avLst/>
          </a:prstGeom>
          <a:noFill/>
        </p:spPr>
        <p:txBody>
          <a:bodyPr wrap="square" rtlCol="0">
            <a:spAutoFit/>
          </a:bodyPr>
          <a:lstStyle/>
          <a:p>
            <a:pPr algn="ctr">
              <a:lnSpc>
                <a:spcPct val="90000"/>
              </a:lnSpc>
            </a:pPr>
            <a:r>
              <a:rPr lang="en-US" sz="1400" dirty="0" smtClean="0">
                <a:solidFill>
                  <a:srgbClr val="3B6EAB"/>
                </a:solidFill>
                <a:latin typeface="+mj-lt"/>
                <a:ea typeface="Ebrima" panose="02000000000000000000" pitchFamily="2" charset="0"/>
                <a:cs typeface="Ebrima" panose="02000000000000000000" pitchFamily="2" charset="0"/>
              </a:rPr>
              <a:t>AIR CLEANER TO MAKE UP AIR IN ADVERSE THERMAL AND ENVIRONMENTAL CONDITIONS</a:t>
            </a:r>
            <a:endParaRPr lang="en-US" sz="1400" dirty="0">
              <a:solidFill>
                <a:srgbClr val="3B6EAB"/>
              </a:solidFill>
              <a:latin typeface="+mj-lt"/>
              <a:ea typeface="Ebrima" panose="02000000000000000000" pitchFamily="2" charset="0"/>
              <a:cs typeface="Ebrima" panose="02000000000000000000" pitchFamily="2" charset="0"/>
            </a:endParaRPr>
          </a:p>
        </p:txBody>
      </p:sp>
      <p:sp>
        <p:nvSpPr>
          <p:cNvPr id="13" name="CaixaDeTexto 12"/>
          <p:cNvSpPr txBox="1"/>
          <p:nvPr/>
        </p:nvSpPr>
        <p:spPr>
          <a:xfrm>
            <a:off x="1907704" y="5985285"/>
            <a:ext cx="3600400" cy="307777"/>
          </a:xfrm>
          <a:prstGeom prst="rect">
            <a:avLst/>
          </a:prstGeom>
          <a:noFill/>
        </p:spPr>
        <p:txBody>
          <a:bodyPr wrap="square" rtlCol="0">
            <a:spAutoFit/>
          </a:bodyPr>
          <a:lstStyle/>
          <a:p>
            <a:pPr algn="ctr"/>
            <a:r>
              <a:rPr lang="en-US" sz="1400" dirty="0" smtClean="0">
                <a:solidFill>
                  <a:srgbClr val="6794CB"/>
                </a:solidFill>
                <a:latin typeface="+mj-lt"/>
                <a:ea typeface="Ebrima" panose="02000000000000000000" pitchFamily="2" charset="0"/>
                <a:cs typeface="Ebrima" panose="02000000000000000000" pitchFamily="2" charset="0"/>
              </a:rPr>
              <a:t>Domenico Capulli – Natalia M. N. Oliveira</a:t>
            </a:r>
            <a:endParaRPr lang="en-US" sz="1400" dirty="0">
              <a:solidFill>
                <a:srgbClr val="6794CB"/>
              </a:solidFill>
              <a:latin typeface="+mj-lt"/>
              <a:ea typeface="Ebrima" panose="02000000000000000000" pitchFamily="2" charset="0"/>
              <a:cs typeface="Ebrima" panose="02000000000000000000" pitchFamily="2" charset="0"/>
            </a:endParaRPr>
          </a:p>
        </p:txBody>
      </p:sp>
      <p:cxnSp>
        <p:nvCxnSpPr>
          <p:cNvPr id="12" name="Conector reto 11"/>
          <p:cNvCxnSpPr/>
          <p:nvPr/>
        </p:nvCxnSpPr>
        <p:spPr>
          <a:xfrm flipV="1">
            <a:off x="1907704" y="5765364"/>
            <a:ext cx="0" cy="47194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Imagem 10"/>
          <p:cNvPicPr/>
          <p:nvPr/>
        </p:nvPicPr>
        <p:blipFill>
          <a:blip r:embed="rId5" cstate="print"/>
          <a:srcRect/>
          <a:stretch>
            <a:fillRect/>
          </a:stretch>
        </p:blipFill>
        <p:spPr bwMode="auto">
          <a:xfrm>
            <a:off x="1367644" y="1466287"/>
            <a:ext cx="6408712" cy="3925426"/>
          </a:xfrm>
          <a:prstGeom prst="rect">
            <a:avLst/>
          </a:prstGeom>
          <a:solidFill>
            <a:srgbClr val="FFFFFF"/>
          </a:solidFill>
          <a:ln w="9525">
            <a:noFill/>
            <a:miter lim="800000"/>
            <a:headEnd/>
            <a:tailEnd/>
          </a:ln>
        </p:spPr>
      </p:pic>
      <p:sp>
        <p:nvSpPr>
          <p:cNvPr id="2" name="Rosca 1"/>
          <p:cNvSpPr/>
          <p:nvPr/>
        </p:nvSpPr>
        <p:spPr>
          <a:xfrm>
            <a:off x="5508104" y="2780928"/>
            <a:ext cx="1944216" cy="1440160"/>
          </a:xfrm>
          <a:prstGeom prst="donut">
            <a:avLst>
              <a:gd name="adj" fmla="val 2214"/>
            </a:avLst>
          </a:prstGeom>
          <a:solidFill>
            <a:srgbClr val="E5F5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3377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stract soft blue wave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ítulo 6"/>
          <p:cNvSpPr>
            <a:spLocks noGrp="1"/>
          </p:cNvSpPr>
          <p:nvPr>
            <p:ph type="ctrTitle"/>
          </p:nvPr>
        </p:nvSpPr>
        <p:spPr>
          <a:xfrm>
            <a:off x="683568" y="374799"/>
            <a:ext cx="7774632" cy="965969"/>
          </a:xfrm>
        </p:spPr>
        <p:txBody>
          <a:bodyPr>
            <a:normAutofit/>
          </a:bodyPr>
          <a:lstStyle/>
          <a:p>
            <a:r>
              <a:rPr lang="pt-BR" sz="4800" b="1" u="sng" spc="-150" dirty="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rPr>
              <a:t>CASE OF APLICATION</a:t>
            </a:r>
          </a:p>
        </p:txBody>
      </p:sp>
      <p:sp>
        <p:nvSpPr>
          <p:cNvPr id="8" name="Subtítulo 7"/>
          <p:cNvSpPr>
            <a:spLocks noGrp="1"/>
          </p:cNvSpPr>
          <p:nvPr>
            <p:ph type="subTitle" idx="1"/>
          </p:nvPr>
        </p:nvSpPr>
        <p:spPr>
          <a:xfrm>
            <a:off x="683568" y="1700808"/>
            <a:ext cx="7776864" cy="3600400"/>
          </a:xfrm>
        </p:spPr>
        <p:txBody>
          <a:bodyPr>
            <a:noAutofit/>
          </a:bodyPr>
          <a:lstStyle/>
          <a:p>
            <a:pPr marL="342900" indent="-342900" algn="just">
              <a:buFont typeface="Wingdings" panose="05000000000000000000" pitchFamily="2" charset="2"/>
              <a:buChar char="Ø"/>
            </a:pPr>
            <a:r>
              <a:rPr lang="en-US" sz="2400" dirty="0" smtClean="0">
                <a:solidFill>
                  <a:schemeClr val="accent1">
                    <a:lumMod val="50000"/>
                  </a:schemeClr>
                </a:solidFill>
                <a:latin typeface="Arial" panose="020B0604020202020204" pitchFamily="34" charset="0"/>
                <a:cs typeface="Arial" panose="020B0604020202020204" pitchFamily="34" charset="0"/>
              </a:rPr>
              <a:t>Analysis of Fan Coils over the last 2 years of continuous operation:</a:t>
            </a:r>
          </a:p>
          <a:p>
            <a:pPr marL="711200" indent="-347663" algn="just">
              <a:spcBef>
                <a:spcPts val="1200"/>
              </a:spcBef>
              <a:buFont typeface="+mj-lt"/>
              <a:buAutoNum type="romanUcPeriod"/>
            </a:pPr>
            <a:r>
              <a:rPr lang="en-US" sz="2200" dirty="0" smtClean="0">
                <a:solidFill>
                  <a:schemeClr val="accent1">
                    <a:lumMod val="50000"/>
                  </a:schemeClr>
                </a:solidFill>
                <a:latin typeface="Arial" panose="020B0604020202020204" pitchFamily="34" charset="0"/>
                <a:cs typeface="Arial" panose="020B0604020202020204" pitchFamily="34" charset="0"/>
              </a:rPr>
              <a:t>Preserved copper pipe</a:t>
            </a:r>
          </a:p>
          <a:p>
            <a:pPr marL="711200" indent="-347663" algn="just">
              <a:spcBef>
                <a:spcPts val="600"/>
              </a:spcBef>
              <a:spcAft>
                <a:spcPts val="600"/>
              </a:spcAft>
              <a:buFont typeface="+mj-lt"/>
              <a:buAutoNum type="romanUcPeriod"/>
            </a:pPr>
            <a:r>
              <a:rPr lang="en-US" sz="2200" dirty="0" smtClean="0">
                <a:solidFill>
                  <a:schemeClr val="accent1">
                    <a:lumMod val="50000"/>
                  </a:schemeClr>
                </a:solidFill>
                <a:latin typeface="Arial" panose="020B0604020202020204" pitchFamily="34" charset="0"/>
                <a:cs typeface="Arial" panose="020B0604020202020204" pitchFamily="34" charset="0"/>
              </a:rPr>
              <a:t>Results of analysis of liquid collected from Fan Coils</a:t>
            </a:r>
          </a:p>
          <a:p>
            <a:pPr algn="just"/>
            <a:endParaRPr lang="pt-BR" sz="2400" dirty="0">
              <a:solidFill>
                <a:schemeClr val="accent1">
                  <a:lumMod val="50000"/>
                </a:schemeClr>
              </a:solidFill>
              <a:latin typeface="Arial" panose="020B0604020202020204" pitchFamily="34" charset="0"/>
              <a:cs typeface="Arial" panose="020B0604020202020204" pitchFamily="34" charset="0"/>
            </a:endParaRPr>
          </a:p>
        </p:txBody>
      </p:sp>
      <p:sp>
        <p:nvSpPr>
          <p:cNvPr id="6" name="Retângulo 5"/>
          <p:cNvSpPr/>
          <p:nvPr/>
        </p:nvSpPr>
        <p:spPr>
          <a:xfrm>
            <a:off x="0" y="5589240"/>
            <a:ext cx="9144000" cy="792088"/>
          </a:xfrm>
          <a:prstGeom prst="rect">
            <a:avLst/>
          </a:prstGeom>
          <a:solidFill>
            <a:srgbClr val="E5F5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Número de Slide 8"/>
          <p:cNvSpPr>
            <a:spLocks noGrp="1"/>
          </p:cNvSpPr>
          <p:nvPr>
            <p:ph type="sldNum" sz="quarter" idx="12"/>
          </p:nvPr>
        </p:nvSpPr>
        <p:spPr>
          <a:xfrm>
            <a:off x="7164288" y="5800179"/>
            <a:ext cx="1522512" cy="365125"/>
          </a:xfrm>
        </p:spPr>
        <p:txBody>
          <a:bodyPr/>
          <a:lstStyle/>
          <a:p>
            <a:r>
              <a:rPr lang="pt-BR" sz="1600" b="1" dirty="0" smtClean="0">
                <a:solidFill>
                  <a:srgbClr val="769FD0"/>
                </a:solidFill>
                <a:latin typeface="Arial" panose="020B0604020202020204" pitchFamily="34" charset="0"/>
                <a:cs typeface="Arial" panose="020B0604020202020204" pitchFamily="34" charset="0"/>
              </a:rPr>
              <a:t>26</a:t>
            </a:r>
            <a:endParaRPr lang="pt-BR" sz="1600" b="1" dirty="0">
              <a:solidFill>
                <a:srgbClr val="769FD0"/>
              </a:solidFill>
              <a:latin typeface="Arial" panose="020B0604020202020204" pitchFamily="34" charset="0"/>
              <a:cs typeface="Arial" panose="020B0604020202020204" pitchFamily="34" charset="0"/>
            </a:endParaRPr>
          </a:p>
        </p:txBody>
      </p:sp>
      <p:pic>
        <p:nvPicPr>
          <p:cNvPr id="1028" name="Picture 4" descr="http://www.ashraeasa.org/images/ASHRAE_logo_rgb_transparent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667226"/>
            <a:ext cx="1512168" cy="644072"/>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1907704" y="5653581"/>
            <a:ext cx="3600400" cy="480131"/>
          </a:xfrm>
          <a:prstGeom prst="rect">
            <a:avLst/>
          </a:prstGeom>
          <a:noFill/>
        </p:spPr>
        <p:txBody>
          <a:bodyPr wrap="square" rtlCol="0">
            <a:spAutoFit/>
          </a:bodyPr>
          <a:lstStyle/>
          <a:p>
            <a:pPr algn="ctr">
              <a:lnSpc>
                <a:spcPct val="90000"/>
              </a:lnSpc>
            </a:pPr>
            <a:r>
              <a:rPr lang="en-US" sz="1400" dirty="0" smtClean="0">
                <a:solidFill>
                  <a:srgbClr val="3B6EAB"/>
                </a:solidFill>
                <a:latin typeface="+mj-lt"/>
                <a:ea typeface="Ebrima" panose="02000000000000000000" pitchFamily="2" charset="0"/>
                <a:cs typeface="Ebrima" panose="02000000000000000000" pitchFamily="2" charset="0"/>
              </a:rPr>
              <a:t>AIR CLEANER TO MAKE UP AIR IN ADVERSE THERMAL AND ENVIRONMENTAL CONDITIONS</a:t>
            </a:r>
            <a:endParaRPr lang="en-US" sz="1400" dirty="0">
              <a:solidFill>
                <a:srgbClr val="3B6EAB"/>
              </a:solidFill>
              <a:latin typeface="+mj-lt"/>
              <a:ea typeface="Ebrima" panose="02000000000000000000" pitchFamily="2" charset="0"/>
              <a:cs typeface="Ebrima" panose="02000000000000000000" pitchFamily="2" charset="0"/>
            </a:endParaRPr>
          </a:p>
        </p:txBody>
      </p:sp>
      <p:sp>
        <p:nvSpPr>
          <p:cNvPr id="13" name="CaixaDeTexto 12"/>
          <p:cNvSpPr txBox="1"/>
          <p:nvPr/>
        </p:nvSpPr>
        <p:spPr>
          <a:xfrm>
            <a:off x="1907704" y="5985285"/>
            <a:ext cx="3600400" cy="307777"/>
          </a:xfrm>
          <a:prstGeom prst="rect">
            <a:avLst/>
          </a:prstGeom>
          <a:noFill/>
        </p:spPr>
        <p:txBody>
          <a:bodyPr wrap="square" rtlCol="0">
            <a:spAutoFit/>
          </a:bodyPr>
          <a:lstStyle/>
          <a:p>
            <a:pPr algn="ctr"/>
            <a:r>
              <a:rPr lang="en-US" sz="1400" dirty="0" smtClean="0">
                <a:solidFill>
                  <a:srgbClr val="6794CB"/>
                </a:solidFill>
                <a:latin typeface="+mj-lt"/>
                <a:ea typeface="Ebrima" panose="02000000000000000000" pitchFamily="2" charset="0"/>
                <a:cs typeface="Ebrima" panose="02000000000000000000" pitchFamily="2" charset="0"/>
              </a:rPr>
              <a:t>Domenico Capulli – Natalia M. N. Oliveira</a:t>
            </a:r>
            <a:endParaRPr lang="en-US" sz="1400" dirty="0">
              <a:solidFill>
                <a:srgbClr val="6794CB"/>
              </a:solidFill>
              <a:latin typeface="+mj-lt"/>
              <a:ea typeface="Ebrima" panose="02000000000000000000" pitchFamily="2" charset="0"/>
              <a:cs typeface="Ebrima" panose="02000000000000000000" pitchFamily="2" charset="0"/>
            </a:endParaRPr>
          </a:p>
        </p:txBody>
      </p:sp>
      <p:cxnSp>
        <p:nvCxnSpPr>
          <p:cNvPr id="12" name="Conector reto 11"/>
          <p:cNvCxnSpPr/>
          <p:nvPr/>
        </p:nvCxnSpPr>
        <p:spPr>
          <a:xfrm flipV="1">
            <a:off x="1907704" y="5765364"/>
            <a:ext cx="0" cy="47194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13191"/>
          <a:stretch/>
        </p:blipFill>
        <p:spPr bwMode="auto">
          <a:xfrm>
            <a:off x="385894" y="3645024"/>
            <a:ext cx="8372211" cy="1516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819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1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1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1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1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stract soft blue wave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ítulo 6"/>
          <p:cNvSpPr>
            <a:spLocks noGrp="1"/>
          </p:cNvSpPr>
          <p:nvPr>
            <p:ph type="ctrTitle"/>
          </p:nvPr>
        </p:nvSpPr>
        <p:spPr>
          <a:xfrm>
            <a:off x="683568" y="374799"/>
            <a:ext cx="7774632" cy="965969"/>
          </a:xfrm>
        </p:spPr>
        <p:txBody>
          <a:bodyPr>
            <a:normAutofit/>
          </a:bodyPr>
          <a:lstStyle/>
          <a:p>
            <a:r>
              <a:rPr lang="pt-BR" sz="4800" b="1" u="sng" spc="-150" dirty="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rPr>
              <a:t>CASE OF APLICATION</a:t>
            </a:r>
          </a:p>
        </p:txBody>
      </p:sp>
      <p:sp>
        <p:nvSpPr>
          <p:cNvPr id="6" name="Retângulo 5"/>
          <p:cNvSpPr/>
          <p:nvPr/>
        </p:nvSpPr>
        <p:spPr>
          <a:xfrm>
            <a:off x="0" y="5589240"/>
            <a:ext cx="9144000" cy="792088"/>
          </a:xfrm>
          <a:prstGeom prst="rect">
            <a:avLst/>
          </a:prstGeom>
          <a:solidFill>
            <a:srgbClr val="E5F5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Número de Slide 8"/>
          <p:cNvSpPr>
            <a:spLocks noGrp="1"/>
          </p:cNvSpPr>
          <p:nvPr>
            <p:ph type="sldNum" sz="quarter" idx="12"/>
          </p:nvPr>
        </p:nvSpPr>
        <p:spPr>
          <a:xfrm>
            <a:off x="7164288" y="5800179"/>
            <a:ext cx="1522512" cy="365125"/>
          </a:xfrm>
        </p:spPr>
        <p:txBody>
          <a:bodyPr/>
          <a:lstStyle/>
          <a:p>
            <a:r>
              <a:rPr lang="pt-BR" sz="1600" b="1" dirty="0" smtClean="0">
                <a:solidFill>
                  <a:srgbClr val="769FD0"/>
                </a:solidFill>
                <a:latin typeface="Arial" panose="020B0604020202020204" pitchFamily="34" charset="0"/>
                <a:cs typeface="Arial" panose="020B0604020202020204" pitchFamily="34" charset="0"/>
              </a:rPr>
              <a:t>27</a:t>
            </a:r>
            <a:endParaRPr lang="pt-BR" sz="1600" b="1" dirty="0">
              <a:solidFill>
                <a:srgbClr val="769FD0"/>
              </a:solidFill>
              <a:latin typeface="Arial" panose="020B0604020202020204" pitchFamily="34" charset="0"/>
              <a:cs typeface="Arial" panose="020B0604020202020204" pitchFamily="34" charset="0"/>
            </a:endParaRPr>
          </a:p>
        </p:txBody>
      </p:sp>
      <p:pic>
        <p:nvPicPr>
          <p:cNvPr id="1028" name="Picture 4" descr="http://www.ashraeasa.org/images/ASHRAE_logo_rgb_transparent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667226"/>
            <a:ext cx="1512168" cy="644072"/>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1907704" y="5653581"/>
            <a:ext cx="3600400" cy="480131"/>
          </a:xfrm>
          <a:prstGeom prst="rect">
            <a:avLst/>
          </a:prstGeom>
          <a:noFill/>
        </p:spPr>
        <p:txBody>
          <a:bodyPr wrap="square" rtlCol="0">
            <a:spAutoFit/>
          </a:bodyPr>
          <a:lstStyle/>
          <a:p>
            <a:pPr algn="ctr">
              <a:lnSpc>
                <a:spcPct val="90000"/>
              </a:lnSpc>
            </a:pPr>
            <a:r>
              <a:rPr lang="en-US" sz="1400" dirty="0" smtClean="0">
                <a:solidFill>
                  <a:srgbClr val="3B6EAB"/>
                </a:solidFill>
                <a:latin typeface="+mj-lt"/>
                <a:ea typeface="Ebrima" panose="02000000000000000000" pitchFamily="2" charset="0"/>
                <a:cs typeface="Ebrima" panose="02000000000000000000" pitchFamily="2" charset="0"/>
              </a:rPr>
              <a:t>AIR CLEANER TO MAKE UP AIR IN ADVERSE THERMAL AND ENVIRONMENTAL CONDITIONS</a:t>
            </a:r>
            <a:endParaRPr lang="en-US" sz="1400" dirty="0">
              <a:solidFill>
                <a:srgbClr val="3B6EAB"/>
              </a:solidFill>
              <a:latin typeface="+mj-lt"/>
              <a:ea typeface="Ebrima" panose="02000000000000000000" pitchFamily="2" charset="0"/>
              <a:cs typeface="Ebrima" panose="02000000000000000000" pitchFamily="2" charset="0"/>
            </a:endParaRPr>
          </a:p>
        </p:txBody>
      </p:sp>
      <p:sp>
        <p:nvSpPr>
          <p:cNvPr id="13" name="CaixaDeTexto 12"/>
          <p:cNvSpPr txBox="1"/>
          <p:nvPr/>
        </p:nvSpPr>
        <p:spPr>
          <a:xfrm>
            <a:off x="1907704" y="5985285"/>
            <a:ext cx="3600400" cy="307777"/>
          </a:xfrm>
          <a:prstGeom prst="rect">
            <a:avLst/>
          </a:prstGeom>
          <a:noFill/>
        </p:spPr>
        <p:txBody>
          <a:bodyPr wrap="square" rtlCol="0">
            <a:spAutoFit/>
          </a:bodyPr>
          <a:lstStyle/>
          <a:p>
            <a:pPr algn="ctr"/>
            <a:r>
              <a:rPr lang="en-US" sz="1400" dirty="0" smtClean="0">
                <a:solidFill>
                  <a:srgbClr val="6794CB"/>
                </a:solidFill>
                <a:latin typeface="+mj-lt"/>
                <a:ea typeface="Ebrima" panose="02000000000000000000" pitchFamily="2" charset="0"/>
                <a:cs typeface="Ebrima" panose="02000000000000000000" pitchFamily="2" charset="0"/>
              </a:rPr>
              <a:t>Domenico Capulli – Natalia M. N. Oliveira</a:t>
            </a:r>
            <a:endParaRPr lang="en-US" sz="1400" dirty="0">
              <a:solidFill>
                <a:srgbClr val="6794CB"/>
              </a:solidFill>
              <a:latin typeface="+mj-lt"/>
              <a:ea typeface="Ebrima" panose="02000000000000000000" pitchFamily="2" charset="0"/>
              <a:cs typeface="Ebrima" panose="02000000000000000000" pitchFamily="2" charset="0"/>
            </a:endParaRPr>
          </a:p>
        </p:txBody>
      </p:sp>
      <p:cxnSp>
        <p:nvCxnSpPr>
          <p:cNvPr id="12" name="Conector reto 11"/>
          <p:cNvCxnSpPr/>
          <p:nvPr/>
        </p:nvCxnSpPr>
        <p:spPr>
          <a:xfrm flipV="1">
            <a:off x="1907704" y="5765364"/>
            <a:ext cx="0" cy="471948"/>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Imagem 13" descr="Tubulação de cobre e PH1"/>
          <p:cNvPicPr/>
          <p:nvPr/>
        </p:nvPicPr>
        <p:blipFill>
          <a:blip r:embed="rId5"/>
          <a:srcRect/>
          <a:stretch>
            <a:fillRect/>
          </a:stretch>
        </p:blipFill>
        <p:spPr bwMode="auto">
          <a:xfrm>
            <a:off x="1011652" y="1575963"/>
            <a:ext cx="7120696" cy="3797253"/>
          </a:xfrm>
          <a:prstGeom prst="rect">
            <a:avLst/>
          </a:prstGeom>
          <a:noFill/>
          <a:ln w="9525">
            <a:noFill/>
            <a:miter lim="800000"/>
            <a:headEnd/>
            <a:tailEnd/>
          </a:ln>
        </p:spPr>
      </p:pic>
    </p:spTree>
    <p:extLst>
      <p:ext uri="{BB962C8B-B14F-4D97-AF65-F5344CB8AC3E}">
        <p14:creationId xmlns:p14="http://schemas.microsoft.com/office/powerpoint/2010/main" val="139840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stract soft blue wave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ítulo 6"/>
          <p:cNvSpPr>
            <a:spLocks noGrp="1"/>
          </p:cNvSpPr>
          <p:nvPr>
            <p:ph type="ctrTitle"/>
          </p:nvPr>
        </p:nvSpPr>
        <p:spPr>
          <a:xfrm>
            <a:off x="683568" y="374799"/>
            <a:ext cx="7774632" cy="965969"/>
          </a:xfrm>
        </p:spPr>
        <p:txBody>
          <a:bodyPr>
            <a:normAutofit/>
          </a:bodyPr>
          <a:lstStyle/>
          <a:p>
            <a:r>
              <a:rPr lang="pt-BR" sz="4800" b="1" u="sng" spc="-150" dirty="0" smtClean="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rPr>
              <a:t>CONCLUSION</a:t>
            </a:r>
            <a:endParaRPr lang="pt-BR" sz="4800" b="1" u="sng" spc="-150" dirty="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endParaRPr>
          </a:p>
        </p:txBody>
      </p:sp>
      <p:sp>
        <p:nvSpPr>
          <p:cNvPr id="6" name="Retângulo 5"/>
          <p:cNvSpPr/>
          <p:nvPr/>
        </p:nvSpPr>
        <p:spPr>
          <a:xfrm>
            <a:off x="0" y="5589240"/>
            <a:ext cx="9144000" cy="792088"/>
          </a:xfrm>
          <a:prstGeom prst="rect">
            <a:avLst/>
          </a:prstGeom>
          <a:solidFill>
            <a:srgbClr val="E5F5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Número de Slide 8"/>
          <p:cNvSpPr>
            <a:spLocks noGrp="1"/>
          </p:cNvSpPr>
          <p:nvPr>
            <p:ph type="sldNum" sz="quarter" idx="12"/>
          </p:nvPr>
        </p:nvSpPr>
        <p:spPr>
          <a:xfrm>
            <a:off x="7164288" y="5800179"/>
            <a:ext cx="1522512" cy="365125"/>
          </a:xfrm>
        </p:spPr>
        <p:txBody>
          <a:bodyPr/>
          <a:lstStyle/>
          <a:p>
            <a:r>
              <a:rPr lang="pt-BR" sz="1600" b="1" dirty="0" smtClean="0">
                <a:solidFill>
                  <a:srgbClr val="769FD0"/>
                </a:solidFill>
                <a:latin typeface="Arial" panose="020B0604020202020204" pitchFamily="34" charset="0"/>
                <a:cs typeface="Arial" panose="020B0604020202020204" pitchFamily="34" charset="0"/>
              </a:rPr>
              <a:t>28</a:t>
            </a:r>
          </a:p>
        </p:txBody>
      </p:sp>
      <p:pic>
        <p:nvPicPr>
          <p:cNvPr id="1028" name="Picture 4" descr="http://www.ashraeasa.org/images/ASHRAE_logo_rgb_transparent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667226"/>
            <a:ext cx="1512168" cy="644072"/>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1907704" y="5653581"/>
            <a:ext cx="3600400" cy="480131"/>
          </a:xfrm>
          <a:prstGeom prst="rect">
            <a:avLst/>
          </a:prstGeom>
          <a:noFill/>
        </p:spPr>
        <p:txBody>
          <a:bodyPr wrap="square" rtlCol="0">
            <a:spAutoFit/>
          </a:bodyPr>
          <a:lstStyle/>
          <a:p>
            <a:pPr algn="ctr">
              <a:lnSpc>
                <a:spcPct val="90000"/>
              </a:lnSpc>
            </a:pPr>
            <a:r>
              <a:rPr lang="en-US" sz="1400" dirty="0" smtClean="0">
                <a:solidFill>
                  <a:srgbClr val="3B6EAB"/>
                </a:solidFill>
                <a:latin typeface="+mj-lt"/>
                <a:ea typeface="Ebrima" panose="02000000000000000000" pitchFamily="2" charset="0"/>
                <a:cs typeface="Ebrima" panose="02000000000000000000" pitchFamily="2" charset="0"/>
              </a:rPr>
              <a:t>AIR CLEANER TO MAKE UP AIR IN ADVERSE THERMAL AND ENVIRONMENTAL CONDITIONS</a:t>
            </a:r>
            <a:endParaRPr lang="en-US" sz="1400" dirty="0">
              <a:solidFill>
                <a:srgbClr val="3B6EAB"/>
              </a:solidFill>
              <a:latin typeface="+mj-lt"/>
              <a:ea typeface="Ebrima" panose="02000000000000000000" pitchFamily="2" charset="0"/>
              <a:cs typeface="Ebrima" panose="02000000000000000000" pitchFamily="2" charset="0"/>
            </a:endParaRPr>
          </a:p>
        </p:txBody>
      </p:sp>
      <p:sp>
        <p:nvSpPr>
          <p:cNvPr id="13" name="CaixaDeTexto 12"/>
          <p:cNvSpPr txBox="1"/>
          <p:nvPr/>
        </p:nvSpPr>
        <p:spPr>
          <a:xfrm>
            <a:off x="1907704" y="5985285"/>
            <a:ext cx="3600400" cy="307777"/>
          </a:xfrm>
          <a:prstGeom prst="rect">
            <a:avLst/>
          </a:prstGeom>
          <a:noFill/>
        </p:spPr>
        <p:txBody>
          <a:bodyPr wrap="square" rtlCol="0">
            <a:spAutoFit/>
          </a:bodyPr>
          <a:lstStyle/>
          <a:p>
            <a:pPr algn="ctr"/>
            <a:r>
              <a:rPr lang="en-US" sz="1400" dirty="0" smtClean="0">
                <a:solidFill>
                  <a:srgbClr val="6794CB"/>
                </a:solidFill>
                <a:latin typeface="+mj-lt"/>
                <a:ea typeface="Ebrima" panose="02000000000000000000" pitchFamily="2" charset="0"/>
                <a:cs typeface="Ebrima" panose="02000000000000000000" pitchFamily="2" charset="0"/>
              </a:rPr>
              <a:t>Domenico Capulli – Natalia M. N. Oliveira</a:t>
            </a:r>
            <a:endParaRPr lang="en-US" sz="1400" dirty="0">
              <a:solidFill>
                <a:srgbClr val="6794CB"/>
              </a:solidFill>
              <a:latin typeface="+mj-lt"/>
              <a:ea typeface="Ebrima" panose="02000000000000000000" pitchFamily="2" charset="0"/>
              <a:cs typeface="Ebrima" panose="02000000000000000000" pitchFamily="2" charset="0"/>
            </a:endParaRPr>
          </a:p>
        </p:txBody>
      </p:sp>
      <p:cxnSp>
        <p:nvCxnSpPr>
          <p:cNvPr id="12" name="Conector reto 11"/>
          <p:cNvCxnSpPr/>
          <p:nvPr/>
        </p:nvCxnSpPr>
        <p:spPr>
          <a:xfrm flipV="1">
            <a:off x="1907704" y="5765364"/>
            <a:ext cx="0" cy="471948"/>
          </a:xfrm>
          <a:prstGeom prst="line">
            <a:avLst/>
          </a:prstGeom>
        </p:spPr>
        <p:style>
          <a:lnRef idx="1">
            <a:schemeClr val="accent1"/>
          </a:lnRef>
          <a:fillRef idx="0">
            <a:schemeClr val="accent1"/>
          </a:fillRef>
          <a:effectRef idx="0">
            <a:schemeClr val="accent1"/>
          </a:effectRef>
          <a:fontRef idx="minor">
            <a:schemeClr val="tx1"/>
          </a:fontRef>
        </p:style>
      </p:cxnSp>
      <p:sp>
        <p:nvSpPr>
          <p:cNvPr id="2" name="CaixaDeTexto 1"/>
          <p:cNvSpPr txBox="1"/>
          <p:nvPr/>
        </p:nvSpPr>
        <p:spPr>
          <a:xfrm>
            <a:off x="5572132" y="3000372"/>
            <a:ext cx="3273814"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lvl="0"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Verdana" panose="020B0604030504040204" pitchFamily="34" charset="0"/>
              </a:rPr>
              <a:t>GROUNDBREAKING TECHONOLOGY</a:t>
            </a:r>
          </a:p>
        </p:txBody>
      </p:sp>
      <p:sp>
        <p:nvSpPr>
          <p:cNvPr id="14" name="CaixaDeTexto 1"/>
          <p:cNvSpPr txBox="1"/>
          <p:nvPr/>
        </p:nvSpPr>
        <p:spPr>
          <a:xfrm>
            <a:off x="1428728" y="3181649"/>
            <a:ext cx="2000264"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lvl="0"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Verdana" panose="020B0604030504040204" pitchFamily="34" charset="0"/>
              </a:rPr>
              <a:t>LEED</a:t>
            </a:r>
          </a:p>
        </p:txBody>
      </p:sp>
      <p:sp>
        <p:nvSpPr>
          <p:cNvPr id="15" name="CaixaDeTexto 1"/>
          <p:cNvSpPr txBox="1"/>
          <p:nvPr/>
        </p:nvSpPr>
        <p:spPr>
          <a:xfrm>
            <a:off x="1071538" y="4228935"/>
            <a:ext cx="2702310" cy="12003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lvl="0"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Verdana" panose="020B0604030504040204" pitchFamily="34" charset="0"/>
              </a:rPr>
              <a:t>Control of particulates, mists and gases</a:t>
            </a:r>
          </a:p>
        </p:txBody>
      </p:sp>
      <p:sp>
        <p:nvSpPr>
          <p:cNvPr id="16" name="CaixaDeTexto 1"/>
          <p:cNvSpPr txBox="1"/>
          <p:nvPr/>
        </p:nvSpPr>
        <p:spPr>
          <a:xfrm>
            <a:off x="1357290" y="1571612"/>
            <a:ext cx="2428892"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lvl="0"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Verdana" panose="020B0604030504040204" pitchFamily="34" charset="0"/>
              </a:rPr>
              <a:t>Liquid centrifugation</a:t>
            </a:r>
          </a:p>
        </p:txBody>
      </p:sp>
      <p:pic>
        <p:nvPicPr>
          <p:cNvPr id="9218" name="Picture 2" descr="http://www.clker.com/cliparts/7/b/c/d/1194985600143528727arrow-up-blue_benji_park_01.svg.hi.png"/>
          <p:cNvPicPr>
            <a:picLocks noChangeAspect="1" noChangeArrowheads="1"/>
          </p:cNvPicPr>
          <p:nvPr/>
        </p:nvPicPr>
        <p:blipFill>
          <a:blip r:embed="rId5"/>
          <a:srcRect/>
          <a:stretch>
            <a:fillRect/>
          </a:stretch>
        </p:blipFill>
        <p:spPr bwMode="auto">
          <a:xfrm rot="5400000">
            <a:off x="4165554" y="2547277"/>
            <a:ext cx="793995" cy="1700186"/>
          </a:xfrm>
          <a:prstGeom prst="rect">
            <a:avLst/>
          </a:prstGeom>
          <a:noFill/>
        </p:spPr>
      </p:pic>
      <p:pic>
        <p:nvPicPr>
          <p:cNvPr id="21" name="Picture 2" descr="http://www.clker.com/cliparts/7/b/c/d/1194985600143528727arrow-up-blue_benji_park_01.svg.hi.png"/>
          <p:cNvPicPr>
            <a:picLocks noChangeAspect="1" noChangeArrowheads="1"/>
          </p:cNvPicPr>
          <p:nvPr/>
        </p:nvPicPr>
        <p:blipFill>
          <a:blip r:embed="rId5"/>
          <a:srcRect/>
          <a:stretch>
            <a:fillRect/>
          </a:stretch>
        </p:blipFill>
        <p:spPr bwMode="auto">
          <a:xfrm rot="3852558">
            <a:off x="4379868" y="3494665"/>
            <a:ext cx="793995" cy="1700186"/>
          </a:xfrm>
          <a:prstGeom prst="rect">
            <a:avLst/>
          </a:prstGeom>
          <a:noFill/>
        </p:spPr>
      </p:pic>
      <p:pic>
        <p:nvPicPr>
          <p:cNvPr id="22" name="Picture 2" descr="http://www.clker.com/cliparts/7/b/c/d/1194985600143528727arrow-up-blue_benji_park_01.svg.hi.png"/>
          <p:cNvPicPr>
            <a:picLocks noChangeAspect="1" noChangeArrowheads="1"/>
          </p:cNvPicPr>
          <p:nvPr/>
        </p:nvPicPr>
        <p:blipFill>
          <a:blip r:embed="rId5"/>
          <a:srcRect/>
          <a:stretch>
            <a:fillRect/>
          </a:stretch>
        </p:blipFill>
        <p:spPr bwMode="auto">
          <a:xfrm rot="7016871">
            <a:off x="4379868" y="1618583"/>
            <a:ext cx="793995" cy="1700186"/>
          </a:xfrm>
          <a:prstGeom prst="rect">
            <a:avLst/>
          </a:prstGeom>
          <a:noFill/>
        </p:spPr>
      </p:pic>
    </p:spTree>
    <p:extLst>
      <p:ext uri="{BB962C8B-B14F-4D97-AF65-F5344CB8AC3E}">
        <p14:creationId xmlns:p14="http://schemas.microsoft.com/office/powerpoint/2010/main" val="33509089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2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8"/>
                                        </p:tgtEl>
                                        <p:attrNameLst>
                                          <p:attrName>style.visibility</p:attrName>
                                        </p:attrNameLst>
                                      </p:cBhvr>
                                      <p:to>
                                        <p:strVal val="visible"/>
                                      </p:to>
                                    </p:set>
                                    <p:animEffect transition="in" filter="fade">
                                      <p:cBhvr>
                                        <p:cTn id="27" dur="2000"/>
                                        <p:tgtEl>
                                          <p:spTgt spid="92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2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2000" fill="hold"/>
                                        <p:tgtEl>
                                          <p:spTgt spid="2"/>
                                        </p:tgtEl>
                                        <p:attrNameLst>
                                          <p:attrName>ppt_w</p:attrName>
                                        </p:attrNameLst>
                                      </p:cBhvr>
                                      <p:tavLst>
                                        <p:tav tm="0">
                                          <p:val>
                                            <p:fltVal val="0"/>
                                          </p:val>
                                        </p:tav>
                                        <p:tav tm="100000">
                                          <p:val>
                                            <p:strVal val="#ppt_w"/>
                                          </p:val>
                                        </p:tav>
                                      </p:tavLst>
                                    </p:anim>
                                    <p:anim calcmode="lin" valueType="num">
                                      <p:cBhvr>
                                        <p:cTn id="38" dur="2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stract soft blue wave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ítulo 6"/>
          <p:cNvSpPr>
            <a:spLocks noGrp="1"/>
          </p:cNvSpPr>
          <p:nvPr>
            <p:ph type="ctrTitle"/>
          </p:nvPr>
        </p:nvSpPr>
        <p:spPr>
          <a:xfrm>
            <a:off x="503548" y="361154"/>
            <a:ext cx="8136904" cy="965969"/>
          </a:xfrm>
        </p:spPr>
        <p:txBody>
          <a:bodyPr>
            <a:normAutofit/>
          </a:bodyPr>
          <a:lstStyle/>
          <a:p>
            <a:r>
              <a:rPr lang="pt-BR" sz="4800" b="1" u="sng" spc="-150" dirty="0" smtClean="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rPr>
              <a:t>HOT CLIMATES SCENE</a:t>
            </a:r>
            <a:endParaRPr lang="pt-BR" sz="4800" b="1" u="sng" spc="-150" dirty="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endParaRPr>
          </a:p>
        </p:txBody>
      </p:sp>
      <p:sp>
        <p:nvSpPr>
          <p:cNvPr id="8" name="Subtítulo 7"/>
          <p:cNvSpPr>
            <a:spLocks noGrp="1"/>
          </p:cNvSpPr>
          <p:nvPr>
            <p:ph type="subTitle" idx="1"/>
          </p:nvPr>
        </p:nvSpPr>
        <p:spPr>
          <a:xfrm>
            <a:off x="683568" y="1700808"/>
            <a:ext cx="7776864" cy="3600400"/>
          </a:xfrm>
        </p:spPr>
        <p:txBody>
          <a:bodyPr>
            <a:noAutofit/>
          </a:bodyPr>
          <a:lstStyle/>
          <a:p>
            <a:pPr marL="285750" indent="-285750" algn="just">
              <a:buFont typeface="Wingdings" panose="05000000000000000000" pitchFamily="2" charset="2"/>
              <a:buChar char="Ø"/>
            </a:pPr>
            <a:r>
              <a:rPr lang="en-US" sz="2400" dirty="0" smtClean="0">
                <a:solidFill>
                  <a:schemeClr val="accent1">
                    <a:lumMod val="50000"/>
                  </a:schemeClr>
                </a:solidFill>
                <a:latin typeface="Arial" panose="020B0604020202020204" pitchFamily="34" charset="0"/>
                <a:cs typeface="Arial" panose="020B0604020202020204" pitchFamily="34" charset="0"/>
              </a:rPr>
              <a:t>High thermal loads from May to August</a:t>
            </a:r>
          </a:p>
          <a:p>
            <a:pPr algn="just"/>
            <a:r>
              <a:rPr lang="en-US" sz="2400" dirty="0" smtClean="0">
                <a:solidFill>
                  <a:schemeClr val="accent1">
                    <a:lumMod val="50000"/>
                  </a:schemeClr>
                </a:solidFill>
                <a:latin typeface="Arial" panose="020B0604020202020204" pitchFamily="34" charset="0"/>
                <a:cs typeface="Arial" panose="020B0604020202020204" pitchFamily="34" charset="0"/>
              </a:rPr>
              <a:t>		Temperature: 46°C (115°F) to 30°C (86°F)</a:t>
            </a:r>
          </a:p>
          <a:p>
            <a:pPr algn="just">
              <a:spcAft>
                <a:spcPts val="1200"/>
              </a:spcAft>
            </a:pPr>
            <a:r>
              <a:rPr lang="en-US" sz="2400" dirty="0" smtClean="0">
                <a:solidFill>
                  <a:schemeClr val="accent1">
                    <a:lumMod val="50000"/>
                  </a:schemeClr>
                </a:solidFill>
                <a:latin typeface="Arial" panose="020B0604020202020204" pitchFamily="34" charset="0"/>
                <a:cs typeface="Arial" panose="020B0604020202020204" pitchFamily="34" charset="0"/>
              </a:rPr>
              <a:t>		Daily Humidity: 25% to 82%</a:t>
            </a:r>
          </a:p>
          <a:p>
            <a:pPr marL="285750" indent="-285750" algn="just">
              <a:spcAft>
                <a:spcPts val="1200"/>
              </a:spcAft>
              <a:buFont typeface="Wingdings" panose="05000000000000000000" pitchFamily="2" charset="2"/>
              <a:buChar char="Ø"/>
            </a:pPr>
            <a:r>
              <a:rPr lang="en-US" sz="2400" dirty="0" smtClean="0">
                <a:solidFill>
                  <a:schemeClr val="accent1">
                    <a:lumMod val="50000"/>
                  </a:schemeClr>
                </a:solidFill>
                <a:latin typeface="Arial" panose="020B0604020202020204" pitchFamily="34" charset="0"/>
                <a:cs typeface="Arial" panose="020B0604020202020204" pitchFamily="34" charset="0"/>
              </a:rPr>
              <a:t>Desert regions</a:t>
            </a:r>
          </a:p>
          <a:p>
            <a:pPr marL="285750" indent="-285750" algn="just">
              <a:spcAft>
                <a:spcPts val="1200"/>
              </a:spcAft>
              <a:buFont typeface="Wingdings" panose="05000000000000000000" pitchFamily="2" charset="2"/>
              <a:buChar char="Ø"/>
            </a:pPr>
            <a:r>
              <a:rPr lang="en-US" sz="2400" dirty="0" smtClean="0">
                <a:solidFill>
                  <a:schemeClr val="accent1">
                    <a:lumMod val="50000"/>
                  </a:schemeClr>
                </a:solidFill>
                <a:latin typeface="Arial" panose="020B0604020202020204" pitchFamily="34" charset="0"/>
                <a:cs typeface="Arial" panose="020B0604020202020204" pitchFamily="34" charset="0"/>
              </a:rPr>
              <a:t>Coastal Cities</a:t>
            </a:r>
          </a:p>
          <a:p>
            <a:pPr marL="285750" indent="-285750" algn="just">
              <a:buFont typeface="Wingdings" panose="05000000000000000000" pitchFamily="2" charset="2"/>
              <a:buChar char="Ø"/>
            </a:pPr>
            <a:r>
              <a:rPr lang="en-US" sz="2400" dirty="0" smtClean="0">
                <a:solidFill>
                  <a:schemeClr val="accent1">
                    <a:lumMod val="50000"/>
                  </a:schemeClr>
                </a:solidFill>
                <a:latin typeface="Arial" panose="020B0604020202020204" pitchFamily="34" charset="0"/>
                <a:cs typeface="Arial" panose="020B0604020202020204" pitchFamily="34" charset="0"/>
              </a:rPr>
              <a:t>Outdoor air containing marine salt, silica dust and urban pollutant.</a:t>
            </a:r>
          </a:p>
          <a:p>
            <a:pPr algn="just"/>
            <a:endParaRPr lang="en-US" sz="2000" dirty="0">
              <a:solidFill>
                <a:schemeClr val="accent1">
                  <a:lumMod val="50000"/>
                </a:schemeClr>
              </a:solidFill>
              <a:latin typeface="Arial" panose="020B0604020202020204" pitchFamily="34" charset="0"/>
              <a:cs typeface="Arial" panose="020B0604020202020204" pitchFamily="34" charset="0"/>
            </a:endParaRPr>
          </a:p>
        </p:txBody>
      </p:sp>
      <p:sp>
        <p:nvSpPr>
          <p:cNvPr id="6" name="Retângulo 5"/>
          <p:cNvSpPr/>
          <p:nvPr/>
        </p:nvSpPr>
        <p:spPr>
          <a:xfrm>
            <a:off x="0" y="5589240"/>
            <a:ext cx="9144000" cy="792088"/>
          </a:xfrm>
          <a:prstGeom prst="rect">
            <a:avLst/>
          </a:prstGeom>
          <a:solidFill>
            <a:srgbClr val="E5F5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Número de Slide 8"/>
          <p:cNvSpPr>
            <a:spLocks noGrp="1"/>
          </p:cNvSpPr>
          <p:nvPr>
            <p:ph type="sldNum" sz="quarter" idx="12"/>
          </p:nvPr>
        </p:nvSpPr>
        <p:spPr>
          <a:xfrm>
            <a:off x="7164288" y="5800179"/>
            <a:ext cx="1522512" cy="365125"/>
          </a:xfrm>
        </p:spPr>
        <p:txBody>
          <a:bodyPr/>
          <a:lstStyle/>
          <a:p>
            <a:r>
              <a:rPr lang="pt-BR" sz="1600" b="1" dirty="0" smtClean="0">
                <a:solidFill>
                  <a:srgbClr val="769FD0"/>
                </a:solidFill>
                <a:latin typeface="Arial" panose="020B0604020202020204" pitchFamily="34" charset="0"/>
                <a:cs typeface="Arial" panose="020B0604020202020204" pitchFamily="34" charset="0"/>
              </a:rPr>
              <a:t>2</a:t>
            </a:r>
            <a:endParaRPr lang="pt-BR" sz="1600" b="1" dirty="0">
              <a:solidFill>
                <a:srgbClr val="769FD0"/>
              </a:solidFill>
              <a:latin typeface="Arial" panose="020B0604020202020204" pitchFamily="34" charset="0"/>
              <a:cs typeface="Arial" panose="020B0604020202020204" pitchFamily="34" charset="0"/>
            </a:endParaRPr>
          </a:p>
        </p:txBody>
      </p:sp>
      <p:pic>
        <p:nvPicPr>
          <p:cNvPr id="1028" name="Picture 4" descr="http://www.ashraeasa.org/images/ASHRAE_logo_rgb_transparent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667226"/>
            <a:ext cx="1512168" cy="644072"/>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1907704" y="5653581"/>
            <a:ext cx="3600400" cy="480131"/>
          </a:xfrm>
          <a:prstGeom prst="rect">
            <a:avLst/>
          </a:prstGeom>
          <a:noFill/>
        </p:spPr>
        <p:txBody>
          <a:bodyPr wrap="square" rtlCol="0">
            <a:spAutoFit/>
          </a:bodyPr>
          <a:lstStyle/>
          <a:p>
            <a:pPr algn="ctr">
              <a:lnSpc>
                <a:spcPct val="90000"/>
              </a:lnSpc>
            </a:pPr>
            <a:r>
              <a:rPr lang="en-US" sz="1400" dirty="0" smtClean="0">
                <a:solidFill>
                  <a:srgbClr val="3B6EAB"/>
                </a:solidFill>
                <a:latin typeface="+mj-lt"/>
                <a:ea typeface="Ebrima" panose="02000000000000000000" pitchFamily="2" charset="0"/>
                <a:cs typeface="Ebrima" panose="02000000000000000000" pitchFamily="2" charset="0"/>
              </a:rPr>
              <a:t>AIR CLEANER TO MAKE UP AIR IN ADVERSE THERMAL AND ENVIRONMENTAL CONDITIONS</a:t>
            </a:r>
            <a:endParaRPr lang="en-US" sz="1400" dirty="0">
              <a:solidFill>
                <a:srgbClr val="3B6EAB"/>
              </a:solidFill>
              <a:latin typeface="+mj-lt"/>
              <a:ea typeface="Ebrima" panose="02000000000000000000" pitchFamily="2" charset="0"/>
              <a:cs typeface="Ebrima" panose="02000000000000000000" pitchFamily="2" charset="0"/>
            </a:endParaRPr>
          </a:p>
        </p:txBody>
      </p:sp>
      <p:sp>
        <p:nvSpPr>
          <p:cNvPr id="13" name="CaixaDeTexto 12"/>
          <p:cNvSpPr txBox="1"/>
          <p:nvPr/>
        </p:nvSpPr>
        <p:spPr>
          <a:xfrm>
            <a:off x="1907704" y="5985285"/>
            <a:ext cx="3600400" cy="307777"/>
          </a:xfrm>
          <a:prstGeom prst="rect">
            <a:avLst/>
          </a:prstGeom>
          <a:noFill/>
        </p:spPr>
        <p:txBody>
          <a:bodyPr wrap="square" rtlCol="0">
            <a:spAutoFit/>
          </a:bodyPr>
          <a:lstStyle/>
          <a:p>
            <a:pPr algn="ctr"/>
            <a:r>
              <a:rPr lang="en-US" sz="1400" dirty="0" smtClean="0">
                <a:solidFill>
                  <a:srgbClr val="6794CB"/>
                </a:solidFill>
                <a:latin typeface="+mj-lt"/>
                <a:ea typeface="Ebrima" panose="02000000000000000000" pitchFamily="2" charset="0"/>
                <a:cs typeface="Ebrima" panose="02000000000000000000" pitchFamily="2" charset="0"/>
              </a:rPr>
              <a:t>Domenico Capulli – Natalia M. N. Oliveira</a:t>
            </a:r>
            <a:endParaRPr lang="en-US" sz="1400" dirty="0">
              <a:solidFill>
                <a:srgbClr val="6794CB"/>
              </a:solidFill>
              <a:latin typeface="+mj-lt"/>
              <a:ea typeface="Ebrima" panose="02000000000000000000" pitchFamily="2" charset="0"/>
              <a:cs typeface="Ebrima" panose="02000000000000000000" pitchFamily="2" charset="0"/>
            </a:endParaRPr>
          </a:p>
        </p:txBody>
      </p:sp>
      <p:cxnSp>
        <p:nvCxnSpPr>
          <p:cNvPr id="12" name="Conector reto 11"/>
          <p:cNvCxnSpPr/>
          <p:nvPr/>
        </p:nvCxnSpPr>
        <p:spPr>
          <a:xfrm flipV="1">
            <a:off x="1907704" y="5765364"/>
            <a:ext cx="0" cy="4719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60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8">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 calcmode="lin" valueType="num">
                                      <p:cBhvr additive="base">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additive="base">
                                        <p:cTn id="35"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stract soft blue wave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ítulo 6"/>
          <p:cNvSpPr>
            <a:spLocks noGrp="1"/>
          </p:cNvSpPr>
          <p:nvPr>
            <p:ph type="ctrTitle"/>
          </p:nvPr>
        </p:nvSpPr>
        <p:spPr>
          <a:xfrm>
            <a:off x="683568" y="374799"/>
            <a:ext cx="7774632" cy="965969"/>
          </a:xfrm>
        </p:spPr>
        <p:txBody>
          <a:bodyPr>
            <a:normAutofit/>
          </a:bodyPr>
          <a:lstStyle/>
          <a:p>
            <a:r>
              <a:rPr lang="pt-BR" sz="4800" b="1" u="sng" spc="-150" dirty="0" smtClean="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rPr>
              <a:t>ACKNOWLEDGMENTS</a:t>
            </a:r>
            <a:endParaRPr lang="pt-BR" sz="4800" b="1" u="sng" spc="-150" dirty="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endParaRPr>
          </a:p>
        </p:txBody>
      </p:sp>
      <p:sp>
        <p:nvSpPr>
          <p:cNvPr id="8" name="Subtítulo 7"/>
          <p:cNvSpPr>
            <a:spLocks noGrp="1"/>
          </p:cNvSpPr>
          <p:nvPr>
            <p:ph type="subTitle" idx="1"/>
          </p:nvPr>
        </p:nvSpPr>
        <p:spPr>
          <a:xfrm>
            <a:off x="683568" y="2272312"/>
            <a:ext cx="7776864" cy="2799762"/>
          </a:xfrm>
        </p:spPr>
        <p:txBody>
          <a:bodyPr>
            <a:normAutofit/>
          </a:bodyPr>
          <a:lstStyle/>
          <a:p>
            <a:pPr algn="just"/>
            <a:r>
              <a:rPr lang="en-US" sz="2800" dirty="0">
                <a:solidFill>
                  <a:schemeClr val="accent1">
                    <a:lumMod val="50000"/>
                  </a:schemeClr>
                </a:solidFill>
              </a:rPr>
              <a:t>In memory of  scientist Giuseppe Capulli  for his  legacy of perseverance, tenacity and creativity whose struggle in technological innovation and wellbeing of our environment helped the continuous improvement of the life quality of mankind. </a:t>
            </a:r>
            <a:endParaRPr lang="pt-BR" sz="2800" dirty="0">
              <a:solidFill>
                <a:schemeClr val="accent1">
                  <a:lumMod val="50000"/>
                </a:schemeClr>
              </a:solidFill>
            </a:endParaRPr>
          </a:p>
        </p:txBody>
      </p:sp>
      <p:sp>
        <p:nvSpPr>
          <p:cNvPr id="6" name="Retângulo 5"/>
          <p:cNvSpPr/>
          <p:nvPr/>
        </p:nvSpPr>
        <p:spPr>
          <a:xfrm>
            <a:off x="0" y="5589240"/>
            <a:ext cx="9144000" cy="792088"/>
          </a:xfrm>
          <a:prstGeom prst="rect">
            <a:avLst/>
          </a:prstGeom>
          <a:solidFill>
            <a:srgbClr val="E5F5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Número de Slide 8"/>
          <p:cNvSpPr>
            <a:spLocks noGrp="1"/>
          </p:cNvSpPr>
          <p:nvPr>
            <p:ph type="sldNum" sz="quarter" idx="12"/>
          </p:nvPr>
        </p:nvSpPr>
        <p:spPr>
          <a:xfrm>
            <a:off x="7164288" y="5800179"/>
            <a:ext cx="1522512" cy="365125"/>
          </a:xfrm>
        </p:spPr>
        <p:txBody>
          <a:bodyPr/>
          <a:lstStyle/>
          <a:p>
            <a:r>
              <a:rPr lang="pt-BR" sz="1600" b="1" dirty="0" smtClean="0">
                <a:solidFill>
                  <a:srgbClr val="769FD0"/>
                </a:solidFill>
                <a:latin typeface="Arial" panose="020B0604020202020204" pitchFamily="34" charset="0"/>
                <a:cs typeface="Arial" panose="020B0604020202020204" pitchFamily="34" charset="0"/>
              </a:rPr>
              <a:t>29</a:t>
            </a:r>
            <a:endParaRPr lang="pt-BR" sz="1600" b="1" dirty="0">
              <a:solidFill>
                <a:srgbClr val="769FD0"/>
              </a:solidFill>
              <a:latin typeface="Arial" panose="020B0604020202020204" pitchFamily="34" charset="0"/>
              <a:cs typeface="Arial" panose="020B0604020202020204" pitchFamily="34" charset="0"/>
            </a:endParaRPr>
          </a:p>
        </p:txBody>
      </p:sp>
      <p:pic>
        <p:nvPicPr>
          <p:cNvPr id="1028" name="Picture 4" descr="http://www.ashraeasa.org/images/ASHRAE_logo_rgb_transparent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667226"/>
            <a:ext cx="1512168" cy="644072"/>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1907704" y="5653581"/>
            <a:ext cx="3600400" cy="480131"/>
          </a:xfrm>
          <a:prstGeom prst="rect">
            <a:avLst/>
          </a:prstGeom>
          <a:noFill/>
        </p:spPr>
        <p:txBody>
          <a:bodyPr wrap="square" rtlCol="0">
            <a:spAutoFit/>
          </a:bodyPr>
          <a:lstStyle/>
          <a:p>
            <a:pPr algn="ctr">
              <a:lnSpc>
                <a:spcPct val="90000"/>
              </a:lnSpc>
            </a:pPr>
            <a:r>
              <a:rPr lang="en-US" sz="1400" dirty="0" smtClean="0">
                <a:solidFill>
                  <a:srgbClr val="3B6EAB"/>
                </a:solidFill>
                <a:latin typeface="+mj-lt"/>
                <a:ea typeface="Ebrima" panose="02000000000000000000" pitchFamily="2" charset="0"/>
                <a:cs typeface="Ebrima" panose="02000000000000000000" pitchFamily="2" charset="0"/>
              </a:rPr>
              <a:t>AIR CLEANER TO MAKE UP AIR IN ADVERSE THERMAL AND ENVIRONMENTAL CONDITIONS</a:t>
            </a:r>
            <a:endParaRPr lang="en-US" sz="1400" dirty="0">
              <a:solidFill>
                <a:srgbClr val="3B6EAB"/>
              </a:solidFill>
              <a:latin typeface="+mj-lt"/>
              <a:ea typeface="Ebrima" panose="02000000000000000000" pitchFamily="2" charset="0"/>
              <a:cs typeface="Ebrima" panose="02000000000000000000" pitchFamily="2" charset="0"/>
            </a:endParaRPr>
          </a:p>
        </p:txBody>
      </p:sp>
      <p:sp>
        <p:nvSpPr>
          <p:cNvPr id="13" name="CaixaDeTexto 12"/>
          <p:cNvSpPr txBox="1"/>
          <p:nvPr/>
        </p:nvSpPr>
        <p:spPr>
          <a:xfrm>
            <a:off x="1907704" y="5985285"/>
            <a:ext cx="3600400" cy="307777"/>
          </a:xfrm>
          <a:prstGeom prst="rect">
            <a:avLst/>
          </a:prstGeom>
          <a:noFill/>
        </p:spPr>
        <p:txBody>
          <a:bodyPr wrap="square" rtlCol="0">
            <a:spAutoFit/>
          </a:bodyPr>
          <a:lstStyle/>
          <a:p>
            <a:pPr algn="ctr"/>
            <a:r>
              <a:rPr lang="en-US" sz="1400" dirty="0" smtClean="0">
                <a:solidFill>
                  <a:srgbClr val="6794CB"/>
                </a:solidFill>
                <a:latin typeface="+mj-lt"/>
                <a:ea typeface="Ebrima" panose="02000000000000000000" pitchFamily="2" charset="0"/>
                <a:cs typeface="Ebrima" panose="02000000000000000000" pitchFamily="2" charset="0"/>
              </a:rPr>
              <a:t>Domenico Capulli – Natalia M. N. Oliveira</a:t>
            </a:r>
            <a:endParaRPr lang="en-US" sz="1400" dirty="0">
              <a:solidFill>
                <a:srgbClr val="6794CB"/>
              </a:solidFill>
              <a:latin typeface="+mj-lt"/>
              <a:ea typeface="Ebrima" panose="02000000000000000000" pitchFamily="2" charset="0"/>
              <a:cs typeface="Ebrima" panose="02000000000000000000" pitchFamily="2" charset="0"/>
            </a:endParaRPr>
          </a:p>
        </p:txBody>
      </p:sp>
      <p:cxnSp>
        <p:nvCxnSpPr>
          <p:cNvPr id="12" name="Conector reto 11"/>
          <p:cNvCxnSpPr/>
          <p:nvPr/>
        </p:nvCxnSpPr>
        <p:spPr>
          <a:xfrm flipV="1">
            <a:off x="1907704" y="5765364"/>
            <a:ext cx="0" cy="4719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61963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1"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lide(fromBottom)">
                                      <p:cBhvr>
                                        <p:cTn id="7" dur="3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stract soft blue wave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Subtítulo 7"/>
          <p:cNvSpPr>
            <a:spLocks noGrp="1"/>
          </p:cNvSpPr>
          <p:nvPr>
            <p:ph type="subTitle" idx="1"/>
          </p:nvPr>
        </p:nvSpPr>
        <p:spPr>
          <a:xfrm>
            <a:off x="683568" y="2346600"/>
            <a:ext cx="7776864" cy="1368152"/>
          </a:xfrm>
        </p:spPr>
        <p:txBody>
          <a:bodyPr>
            <a:normAutofit/>
          </a:bodyPr>
          <a:lstStyle/>
          <a:p>
            <a:r>
              <a:rPr lang="pt-BR" sz="80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anose="02040604050505020304" pitchFamily="18" charset="0"/>
                <a:cs typeface="Arial" panose="020B0604020202020204" pitchFamily="34" charset="0"/>
              </a:rPr>
              <a:t>THANK  YOU</a:t>
            </a:r>
          </a:p>
        </p:txBody>
      </p:sp>
      <p:sp>
        <p:nvSpPr>
          <p:cNvPr id="6" name="Retângulo 5"/>
          <p:cNvSpPr/>
          <p:nvPr/>
        </p:nvSpPr>
        <p:spPr>
          <a:xfrm>
            <a:off x="0" y="5589240"/>
            <a:ext cx="9144000" cy="792088"/>
          </a:xfrm>
          <a:prstGeom prst="rect">
            <a:avLst/>
          </a:prstGeom>
          <a:solidFill>
            <a:srgbClr val="E5F5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Número de Slide 8"/>
          <p:cNvSpPr>
            <a:spLocks noGrp="1"/>
          </p:cNvSpPr>
          <p:nvPr>
            <p:ph type="sldNum" sz="quarter" idx="12"/>
          </p:nvPr>
        </p:nvSpPr>
        <p:spPr>
          <a:xfrm>
            <a:off x="7164288" y="5800179"/>
            <a:ext cx="1522512" cy="365125"/>
          </a:xfrm>
        </p:spPr>
        <p:txBody>
          <a:bodyPr/>
          <a:lstStyle/>
          <a:p>
            <a:r>
              <a:rPr lang="pt-BR" sz="1600" b="1" dirty="0" smtClean="0">
                <a:solidFill>
                  <a:srgbClr val="769FD0"/>
                </a:solidFill>
                <a:latin typeface="Arial" panose="020B0604020202020204" pitchFamily="34" charset="0"/>
                <a:cs typeface="Arial" panose="020B0604020202020204" pitchFamily="34" charset="0"/>
              </a:rPr>
              <a:t>30</a:t>
            </a:r>
            <a:endParaRPr lang="pt-BR" sz="1600" b="1" dirty="0">
              <a:solidFill>
                <a:srgbClr val="769FD0"/>
              </a:solidFill>
              <a:latin typeface="Arial" panose="020B0604020202020204" pitchFamily="34" charset="0"/>
              <a:cs typeface="Arial" panose="020B0604020202020204" pitchFamily="34" charset="0"/>
            </a:endParaRPr>
          </a:p>
        </p:txBody>
      </p:sp>
      <p:pic>
        <p:nvPicPr>
          <p:cNvPr id="1028" name="Picture 4" descr="http://www.ashraeasa.org/images/ASHRAE_logo_rgb_transparent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667226"/>
            <a:ext cx="1512168" cy="644072"/>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1907704" y="5653581"/>
            <a:ext cx="3600400" cy="480131"/>
          </a:xfrm>
          <a:prstGeom prst="rect">
            <a:avLst/>
          </a:prstGeom>
          <a:noFill/>
        </p:spPr>
        <p:txBody>
          <a:bodyPr wrap="square" rtlCol="0">
            <a:spAutoFit/>
          </a:bodyPr>
          <a:lstStyle/>
          <a:p>
            <a:pPr algn="ctr">
              <a:lnSpc>
                <a:spcPct val="90000"/>
              </a:lnSpc>
            </a:pPr>
            <a:r>
              <a:rPr lang="en-US" sz="1400" dirty="0" smtClean="0">
                <a:solidFill>
                  <a:srgbClr val="3B6EAB"/>
                </a:solidFill>
                <a:latin typeface="+mj-lt"/>
                <a:ea typeface="Ebrima" panose="02000000000000000000" pitchFamily="2" charset="0"/>
                <a:cs typeface="Ebrima" panose="02000000000000000000" pitchFamily="2" charset="0"/>
              </a:rPr>
              <a:t>AIR CLEANER TO MAKE UP AIR IN ADVERSE THERMAL AND ENVIRONMENTAL CONDITIONS</a:t>
            </a:r>
            <a:endParaRPr lang="en-US" sz="1400" dirty="0">
              <a:solidFill>
                <a:srgbClr val="3B6EAB"/>
              </a:solidFill>
              <a:latin typeface="+mj-lt"/>
              <a:ea typeface="Ebrima" panose="02000000000000000000" pitchFamily="2" charset="0"/>
              <a:cs typeface="Ebrima" panose="02000000000000000000" pitchFamily="2" charset="0"/>
            </a:endParaRPr>
          </a:p>
        </p:txBody>
      </p:sp>
      <p:sp>
        <p:nvSpPr>
          <p:cNvPr id="13" name="CaixaDeTexto 12"/>
          <p:cNvSpPr txBox="1"/>
          <p:nvPr/>
        </p:nvSpPr>
        <p:spPr>
          <a:xfrm>
            <a:off x="1907704" y="5985285"/>
            <a:ext cx="3600400" cy="307777"/>
          </a:xfrm>
          <a:prstGeom prst="rect">
            <a:avLst/>
          </a:prstGeom>
          <a:noFill/>
        </p:spPr>
        <p:txBody>
          <a:bodyPr wrap="square" rtlCol="0">
            <a:spAutoFit/>
          </a:bodyPr>
          <a:lstStyle/>
          <a:p>
            <a:pPr algn="ctr"/>
            <a:r>
              <a:rPr lang="en-US" sz="1400" dirty="0" smtClean="0">
                <a:solidFill>
                  <a:srgbClr val="6794CB"/>
                </a:solidFill>
                <a:latin typeface="+mj-lt"/>
                <a:ea typeface="Ebrima" panose="02000000000000000000" pitchFamily="2" charset="0"/>
                <a:cs typeface="Ebrima" panose="02000000000000000000" pitchFamily="2" charset="0"/>
              </a:rPr>
              <a:t>Domenico Capulli – Natalia M. N. Oliveira</a:t>
            </a:r>
            <a:endParaRPr lang="en-US" sz="1400" dirty="0">
              <a:solidFill>
                <a:srgbClr val="6794CB"/>
              </a:solidFill>
              <a:latin typeface="+mj-lt"/>
              <a:ea typeface="Ebrima" panose="02000000000000000000" pitchFamily="2" charset="0"/>
              <a:cs typeface="Ebrima" panose="02000000000000000000" pitchFamily="2" charset="0"/>
            </a:endParaRPr>
          </a:p>
        </p:txBody>
      </p:sp>
      <p:cxnSp>
        <p:nvCxnSpPr>
          <p:cNvPr id="12" name="Conector reto 11"/>
          <p:cNvCxnSpPr/>
          <p:nvPr/>
        </p:nvCxnSpPr>
        <p:spPr>
          <a:xfrm flipV="1">
            <a:off x="1907704" y="5765364"/>
            <a:ext cx="0" cy="4719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9215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1"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trips(downRight)">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stract soft blue wave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Subtítulo 7"/>
          <p:cNvSpPr>
            <a:spLocks noGrp="1"/>
          </p:cNvSpPr>
          <p:nvPr>
            <p:ph type="subTitle" idx="1"/>
          </p:nvPr>
        </p:nvSpPr>
        <p:spPr>
          <a:xfrm>
            <a:off x="683568" y="1052736"/>
            <a:ext cx="7776864" cy="4248472"/>
          </a:xfrm>
        </p:spPr>
        <p:txBody>
          <a:bodyPr>
            <a:normAutofit/>
          </a:bodyPr>
          <a:lstStyle/>
          <a:p>
            <a:endParaRPr lang="pt-BR" sz="3600" dirty="0" smtClean="0">
              <a:solidFill>
                <a:srgbClr val="3E4E82"/>
              </a:solidFill>
              <a:latin typeface="Arial" panose="020B0604020202020204" pitchFamily="34" charset="0"/>
              <a:cs typeface="Arial" panose="020B0604020202020204" pitchFamily="34" charset="0"/>
            </a:endParaRPr>
          </a:p>
          <a:p>
            <a:r>
              <a:rPr lang="pt-BR"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anose="02040604050505020304" pitchFamily="18" charset="0"/>
                <a:cs typeface="Arial" panose="020B0604020202020204" pitchFamily="34" charset="0"/>
              </a:rPr>
              <a:t>QUESTIONS?</a:t>
            </a:r>
          </a:p>
          <a:p>
            <a:endParaRPr lang="pt-BR" dirty="0" smtClean="0">
              <a:solidFill>
                <a:srgbClr val="3E4E82"/>
              </a:solidFill>
              <a:latin typeface="Arial" panose="020B0604020202020204" pitchFamily="34" charset="0"/>
              <a:cs typeface="Arial" panose="020B0604020202020204" pitchFamily="34" charset="0"/>
            </a:endParaRPr>
          </a:p>
          <a:p>
            <a:endParaRPr lang="pt-BR" dirty="0">
              <a:solidFill>
                <a:srgbClr val="3E4E82"/>
              </a:solidFill>
              <a:latin typeface="Arial" panose="020B0604020202020204" pitchFamily="34" charset="0"/>
              <a:cs typeface="Arial" panose="020B0604020202020204" pitchFamily="34" charset="0"/>
            </a:endParaRPr>
          </a:p>
          <a:p>
            <a:r>
              <a:rPr lang="pt-BR" sz="2000" dirty="0" smtClean="0">
                <a:solidFill>
                  <a:srgbClr val="3E4E82"/>
                </a:solidFill>
                <a:latin typeface="Arial" panose="020B0604020202020204" pitchFamily="34" charset="0"/>
                <a:cs typeface="Arial" panose="020B0604020202020204" pitchFamily="34" charset="0"/>
              </a:rPr>
              <a:t>E-mail: </a:t>
            </a:r>
            <a:r>
              <a:rPr lang="pt-BR" sz="2000" dirty="0" smtClean="0">
                <a:solidFill>
                  <a:srgbClr val="3E4E82"/>
                </a:solidFill>
                <a:latin typeface="Arial" panose="020B0604020202020204" pitchFamily="34" charset="0"/>
                <a:cs typeface="Arial" panose="020B0604020202020204" pitchFamily="34" charset="0"/>
                <a:hlinkClick r:id="rId4"/>
              </a:rPr>
              <a:t>nataliamno@yahoo.com.br</a:t>
            </a:r>
            <a:r>
              <a:rPr lang="pt-BR" sz="2000" dirty="0" smtClean="0">
                <a:solidFill>
                  <a:srgbClr val="3E4E82"/>
                </a:solidFill>
                <a:latin typeface="Arial" panose="020B0604020202020204" pitchFamily="34" charset="0"/>
                <a:cs typeface="Arial" panose="020B0604020202020204" pitchFamily="34" charset="0"/>
              </a:rPr>
              <a:t>  </a:t>
            </a:r>
          </a:p>
          <a:p>
            <a:r>
              <a:rPr lang="pt-BR" sz="2000" dirty="0" smtClean="0">
                <a:solidFill>
                  <a:srgbClr val="3E4E82"/>
                </a:solidFill>
                <a:latin typeface="Arial" panose="020B0604020202020204" pitchFamily="34" charset="0"/>
                <a:cs typeface="Arial" panose="020B0604020202020204" pitchFamily="34" charset="0"/>
              </a:rPr>
              <a:t>Tel.: +55 21 99642-0132</a:t>
            </a:r>
            <a:endParaRPr lang="pt-BR" sz="2000" dirty="0">
              <a:solidFill>
                <a:srgbClr val="3E4E82"/>
              </a:solidFill>
              <a:latin typeface="Arial" panose="020B0604020202020204" pitchFamily="34" charset="0"/>
              <a:cs typeface="Arial" panose="020B0604020202020204" pitchFamily="34" charset="0"/>
            </a:endParaRPr>
          </a:p>
        </p:txBody>
      </p:sp>
      <p:sp>
        <p:nvSpPr>
          <p:cNvPr id="6" name="Retângulo 5"/>
          <p:cNvSpPr/>
          <p:nvPr/>
        </p:nvSpPr>
        <p:spPr>
          <a:xfrm>
            <a:off x="0" y="5589240"/>
            <a:ext cx="9144000" cy="792088"/>
          </a:xfrm>
          <a:prstGeom prst="rect">
            <a:avLst/>
          </a:prstGeom>
          <a:solidFill>
            <a:srgbClr val="E5F5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Número de Slide 8"/>
          <p:cNvSpPr>
            <a:spLocks noGrp="1"/>
          </p:cNvSpPr>
          <p:nvPr>
            <p:ph type="sldNum" sz="quarter" idx="12"/>
          </p:nvPr>
        </p:nvSpPr>
        <p:spPr>
          <a:xfrm>
            <a:off x="7164288" y="5800179"/>
            <a:ext cx="1522512" cy="365125"/>
          </a:xfrm>
        </p:spPr>
        <p:txBody>
          <a:bodyPr/>
          <a:lstStyle/>
          <a:p>
            <a:r>
              <a:rPr lang="pt-BR" sz="1600" b="1" dirty="0" smtClean="0">
                <a:solidFill>
                  <a:srgbClr val="769FD0"/>
                </a:solidFill>
                <a:latin typeface="Arial" panose="020B0604020202020204" pitchFamily="34" charset="0"/>
                <a:cs typeface="Arial" panose="020B0604020202020204" pitchFamily="34" charset="0"/>
              </a:rPr>
              <a:t>31</a:t>
            </a:r>
            <a:endParaRPr lang="pt-BR" sz="1600" b="1" dirty="0">
              <a:solidFill>
                <a:srgbClr val="769FD0"/>
              </a:solidFill>
              <a:latin typeface="Arial" panose="020B0604020202020204" pitchFamily="34" charset="0"/>
              <a:cs typeface="Arial" panose="020B0604020202020204" pitchFamily="34" charset="0"/>
            </a:endParaRPr>
          </a:p>
        </p:txBody>
      </p:sp>
      <p:pic>
        <p:nvPicPr>
          <p:cNvPr id="1028" name="Picture 4" descr="http://www.ashraeasa.org/images/ASHRAE_logo_rgb_transparent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5667226"/>
            <a:ext cx="1512168" cy="644072"/>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1907704" y="5653581"/>
            <a:ext cx="3600400" cy="480131"/>
          </a:xfrm>
          <a:prstGeom prst="rect">
            <a:avLst/>
          </a:prstGeom>
          <a:noFill/>
        </p:spPr>
        <p:txBody>
          <a:bodyPr wrap="square" rtlCol="0">
            <a:spAutoFit/>
          </a:bodyPr>
          <a:lstStyle/>
          <a:p>
            <a:pPr algn="ctr">
              <a:lnSpc>
                <a:spcPct val="90000"/>
              </a:lnSpc>
            </a:pPr>
            <a:r>
              <a:rPr lang="en-US" sz="1400" dirty="0" smtClean="0">
                <a:solidFill>
                  <a:srgbClr val="3B6EAB"/>
                </a:solidFill>
                <a:latin typeface="+mj-lt"/>
                <a:ea typeface="Ebrima" panose="02000000000000000000" pitchFamily="2" charset="0"/>
                <a:cs typeface="Ebrima" panose="02000000000000000000" pitchFamily="2" charset="0"/>
              </a:rPr>
              <a:t>AIR CLEANER TO MAKE UP AIR IN ADVERSE THERMAL AND ENVIRONMENTAL CONDITIONS</a:t>
            </a:r>
            <a:endParaRPr lang="en-US" sz="1400" dirty="0">
              <a:solidFill>
                <a:srgbClr val="3B6EAB"/>
              </a:solidFill>
              <a:latin typeface="+mj-lt"/>
              <a:ea typeface="Ebrima" panose="02000000000000000000" pitchFamily="2" charset="0"/>
              <a:cs typeface="Ebrima" panose="02000000000000000000" pitchFamily="2" charset="0"/>
            </a:endParaRPr>
          </a:p>
        </p:txBody>
      </p:sp>
      <p:sp>
        <p:nvSpPr>
          <p:cNvPr id="13" name="CaixaDeTexto 12"/>
          <p:cNvSpPr txBox="1"/>
          <p:nvPr/>
        </p:nvSpPr>
        <p:spPr>
          <a:xfrm>
            <a:off x="1907704" y="5985285"/>
            <a:ext cx="3600400" cy="307777"/>
          </a:xfrm>
          <a:prstGeom prst="rect">
            <a:avLst/>
          </a:prstGeom>
          <a:noFill/>
        </p:spPr>
        <p:txBody>
          <a:bodyPr wrap="square" rtlCol="0">
            <a:spAutoFit/>
          </a:bodyPr>
          <a:lstStyle/>
          <a:p>
            <a:pPr algn="ctr"/>
            <a:r>
              <a:rPr lang="en-US" sz="1400" dirty="0" smtClean="0">
                <a:solidFill>
                  <a:srgbClr val="6794CB"/>
                </a:solidFill>
                <a:latin typeface="+mj-lt"/>
                <a:ea typeface="Ebrima" panose="02000000000000000000" pitchFamily="2" charset="0"/>
                <a:cs typeface="Ebrima" panose="02000000000000000000" pitchFamily="2" charset="0"/>
              </a:rPr>
              <a:t>Domenico Capulli – Natalia M. N. Oliveira</a:t>
            </a:r>
            <a:endParaRPr lang="en-US" sz="1400" dirty="0">
              <a:solidFill>
                <a:srgbClr val="6794CB"/>
              </a:solidFill>
              <a:latin typeface="+mj-lt"/>
              <a:ea typeface="Ebrima" panose="02000000000000000000" pitchFamily="2" charset="0"/>
              <a:cs typeface="Ebrima" panose="02000000000000000000" pitchFamily="2" charset="0"/>
            </a:endParaRPr>
          </a:p>
        </p:txBody>
      </p:sp>
      <p:cxnSp>
        <p:nvCxnSpPr>
          <p:cNvPr id="12" name="Conector reto 11"/>
          <p:cNvCxnSpPr/>
          <p:nvPr/>
        </p:nvCxnSpPr>
        <p:spPr>
          <a:xfrm flipV="1">
            <a:off x="1907704" y="5765364"/>
            <a:ext cx="0" cy="4719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8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500"/>
                                        <p:tgtEl>
                                          <p:spTgt spid="8">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4" end="4"/>
                                            </p:txEl>
                                          </p:spTgt>
                                        </p:tgtEl>
                                        <p:attrNameLst>
                                          <p:attrName>style.visibility</p:attrName>
                                        </p:attrNameLst>
                                      </p:cBhvr>
                                      <p:to>
                                        <p:strVal val="visible"/>
                                      </p:to>
                                    </p:set>
                                    <p:animEffect transition="in" filter="fade">
                                      <p:cBhvr>
                                        <p:cTn id="10" dur="1500"/>
                                        <p:tgtEl>
                                          <p:spTgt spid="8">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fade">
                                      <p:cBhvr>
                                        <p:cTn id="13" dur="1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stract soft blue wave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ítulo 6"/>
          <p:cNvSpPr>
            <a:spLocks noGrp="1"/>
          </p:cNvSpPr>
          <p:nvPr>
            <p:ph type="ctrTitle"/>
          </p:nvPr>
        </p:nvSpPr>
        <p:spPr>
          <a:xfrm>
            <a:off x="503548" y="361154"/>
            <a:ext cx="8136904" cy="965969"/>
          </a:xfrm>
        </p:spPr>
        <p:txBody>
          <a:bodyPr>
            <a:normAutofit fontScale="90000"/>
          </a:bodyPr>
          <a:lstStyle/>
          <a:p>
            <a:r>
              <a:rPr lang="pt-BR" sz="4800" b="1" u="sng" spc="-150" dirty="0" smtClean="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rPr>
              <a:t>HOT CLIMATES SCENARIO</a:t>
            </a:r>
            <a:endParaRPr lang="pt-BR" sz="4800" b="1" u="sng" spc="-150" dirty="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endParaRPr>
          </a:p>
        </p:txBody>
      </p:sp>
      <p:sp>
        <p:nvSpPr>
          <p:cNvPr id="8" name="Subtítulo 7"/>
          <p:cNvSpPr>
            <a:spLocks noGrp="1"/>
          </p:cNvSpPr>
          <p:nvPr>
            <p:ph type="subTitle" idx="1"/>
          </p:nvPr>
        </p:nvSpPr>
        <p:spPr>
          <a:xfrm>
            <a:off x="683568" y="1700808"/>
            <a:ext cx="7776864" cy="3600400"/>
          </a:xfrm>
        </p:spPr>
        <p:txBody>
          <a:bodyPr>
            <a:noAutofit/>
          </a:bodyPr>
          <a:lstStyle/>
          <a:p>
            <a:pPr marL="285750" indent="-285750" algn="just">
              <a:buFont typeface="Wingdings" panose="05000000000000000000" pitchFamily="2" charset="2"/>
              <a:buChar char="Ø"/>
            </a:pPr>
            <a:endParaRPr lang="en-US" sz="2400" dirty="0" smtClean="0">
              <a:solidFill>
                <a:schemeClr val="accent1">
                  <a:lumMod val="50000"/>
                </a:schemeClr>
              </a:solidFill>
              <a:latin typeface="Arial" panose="020B0604020202020204" pitchFamily="34" charset="0"/>
              <a:cs typeface="Arial" panose="020B0604020202020204" pitchFamily="34" charset="0"/>
            </a:endParaRPr>
          </a:p>
          <a:p>
            <a:pPr algn="just"/>
            <a:endParaRPr lang="en-US" sz="1800" dirty="0" smtClean="0">
              <a:solidFill>
                <a:schemeClr val="accent1">
                  <a:lumMod val="50000"/>
                </a:schemeClr>
              </a:solidFill>
              <a:latin typeface="Arial" panose="020B0604020202020204" pitchFamily="34" charset="0"/>
              <a:cs typeface="Arial" panose="020B0604020202020204" pitchFamily="34" charset="0"/>
            </a:endParaRPr>
          </a:p>
          <a:p>
            <a:pPr algn="just"/>
            <a:endParaRPr lang="en-US" sz="2000" dirty="0">
              <a:solidFill>
                <a:schemeClr val="accent1">
                  <a:lumMod val="50000"/>
                </a:schemeClr>
              </a:solidFill>
              <a:latin typeface="Arial" panose="020B0604020202020204" pitchFamily="34" charset="0"/>
              <a:cs typeface="Arial" panose="020B0604020202020204" pitchFamily="34" charset="0"/>
            </a:endParaRPr>
          </a:p>
        </p:txBody>
      </p:sp>
      <p:sp>
        <p:nvSpPr>
          <p:cNvPr id="6" name="Retângulo 5"/>
          <p:cNvSpPr/>
          <p:nvPr/>
        </p:nvSpPr>
        <p:spPr>
          <a:xfrm>
            <a:off x="0" y="5589240"/>
            <a:ext cx="9144000" cy="792088"/>
          </a:xfrm>
          <a:prstGeom prst="rect">
            <a:avLst/>
          </a:prstGeom>
          <a:solidFill>
            <a:srgbClr val="E5F5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Número de Slide 8"/>
          <p:cNvSpPr>
            <a:spLocks noGrp="1"/>
          </p:cNvSpPr>
          <p:nvPr>
            <p:ph type="sldNum" sz="quarter" idx="12"/>
          </p:nvPr>
        </p:nvSpPr>
        <p:spPr>
          <a:xfrm>
            <a:off x="7164288" y="5800179"/>
            <a:ext cx="1522512" cy="365125"/>
          </a:xfrm>
        </p:spPr>
        <p:txBody>
          <a:bodyPr/>
          <a:lstStyle/>
          <a:p>
            <a:r>
              <a:rPr lang="pt-BR" sz="1600" b="1" dirty="0" smtClean="0">
                <a:solidFill>
                  <a:srgbClr val="769FD0"/>
                </a:solidFill>
                <a:latin typeface="Arial" panose="020B0604020202020204" pitchFamily="34" charset="0"/>
                <a:cs typeface="Arial" panose="020B0604020202020204" pitchFamily="34" charset="0"/>
              </a:rPr>
              <a:t>3</a:t>
            </a:r>
            <a:endParaRPr lang="pt-BR" sz="1600" b="1" dirty="0">
              <a:solidFill>
                <a:srgbClr val="769FD0"/>
              </a:solidFill>
              <a:latin typeface="Arial" panose="020B0604020202020204" pitchFamily="34" charset="0"/>
              <a:cs typeface="Arial" panose="020B0604020202020204" pitchFamily="34" charset="0"/>
            </a:endParaRPr>
          </a:p>
        </p:txBody>
      </p:sp>
      <p:pic>
        <p:nvPicPr>
          <p:cNvPr id="1028" name="Picture 4" descr="http://www.ashraeasa.org/images/ASHRAE_logo_rgb_transparent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667226"/>
            <a:ext cx="1512168" cy="644072"/>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1907704" y="5653581"/>
            <a:ext cx="3600400" cy="480131"/>
          </a:xfrm>
          <a:prstGeom prst="rect">
            <a:avLst/>
          </a:prstGeom>
          <a:noFill/>
        </p:spPr>
        <p:txBody>
          <a:bodyPr wrap="square" rtlCol="0">
            <a:spAutoFit/>
          </a:bodyPr>
          <a:lstStyle/>
          <a:p>
            <a:pPr algn="ctr">
              <a:lnSpc>
                <a:spcPct val="90000"/>
              </a:lnSpc>
            </a:pPr>
            <a:r>
              <a:rPr lang="en-US" sz="1400" dirty="0" smtClean="0">
                <a:solidFill>
                  <a:srgbClr val="3B6EAB"/>
                </a:solidFill>
                <a:latin typeface="+mj-lt"/>
                <a:ea typeface="Ebrima" panose="02000000000000000000" pitchFamily="2" charset="0"/>
                <a:cs typeface="Ebrima" panose="02000000000000000000" pitchFamily="2" charset="0"/>
              </a:rPr>
              <a:t>AIR CLEANER TO MAKE UP AIR IN ADVERSE THERMAL AND ENVIRONMENTAL CONDITIONS</a:t>
            </a:r>
            <a:endParaRPr lang="en-US" sz="1400" dirty="0">
              <a:solidFill>
                <a:srgbClr val="3B6EAB"/>
              </a:solidFill>
              <a:latin typeface="+mj-lt"/>
              <a:ea typeface="Ebrima" panose="02000000000000000000" pitchFamily="2" charset="0"/>
              <a:cs typeface="Ebrima" panose="02000000000000000000" pitchFamily="2" charset="0"/>
            </a:endParaRPr>
          </a:p>
        </p:txBody>
      </p:sp>
      <p:sp>
        <p:nvSpPr>
          <p:cNvPr id="13" name="CaixaDeTexto 12"/>
          <p:cNvSpPr txBox="1"/>
          <p:nvPr/>
        </p:nvSpPr>
        <p:spPr>
          <a:xfrm>
            <a:off x="1907704" y="5985285"/>
            <a:ext cx="3600400" cy="307777"/>
          </a:xfrm>
          <a:prstGeom prst="rect">
            <a:avLst/>
          </a:prstGeom>
          <a:noFill/>
        </p:spPr>
        <p:txBody>
          <a:bodyPr wrap="square" rtlCol="0">
            <a:spAutoFit/>
          </a:bodyPr>
          <a:lstStyle/>
          <a:p>
            <a:pPr algn="ctr"/>
            <a:r>
              <a:rPr lang="en-US" sz="1400" dirty="0" smtClean="0">
                <a:solidFill>
                  <a:srgbClr val="6794CB"/>
                </a:solidFill>
                <a:latin typeface="+mj-lt"/>
                <a:ea typeface="Ebrima" panose="02000000000000000000" pitchFamily="2" charset="0"/>
                <a:cs typeface="Ebrima" panose="02000000000000000000" pitchFamily="2" charset="0"/>
              </a:rPr>
              <a:t>Domenico Capulli – Natalia M. N. Oliveira</a:t>
            </a:r>
            <a:endParaRPr lang="en-US" sz="1400" dirty="0">
              <a:solidFill>
                <a:srgbClr val="6794CB"/>
              </a:solidFill>
              <a:latin typeface="+mj-lt"/>
              <a:ea typeface="Ebrima" panose="02000000000000000000" pitchFamily="2" charset="0"/>
              <a:cs typeface="Ebrima" panose="02000000000000000000" pitchFamily="2" charset="0"/>
            </a:endParaRPr>
          </a:p>
        </p:txBody>
      </p:sp>
      <p:cxnSp>
        <p:nvCxnSpPr>
          <p:cNvPr id="12" name="Conector reto 11"/>
          <p:cNvCxnSpPr/>
          <p:nvPr/>
        </p:nvCxnSpPr>
        <p:spPr>
          <a:xfrm flipV="1">
            <a:off x="1907704" y="5765364"/>
            <a:ext cx="0" cy="47194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Imagem 10"/>
          <p:cNvPicPr>
            <a:picLocks noChangeAspect="1"/>
          </p:cNvPicPr>
          <p:nvPr/>
        </p:nvPicPr>
        <p:blipFill rotWithShape="1">
          <a:blip r:embed="rId5" cstate="print">
            <a:extLst>
              <a:ext uri="{28A0092B-C50C-407E-A947-70E740481C1C}">
                <a14:useLocalDpi xmlns:a14="http://schemas.microsoft.com/office/drawing/2010/main" val="0"/>
              </a:ext>
            </a:extLst>
          </a:blip>
          <a:srcRect l="5548" t="10197" r="4326" b="28797"/>
          <a:stretch/>
        </p:blipFill>
        <p:spPr>
          <a:xfrm>
            <a:off x="386662" y="1466877"/>
            <a:ext cx="8370676" cy="3690315"/>
          </a:xfrm>
          <a:prstGeom prst="rect">
            <a:avLst/>
          </a:prstGeom>
        </p:spPr>
      </p:pic>
      <p:sp>
        <p:nvSpPr>
          <p:cNvPr id="14" name="CaixaDeTexto 13"/>
          <p:cNvSpPr txBox="1"/>
          <p:nvPr/>
        </p:nvSpPr>
        <p:spPr>
          <a:xfrm>
            <a:off x="386662" y="5209455"/>
            <a:ext cx="8370676" cy="307777"/>
          </a:xfrm>
          <a:prstGeom prst="rect">
            <a:avLst/>
          </a:prstGeom>
          <a:noFill/>
        </p:spPr>
        <p:txBody>
          <a:bodyPr wrap="square" rtlCol="0">
            <a:spAutoFit/>
          </a:bodyPr>
          <a:lstStyle/>
          <a:p>
            <a:r>
              <a:rPr lang="en-US" sz="1400" dirty="0" smtClean="0">
                <a:solidFill>
                  <a:schemeClr val="accent1">
                    <a:lumMod val="50000"/>
                  </a:schemeClr>
                </a:solidFill>
                <a:latin typeface="Arial" panose="020B0604020202020204" pitchFamily="34" charset="0"/>
                <a:cs typeface="Arial" panose="020B0604020202020204" pitchFamily="34" charset="0"/>
              </a:rPr>
              <a:t>Source: </a:t>
            </a:r>
            <a:r>
              <a:rPr lang="en-US" sz="1400" dirty="0">
                <a:solidFill>
                  <a:schemeClr val="accent1">
                    <a:lumMod val="50000"/>
                  </a:schemeClr>
                </a:solidFill>
                <a:latin typeface="Arial" panose="020B0604020202020204" pitchFamily="34" charset="0"/>
                <a:cs typeface="Arial" panose="020B0604020202020204" pitchFamily="34" charset="0"/>
              </a:rPr>
              <a:t>Peel, M. C. and Finlayson, B. L. and McMahon, T. A. (</a:t>
            </a:r>
            <a:r>
              <a:rPr lang="en-US" sz="1400" dirty="0" smtClean="0">
                <a:solidFill>
                  <a:schemeClr val="accent1">
                    <a:lumMod val="50000"/>
                  </a:schemeClr>
                </a:solidFill>
                <a:latin typeface="Arial" panose="020B0604020202020204" pitchFamily="34" charset="0"/>
                <a:cs typeface="Arial" panose="020B0604020202020204" pitchFamily="34" charset="0"/>
              </a:rPr>
              <a:t>2007)</a:t>
            </a:r>
          </a:p>
        </p:txBody>
      </p:sp>
    </p:spTree>
    <p:extLst>
      <p:ext uri="{BB962C8B-B14F-4D97-AF65-F5344CB8AC3E}">
        <p14:creationId xmlns:p14="http://schemas.microsoft.com/office/powerpoint/2010/main" val="348484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3000"/>
                                        <p:tgtEl>
                                          <p:spTgt spid="11"/>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2750" fill="hold"/>
                                        <p:tgtEl>
                                          <p:spTgt spid="14"/>
                                        </p:tgtEl>
                                        <p:attrNameLst>
                                          <p:attrName>ppt_x</p:attrName>
                                        </p:attrNameLst>
                                      </p:cBhvr>
                                      <p:tavLst>
                                        <p:tav tm="0">
                                          <p:val>
                                            <p:strVal val="0-#ppt_w/2"/>
                                          </p:val>
                                        </p:tav>
                                        <p:tav tm="100000">
                                          <p:val>
                                            <p:strVal val="#ppt_x"/>
                                          </p:val>
                                        </p:tav>
                                      </p:tavLst>
                                    </p:anim>
                                    <p:anim calcmode="lin" valueType="num">
                                      <p:cBhvr additive="base">
                                        <p:cTn id="11" dur="2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stract soft blue wave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ítulo 6"/>
          <p:cNvSpPr>
            <a:spLocks noGrp="1"/>
          </p:cNvSpPr>
          <p:nvPr>
            <p:ph type="ctrTitle"/>
          </p:nvPr>
        </p:nvSpPr>
        <p:spPr>
          <a:xfrm>
            <a:off x="503548" y="361154"/>
            <a:ext cx="8136904" cy="965969"/>
          </a:xfrm>
        </p:spPr>
        <p:txBody>
          <a:bodyPr>
            <a:normAutofit fontScale="90000"/>
          </a:bodyPr>
          <a:lstStyle/>
          <a:p>
            <a:r>
              <a:rPr lang="pt-BR" sz="4800" b="1" u="sng" spc="-150" dirty="0" smtClean="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rPr>
              <a:t>HOT CLIMATES SCENARIO</a:t>
            </a:r>
            <a:endParaRPr lang="pt-BR" sz="4800" b="1" u="sng" spc="-150" dirty="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endParaRPr>
          </a:p>
        </p:txBody>
      </p:sp>
      <p:sp>
        <p:nvSpPr>
          <p:cNvPr id="8" name="Subtítulo 7"/>
          <p:cNvSpPr>
            <a:spLocks noGrp="1"/>
          </p:cNvSpPr>
          <p:nvPr>
            <p:ph type="subTitle" idx="1"/>
          </p:nvPr>
        </p:nvSpPr>
        <p:spPr>
          <a:xfrm>
            <a:off x="683568" y="1700808"/>
            <a:ext cx="7776864" cy="3600400"/>
          </a:xfrm>
        </p:spPr>
        <p:txBody>
          <a:bodyPr>
            <a:noAutofit/>
          </a:bodyPr>
          <a:lstStyle/>
          <a:p>
            <a:pPr marL="285750" indent="-285750" algn="just">
              <a:buFont typeface="Wingdings" panose="05000000000000000000" pitchFamily="2" charset="2"/>
              <a:buChar char="Ø"/>
            </a:pPr>
            <a:endParaRPr lang="en-US" sz="2400" dirty="0" smtClean="0">
              <a:solidFill>
                <a:schemeClr val="accent1">
                  <a:lumMod val="50000"/>
                </a:schemeClr>
              </a:solidFill>
              <a:latin typeface="Arial" panose="020B0604020202020204" pitchFamily="34" charset="0"/>
              <a:cs typeface="Arial" panose="020B0604020202020204" pitchFamily="34" charset="0"/>
            </a:endParaRPr>
          </a:p>
          <a:p>
            <a:pPr algn="just"/>
            <a:endParaRPr lang="en-US" sz="1800" dirty="0" smtClean="0">
              <a:solidFill>
                <a:schemeClr val="accent1">
                  <a:lumMod val="50000"/>
                </a:schemeClr>
              </a:solidFill>
              <a:latin typeface="Arial" panose="020B0604020202020204" pitchFamily="34" charset="0"/>
              <a:cs typeface="Arial" panose="020B0604020202020204" pitchFamily="34" charset="0"/>
            </a:endParaRPr>
          </a:p>
          <a:p>
            <a:pPr algn="just"/>
            <a:endParaRPr lang="en-US" sz="2000" dirty="0">
              <a:solidFill>
                <a:schemeClr val="accent1">
                  <a:lumMod val="50000"/>
                </a:schemeClr>
              </a:solidFill>
              <a:latin typeface="Arial" panose="020B0604020202020204" pitchFamily="34" charset="0"/>
              <a:cs typeface="Arial" panose="020B0604020202020204" pitchFamily="34" charset="0"/>
            </a:endParaRPr>
          </a:p>
        </p:txBody>
      </p:sp>
      <p:sp>
        <p:nvSpPr>
          <p:cNvPr id="6" name="Retângulo 5"/>
          <p:cNvSpPr/>
          <p:nvPr/>
        </p:nvSpPr>
        <p:spPr>
          <a:xfrm>
            <a:off x="0" y="5589240"/>
            <a:ext cx="9144000" cy="792088"/>
          </a:xfrm>
          <a:prstGeom prst="rect">
            <a:avLst/>
          </a:prstGeom>
          <a:solidFill>
            <a:srgbClr val="E5F5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Número de Slide 8"/>
          <p:cNvSpPr>
            <a:spLocks noGrp="1"/>
          </p:cNvSpPr>
          <p:nvPr>
            <p:ph type="sldNum" sz="quarter" idx="12"/>
          </p:nvPr>
        </p:nvSpPr>
        <p:spPr>
          <a:xfrm>
            <a:off x="7164288" y="5800179"/>
            <a:ext cx="1522512" cy="365125"/>
          </a:xfrm>
        </p:spPr>
        <p:txBody>
          <a:bodyPr/>
          <a:lstStyle/>
          <a:p>
            <a:r>
              <a:rPr lang="pt-BR" sz="1600" b="1" dirty="0" smtClean="0">
                <a:solidFill>
                  <a:srgbClr val="769FD0"/>
                </a:solidFill>
                <a:latin typeface="Arial" panose="020B0604020202020204" pitchFamily="34" charset="0"/>
                <a:cs typeface="Arial" panose="020B0604020202020204" pitchFamily="34" charset="0"/>
              </a:rPr>
              <a:t>4</a:t>
            </a:r>
            <a:endParaRPr lang="pt-BR" sz="1600" b="1" dirty="0">
              <a:solidFill>
                <a:srgbClr val="769FD0"/>
              </a:solidFill>
              <a:latin typeface="Arial" panose="020B0604020202020204" pitchFamily="34" charset="0"/>
              <a:cs typeface="Arial" panose="020B0604020202020204" pitchFamily="34" charset="0"/>
            </a:endParaRPr>
          </a:p>
        </p:txBody>
      </p:sp>
      <p:pic>
        <p:nvPicPr>
          <p:cNvPr id="1028" name="Picture 4" descr="http://www.ashraeasa.org/images/ASHRAE_logo_rgb_transparent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667226"/>
            <a:ext cx="1512168" cy="644072"/>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1907704" y="5653581"/>
            <a:ext cx="3600400" cy="480131"/>
          </a:xfrm>
          <a:prstGeom prst="rect">
            <a:avLst/>
          </a:prstGeom>
          <a:noFill/>
        </p:spPr>
        <p:txBody>
          <a:bodyPr wrap="square" rtlCol="0">
            <a:spAutoFit/>
          </a:bodyPr>
          <a:lstStyle/>
          <a:p>
            <a:pPr algn="ctr">
              <a:lnSpc>
                <a:spcPct val="90000"/>
              </a:lnSpc>
            </a:pPr>
            <a:r>
              <a:rPr lang="en-US" sz="1400" dirty="0" smtClean="0">
                <a:solidFill>
                  <a:srgbClr val="3B6EAB"/>
                </a:solidFill>
                <a:latin typeface="+mj-lt"/>
                <a:ea typeface="Ebrima" panose="02000000000000000000" pitchFamily="2" charset="0"/>
                <a:cs typeface="Ebrima" panose="02000000000000000000" pitchFamily="2" charset="0"/>
              </a:rPr>
              <a:t>AIR CLEANER TO MAKE UP AIR IN ADVERSE THERMAL AND ENVIRONMENTAL CONDITIONS</a:t>
            </a:r>
            <a:endParaRPr lang="en-US" sz="1400" dirty="0">
              <a:solidFill>
                <a:srgbClr val="3B6EAB"/>
              </a:solidFill>
              <a:latin typeface="+mj-lt"/>
              <a:ea typeface="Ebrima" panose="02000000000000000000" pitchFamily="2" charset="0"/>
              <a:cs typeface="Ebrima" panose="02000000000000000000" pitchFamily="2" charset="0"/>
            </a:endParaRPr>
          </a:p>
        </p:txBody>
      </p:sp>
      <p:sp>
        <p:nvSpPr>
          <p:cNvPr id="13" name="CaixaDeTexto 12"/>
          <p:cNvSpPr txBox="1"/>
          <p:nvPr/>
        </p:nvSpPr>
        <p:spPr>
          <a:xfrm>
            <a:off x="1907704" y="5985285"/>
            <a:ext cx="3600400" cy="307777"/>
          </a:xfrm>
          <a:prstGeom prst="rect">
            <a:avLst/>
          </a:prstGeom>
          <a:noFill/>
        </p:spPr>
        <p:txBody>
          <a:bodyPr wrap="square" rtlCol="0">
            <a:spAutoFit/>
          </a:bodyPr>
          <a:lstStyle/>
          <a:p>
            <a:pPr algn="ctr"/>
            <a:r>
              <a:rPr lang="en-US" sz="1400" dirty="0" smtClean="0">
                <a:solidFill>
                  <a:srgbClr val="6794CB"/>
                </a:solidFill>
                <a:latin typeface="+mj-lt"/>
                <a:ea typeface="Ebrima" panose="02000000000000000000" pitchFamily="2" charset="0"/>
                <a:cs typeface="Ebrima" panose="02000000000000000000" pitchFamily="2" charset="0"/>
              </a:rPr>
              <a:t>Domenico Capulli – Natalia M. N. Oliveira</a:t>
            </a:r>
            <a:endParaRPr lang="en-US" sz="1400" dirty="0">
              <a:solidFill>
                <a:srgbClr val="6794CB"/>
              </a:solidFill>
              <a:latin typeface="+mj-lt"/>
              <a:ea typeface="Ebrima" panose="02000000000000000000" pitchFamily="2" charset="0"/>
              <a:cs typeface="Ebrima" panose="02000000000000000000" pitchFamily="2" charset="0"/>
            </a:endParaRPr>
          </a:p>
        </p:txBody>
      </p:sp>
      <p:cxnSp>
        <p:nvCxnSpPr>
          <p:cNvPr id="12" name="Conector reto 11"/>
          <p:cNvCxnSpPr/>
          <p:nvPr/>
        </p:nvCxnSpPr>
        <p:spPr>
          <a:xfrm flipV="1">
            <a:off x="1907704" y="5765364"/>
            <a:ext cx="0" cy="471948"/>
          </a:xfrm>
          <a:prstGeom prst="line">
            <a:avLst/>
          </a:prstGeom>
        </p:spPr>
        <p:style>
          <a:lnRef idx="1">
            <a:schemeClr val="accent1"/>
          </a:lnRef>
          <a:fillRef idx="0">
            <a:schemeClr val="accent1"/>
          </a:fillRef>
          <a:effectRef idx="0">
            <a:schemeClr val="accent1"/>
          </a:effectRef>
          <a:fontRef idx="minor">
            <a:schemeClr val="tx1"/>
          </a:fontRef>
        </p:style>
      </p:cxnSp>
      <p:pic>
        <p:nvPicPr>
          <p:cNvPr id="2" name="Imagem 1"/>
          <p:cNvPicPr>
            <a:picLocks noChangeAspect="1"/>
          </p:cNvPicPr>
          <p:nvPr/>
        </p:nvPicPr>
        <p:blipFill rotWithShape="1">
          <a:blip r:embed="rId5" cstate="print">
            <a:extLst>
              <a:ext uri="{28A0092B-C50C-407E-A947-70E740481C1C}">
                <a14:useLocalDpi xmlns:a14="http://schemas.microsoft.com/office/drawing/2010/main" val="0"/>
              </a:ext>
            </a:extLst>
          </a:blip>
          <a:srcRect r="6214" b="10711"/>
          <a:stretch/>
        </p:blipFill>
        <p:spPr>
          <a:xfrm>
            <a:off x="179512" y="1484784"/>
            <a:ext cx="5508104" cy="3482941"/>
          </a:xfrm>
          <a:prstGeom prst="rect">
            <a:avLst/>
          </a:prstGeom>
        </p:spPr>
      </p:pic>
      <p:pic>
        <p:nvPicPr>
          <p:cNvPr id="3" name="Imagem 2"/>
          <p:cNvPicPr>
            <a:picLocks noChangeAspect="1"/>
          </p:cNvPicPr>
          <p:nvPr/>
        </p:nvPicPr>
        <p:blipFill rotWithShape="1">
          <a:blip r:embed="rId6" cstate="print">
            <a:extLst>
              <a:ext uri="{28A0092B-C50C-407E-A947-70E740481C1C}">
                <a14:useLocalDpi xmlns:a14="http://schemas.microsoft.com/office/drawing/2010/main" val="0"/>
              </a:ext>
            </a:extLst>
          </a:blip>
          <a:srcRect b="5073"/>
          <a:stretch/>
        </p:blipFill>
        <p:spPr>
          <a:xfrm>
            <a:off x="3468444" y="1988840"/>
            <a:ext cx="5496044" cy="3482940"/>
          </a:xfrm>
          <a:prstGeom prst="rect">
            <a:avLst/>
          </a:prstGeom>
        </p:spPr>
      </p:pic>
      <p:pic>
        <p:nvPicPr>
          <p:cNvPr id="3074" name="Picture 2" descr="http://www.indiaonrent.com/forwards/s/sand-storm-in-dubai/res/e8x7bw.bmp"/>
          <p:cNvPicPr>
            <a:picLocks noChangeAspect="1" noChangeArrowheads="1"/>
          </p:cNvPicPr>
          <p:nvPr/>
        </p:nvPicPr>
        <p:blipFill rotWithShape="1">
          <a:blip r:embed="rId7">
            <a:extLst>
              <a:ext uri="{28A0092B-C50C-407E-A947-70E740481C1C}">
                <a14:useLocalDpi xmlns:a14="http://schemas.microsoft.com/office/drawing/2010/main" val="0"/>
              </a:ext>
            </a:extLst>
          </a:blip>
          <a:srcRect t="15508"/>
          <a:stretch/>
        </p:blipFill>
        <p:spPr bwMode="auto">
          <a:xfrm>
            <a:off x="1823864" y="1687530"/>
            <a:ext cx="5496272" cy="3482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7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500"/>
                                        <p:tgtEl>
                                          <p:spTgt spid="3"/>
                                        </p:tgtEl>
                                      </p:cBhvr>
                                    </p:animEffect>
                                    <p:anim calcmode="lin" valueType="num">
                                      <p:cBhvr>
                                        <p:cTn id="15" dur="1500" fill="hold"/>
                                        <p:tgtEl>
                                          <p:spTgt spid="3"/>
                                        </p:tgtEl>
                                        <p:attrNameLst>
                                          <p:attrName>ppt_x</p:attrName>
                                        </p:attrNameLst>
                                      </p:cBhvr>
                                      <p:tavLst>
                                        <p:tav tm="0">
                                          <p:val>
                                            <p:strVal val="#ppt_x"/>
                                          </p:val>
                                        </p:tav>
                                        <p:tav tm="100000">
                                          <p:val>
                                            <p:strVal val="#ppt_x"/>
                                          </p:val>
                                        </p:tav>
                                      </p:tavLst>
                                    </p:anim>
                                    <p:anim calcmode="lin" valueType="num">
                                      <p:cBhvr>
                                        <p:cTn id="16" dur="1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stract soft blue wave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ítulo 6"/>
          <p:cNvSpPr>
            <a:spLocks noGrp="1"/>
          </p:cNvSpPr>
          <p:nvPr>
            <p:ph type="ctrTitle"/>
          </p:nvPr>
        </p:nvSpPr>
        <p:spPr>
          <a:xfrm>
            <a:off x="683568" y="374799"/>
            <a:ext cx="7774632" cy="965969"/>
          </a:xfrm>
        </p:spPr>
        <p:txBody>
          <a:bodyPr>
            <a:normAutofit/>
          </a:bodyPr>
          <a:lstStyle/>
          <a:p>
            <a:r>
              <a:rPr lang="pt-BR" sz="4800" b="1" u="sng" spc="-150" dirty="0" smtClean="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rPr>
              <a:t>URBAN CENTERS</a:t>
            </a:r>
            <a:endParaRPr lang="pt-BR" sz="4800" b="1" u="sng" spc="-150" dirty="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endParaRPr>
          </a:p>
        </p:txBody>
      </p:sp>
      <p:sp>
        <p:nvSpPr>
          <p:cNvPr id="8" name="Subtítulo 7"/>
          <p:cNvSpPr>
            <a:spLocks noGrp="1"/>
          </p:cNvSpPr>
          <p:nvPr>
            <p:ph type="subTitle" idx="1"/>
          </p:nvPr>
        </p:nvSpPr>
        <p:spPr>
          <a:xfrm>
            <a:off x="683568" y="1556792"/>
            <a:ext cx="5328592" cy="3744416"/>
          </a:xfrm>
        </p:spPr>
        <p:txBody>
          <a:bodyPr>
            <a:noAutofit/>
          </a:bodyPr>
          <a:lstStyle/>
          <a:p>
            <a:endParaRPr lang="en-US" sz="2800" dirty="0" smtClean="0">
              <a:solidFill>
                <a:schemeClr val="accent1">
                  <a:lumMod val="50000"/>
                </a:schemeClr>
              </a:solidFill>
              <a:latin typeface="Arial" panose="020B0604020202020204" pitchFamily="34" charset="0"/>
              <a:cs typeface="Arial" panose="020B0604020202020204" pitchFamily="34" charset="0"/>
            </a:endParaRPr>
          </a:p>
          <a:p>
            <a:r>
              <a:rPr lang="en-US" sz="2800" dirty="0" smtClean="0">
                <a:solidFill>
                  <a:schemeClr val="accent1">
                    <a:lumMod val="50000"/>
                  </a:schemeClr>
                </a:solidFill>
                <a:latin typeface="Arial" panose="020B0604020202020204" pitchFamily="34" charset="0"/>
                <a:cs typeface="Arial" panose="020B0604020202020204" pitchFamily="34" charset="0"/>
              </a:rPr>
              <a:t>High concentration of people</a:t>
            </a:r>
          </a:p>
          <a:p>
            <a:endParaRPr lang="en-US" sz="2400" dirty="0" smtClean="0">
              <a:solidFill>
                <a:schemeClr val="accent1">
                  <a:lumMod val="50000"/>
                </a:schemeClr>
              </a:solidFill>
              <a:latin typeface="Arial" panose="020B0604020202020204" pitchFamily="34" charset="0"/>
              <a:cs typeface="Arial" panose="020B0604020202020204" pitchFamily="34" charset="0"/>
            </a:endParaRPr>
          </a:p>
          <a:p>
            <a:r>
              <a:rPr lang="en-US" sz="2800" dirty="0" smtClean="0">
                <a:solidFill>
                  <a:schemeClr val="accent1">
                    <a:lumMod val="50000"/>
                  </a:schemeClr>
                </a:solidFill>
                <a:latin typeface="Arial" panose="020B0604020202020204" pitchFamily="34" charset="0"/>
                <a:cs typeface="Arial" panose="020B0604020202020204" pitchFamily="34" charset="0"/>
              </a:rPr>
              <a:t>High concentration of vehicles</a:t>
            </a:r>
          </a:p>
          <a:p>
            <a:endParaRPr lang="pt-BR" sz="2400" dirty="0">
              <a:solidFill>
                <a:schemeClr val="accent1">
                  <a:lumMod val="50000"/>
                </a:schemeClr>
              </a:solidFill>
              <a:latin typeface="Arial" panose="020B0604020202020204" pitchFamily="34" charset="0"/>
              <a:cs typeface="Arial" panose="020B0604020202020204" pitchFamily="34" charset="0"/>
            </a:endParaRPr>
          </a:p>
          <a:p>
            <a:r>
              <a:rPr lang="en-US" sz="2800" dirty="0" smtClean="0">
                <a:solidFill>
                  <a:schemeClr val="accent1">
                    <a:lumMod val="50000"/>
                  </a:schemeClr>
                </a:solidFill>
                <a:latin typeface="Arial" panose="020B0604020202020204" pitchFamily="34" charset="0"/>
                <a:cs typeface="Arial" panose="020B0604020202020204" pitchFamily="34" charset="0"/>
              </a:rPr>
              <a:t>High concentration of pollutants</a:t>
            </a:r>
          </a:p>
          <a:p>
            <a:pPr algn="just"/>
            <a:endParaRPr lang="en-US" sz="2000" dirty="0">
              <a:solidFill>
                <a:schemeClr val="accent1">
                  <a:lumMod val="50000"/>
                </a:schemeClr>
              </a:solidFill>
              <a:latin typeface="Arial" panose="020B0604020202020204" pitchFamily="34" charset="0"/>
              <a:cs typeface="Arial" panose="020B0604020202020204" pitchFamily="34" charset="0"/>
            </a:endParaRPr>
          </a:p>
        </p:txBody>
      </p:sp>
      <p:sp>
        <p:nvSpPr>
          <p:cNvPr id="6" name="Retângulo 5"/>
          <p:cNvSpPr/>
          <p:nvPr/>
        </p:nvSpPr>
        <p:spPr>
          <a:xfrm>
            <a:off x="0" y="5589240"/>
            <a:ext cx="9144000" cy="792088"/>
          </a:xfrm>
          <a:prstGeom prst="rect">
            <a:avLst/>
          </a:prstGeom>
          <a:solidFill>
            <a:srgbClr val="E5F5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Número de Slide 8"/>
          <p:cNvSpPr>
            <a:spLocks noGrp="1"/>
          </p:cNvSpPr>
          <p:nvPr>
            <p:ph type="sldNum" sz="quarter" idx="12"/>
          </p:nvPr>
        </p:nvSpPr>
        <p:spPr>
          <a:xfrm>
            <a:off x="7164288" y="5800179"/>
            <a:ext cx="1522512" cy="365125"/>
          </a:xfrm>
        </p:spPr>
        <p:txBody>
          <a:bodyPr/>
          <a:lstStyle/>
          <a:p>
            <a:r>
              <a:rPr lang="pt-BR" sz="1600" b="1" dirty="0" smtClean="0">
                <a:solidFill>
                  <a:srgbClr val="769FD0"/>
                </a:solidFill>
                <a:latin typeface="Arial" panose="020B0604020202020204" pitchFamily="34" charset="0"/>
                <a:cs typeface="Arial" panose="020B0604020202020204" pitchFamily="34" charset="0"/>
              </a:rPr>
              <a:t>5</a:t>
            </a:r>
            <a:endParaRPr lang="pt-BR" sz="1600" b="1" dirty="0">
              <a:solidFill>
                <a:srgbClr val="769FD0"/>
              </a:solidFill>
              <a:latin typeface="Arial" panose="020B0604020202020204" pitchFamily="34" charset="0"/>
              <a:cs typeface="Arial" panose="020B0604020202020204" pitchFamily="34" charset="0"/>
            </a:endParaRPr>
          </a:p>
        </p:txBody>
      </p:sp>
      <p:pic>
        <p:nvPicPr>
          <p:cNvPr id="1028" name="Picture 4" descr="http://www.ashraeasa.org/images/ASHRAE_logo_rgb_transparent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667226"/>
            <a:ext cx="1512168" cy="644072"/>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1907704" y="5653581"/>
            <a:ext cx="3600400" cy="480131"/>
          </a:xfrm>
          <a:prstGeom prst="rect">
            <a:avLst/>
          </a:prstGeom>
          <a:noFill/>
        </p:spPr>
        <p:txBody>
          <a:bodyPr wrap="square" rtlCol="0">
            <a:spAutoFit/>
          </a:bodyPr>
          <a:lstStyle/>
          <a:p>
            <a:pPr algn="ctr">
              <a:lnSpc>
                <a:spcPct val="90000"/>
              </a:lnSpc>
            </a:pPr>
            <a:r>
              <a:rPr lang="en-US" sz="1400" dirty="0" smtClean="0">
                <a:solidFill>
                  <a:srgbClr val="3B6EAB"/>
                </a:solidFill>
                <a:latin typeface="+mj-lt"/>
                <a:ea typeface="Ebrima" panose="02000000000000000000" pitchFamily="2" charset="0"/>
                <a:cs typeface="Ebrima" panose="02000000000000000000" pitchFamily="2" charset="0"/>
              </a:rPr>
              <a:t>AIR CLEANER TO MAKE UP AIR IN ADVERSE THERMAL AND ENVIRONMENTAL CONDITIONS</a:t>
            </a:r>
            <a:endParaRPr lang="en-US" sz="1400" dirty="0">
              <a:solidFill>
                <a:srgbClr val="3B6EAB"/>
              </a:solidFill>
              <a:latin typeface="+mj-lt"/>
              <a:ea typeface="Ebrima" panose="02000000000000000000" pitchFamily="2" charset="0"/>
              <a:cs typeface="Ebrima" panose="02000000000000000000" pitchFamily="2" charset="0"/>
            </a:endParaRPr>
          </a:p>
        </p:txBody>
      </p:sp>
      <p:sp>
        <p:nvSpPr>
          <p:cNvPr id="13" name="CaixaDeTexto 12"/>
          <p:cNvSpPr txBox="1"/>
          <p:nvPr/>
        </p:nvSpPr>
        <p:spPr>
          <a:xfrm>
            <a:off x="1907704" y="5985285"/>
            <a:ext cx="3600400" cy="307777"/>
          </a:xfrm>
          <a:prstGeom prst="rect">
            <a:avLst/>
          </a:prstGeom>
          <a:noFill/>
        </p:spPr>
        <p:txBody>
          <a:bodyPr wrap="square" rtlCol="0">
            <a:spAutoFit/>
          </a:bodyPr>
          <a:lstStyle/>
          <a:p>
            <a:pPr algn="ctr"/>
            <a:r>
              <a:rPr lang="en-US" sz="1400" dirty="0" smtClean="0">
                <a:solidFill>
                  <a:srgbClr val="6794CB"/>
                </a:solidFill>
                <a:latin typeface="+mj-lt"/>
                <a:ea typeface="Ebrima" panose="02000000000000000000" pitchFamily="2" charset="0"/>
                <a:cs typeface="Ebrima" panose="02000000000000000000" pitchFamily="2" charset="0"/>
              </a:rPr>
              <a:t>Domenico Capulli – Natalia M. N. Oliveira</a:t>
            </a:r>
            <a:endParaRPr lang="en-US" sz="1400" dirty="0">
              <a:solidFill>
                <a:srgbClr val="6794CB"/>
              </a:solidFill>
              <a:latin typeface="+mj-lt"/>
              <a:ea typeface="Ebrima" panose="02000000000000000000" pitchFamily="2" charset="0"/>
              <a:cs typeface="Ebrima" panose="02000000000000000000" pitchFamily="2" charset="0"/>
            </a:endParaRPr>
          </a:p>
        </p:txBody>
      </p:sp>
      <p:cxnSp>
        <p:nvCxnSpPr>
          <p:cNvPr id="12" name="Conector reto 11"/>
          <p:cNvCxnSpPr/>
          <p:nvPr/>
        </p:nvCxnSpPr>
        <p:spPr>
          <a:xfrm flipV="1">
            <a:off x="1907704" y="5765364"/>
            <a:ext cx="0" cy="471948"/>
          </a:xfrm>
          <a:prstGeom prst="line">
            <a:avLst/>
          </a:prstGeom>
        </p:spPr>
        <p:style>
          <a:lnRef idx="1">
            <a:schemeClr val="accent1"/>
          </a:lnRef>
          <a:fillRef idx="0">
            <a:schemeClr val="accent1"/>
          </a:fillRef>
          <a:effectRef idx="0">
            <a:schemeClr val="accent1"/>
          </a:effectRef>
          <a:fontRef idx="minor">
            <a:schemeClr val="tx1"/>
          </a:fontRef>
        </p:style>
      </p:cxnSp>
      <p:sp>
        <p:nvSpPr>
          <p:cNvPr id="5" name="Seta para baixo 4"/>
          <p:cNvSpPr/>
          <p:nvPr/>
        </p:nvSpPr>
        <p:spPr>
          <a:xfrm>
            <a:off x="3154590" y="2492896"/>
            <a:ext cx="360040" cy="576064"/>
          </a:xfrm>
          <a:prstGeom prst="downArrow">
            <a:avLst/>
          </a:prstGeom>
          <a:solidFill>
            <a:schemeClr val="bg1"/>
          </a:solidFill>
          <a:ln>
            <a:solidFill>
              <a:srgbClr val="4B8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eta para baixo 14"/>
          <p:cNvSpPr/>
          <p:nvPr/>
        </p:nvSpPr>
        <p:spPr>
          <a:xfrm>
            <a:off x="3154590" y="3501008"/>
            <a:ext cx="360040" cy="576064"/>
          </a:xfrm>
          <a:prstGeom prst="downArrow">
            <a:avLst/>
          </a:prstGeom>
          <a:solidFill>
            <a:schemeClr val="bg1"/>
          </a:solidFill>
          <a:ln>
            <a:solidFill>
              <a:srgbClr val="4B8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6176" y="1681063"/>
            <a:ext cx="2717042" cy="3548137"/>
          </a:xfrm>
          <a:prstGeom prst="rect">
            <a:avLst/>
          </a:prstGeom>
        </p:spPr>
      </p:pic>
    </p:spTree>
    <p:extLst>
      <p:ext uri="{BB962C8B-B14F-4D97-AF65-F5344CB8AC3E}">
        <p14:creationId xmlns:p14="http://schemas.microsoft.com/office/powerpoint/2010/main" val="371660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10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10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left)">
                                      <p:cBhvr>
                                        <p:cTn id="27" dur="10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outVertical)">
                                      <p:cBhvr>
                                        <p:cTn id="3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5"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stract soft blue wave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ítulo 6"/>
          <p:cNvSpPr>
            <a:spLocks noGrp="1"/>
          </p:cNvSpPr>
          <p:nvPr>
            <p:ph type="ctrTitle"/>
          </p:nvPr>
        </p:nvSpPr>
        <p:spPr>
          <a:xfrm>
            <a:off x="683568" y="374799"/>
            <a:ext cx="7774632" cy="965969"/>
          </a:xfrm>
        </p:spPr>
        <p:txBody>
          <a:bodyPr>
            <a:normAutofit/>
          </a:bodyPr>
          <a:lstStyle/>
          <a:p>
            <a:r>
              <a:rPr lang="pt-BR" sz="4800" b="1" u="sng" spc="-150" dirty="0" smtClean="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rPr>
              <a:t>DRY AIR COMPOSITION</a:t>
            </a:r>
            <a:endParaRPr lang="pt-BR" sz="4800" b="1" u="sng" spc="-150" dirty="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endParaRPr>
          </a:p>
        </p:txBody>
      </p:sp>
      <p:sp>
        <p:nvSpPr>
          <p:cNvPr id="6" name="Retângulo 5"/>
          <p:cNvSpPr/>
          <p:nvPr/>
        </p:nvSpPr>
        <p:spPr>
          <a:xfrm>
            <a:off x="0" y="5589240"/>
            <a:ext cx="9144000" cy="792088"/>
          </a:xfrm>
          <a:prstGeom prst="rect">
            <a:avLst/>
          </a:prstGeom>
          <a:solidFill>
            <a:srgbClr val="E5F5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Número de Slide 8"/>
          <p:cNvSpPr>
            <a:spLocks noGrp="1"/>
          </p:cNvSpPr>
          <p:nvPr>
            <p:ph type="sldNum" sz="quarter" idx="12"/>
          </p:nvPr>
        </p:nvSpPr>
        <p:spPr>
          <a:xfrm>
            <a:off x="7164288" y="5800179"/>
            <a:ext cx="1522512" cy="365125"/>
          </a:xfrm>
        </p:spPr>
        <p:txBody>
          <a:bodyPr/>
          <a:lstStyle/>
          <a:p>
            <a:r>
              <a:rPr lang="pt-BR" sz="1600" b="1" dirty="0" smtClean="0">
                <a:solidFill>
                  <a:srgbClr val="769FD0"/>
                </a:solidFill>
                <a:latin typeface="Arial" panose="020B0604020202020204" pitchFamily="34" charset="0"/>
                <a:cs typeface="Arial" panose="020B0604020202020204" pitchFamily="34" charset="0"/>
              </a:rPr>
              <a:t>6</a:t>
            </a:r>
            <a:endParaRPr lang="pt-BR" sz="1600" b="1" dirty="0">
              <a:solidFill>
                <a:srgbClr val="769FD0"/>
              </a:solidFill>
              <a:latin typeface="Arial" panose="020B0604020202020204" pitchFamily="34" charset="0"/>
              <a:cs typeface="Arial" panose="020B0604020202020204" pitchFamily="34" charset="0"/>
            </a:endParaRPr>
          </a:p>
        </p:txBody>
      </p:sp>
      <p:pic>
        <p:nvPicPr>
          <p:cNvPr id="1028" name="Picture 4" descr="http://www.ashraeasa.org/images/ASHRAE_logo_rgb_transparent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667226"/>
            <a:ext cx="1512168" cy="644072"/>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1907704" y="5653581"/>
            <a:ext cx="3600400" cy="480131"/>
          </a:xfrm>
          <a:prstGeom prst="rect">
            <a:avLst/>
          </a:prstGeom>
          <a:noFill/>
        </p:spPr>
        <p:txBody>
          <a:bodyPr wrap="square" rtlCol="0">
            <a:spAutoFit/>
          </a:bodyPr>
          <a:lstStyle/>
          <a:p>
            <a:pPr algn="ctr">
              <a:lnSpc>
                <a:spcPct val="90000"/>
              </a:lnSpc>
            </a:pPr>
            <a:r>
              <a:rPr lang="en-US" sz="1400" dirty="0" smtClean="0">
                <a:solidFill>
                  <a:srgbClr val="3B6EAB"/>
                </a:solidFill>
                <a:latin typeface="+mj-lt"/>
                <a:ea typeface="Ebrima" panose="02000000000000000000" pitchFamily="2" charset="0"/>
                <a:cs typeface="Ebrima" panose="02000000000000000000" pitchFamily="2" charset="0"/>
              </a:rPr>
              <a:t>AIR CLEANER TO MAKE UP AIR IN ADVERSE THERMAL AND ENVIRONMENTAL CONDITIONS</a:t>
            </a:r>
            <a:endParaRPr lang="en-US" sz="1400" dirty="0">
              <a:solidFill>
                <a:srgbClr val="3B6EAB"/>
              </a:solidFill>
              <a:latin typeface="+mj-lt"/>
              <a:ea typeface="Ebrima" panose="02000000000000000000" pitchFamily="2" charset="0"/>
              <a:cs typeface="Ebrima" panose="02000000000000000000" pitchFamily="2" charset="0"/>
            </a:endParaRPr>
          </a:p>
        </p:txBody>
      </p:sp>
      <p:sp>
        <p:nvSpPr>
          <p:cNvPr id="13" name="CaixaDeTexto 12"/>
          <p:cNvSpPr txBox="1"/>
          <p:nvPr/>
        </p:nvSpPr>
        <p:spPr>
          <a:xfrm>
            <a:off x="1907704" y="5985285"/>
            <a:ext cx="3600400" cy="307777"/>
          </a:xfrm>
          <a:prstGeom prst="rect">
            <a:avLst/>
          </a:prstGeom>
          <a:noFill/>
        </p:spPr>
        <p:txBody>
          <a:bodyPr wrap="square" rtlCol="0">
            <a:spAutoFit/>
          </a:bodyPr>
          <a:lstStyle/>
          <a:p>
            <a:pPr algn="ctr"/>
            <a:r>
              <a:rPr lang="en-US" sz="1400" dirty="0" smtClean="0">
                <a:solidFill>
                  <a:srgbClr val="6794CB"/>
                </a:solidFill>
                <a:latin typeface="+mj-lt"/>
                <a:ea typeface="Ebrima" panose="02000000000000000000" pitchFamily="2" charset="0"/>
                <a:cs typeface="Ebrima" panose="02000000000000000000" pitchFamily="2" charset="0"/>
              </a:rPr>
              <a:t>Domenico Capulli – Natalia M. N. Oliveira</a:t>
            </a:r>
            <a:endParaRPr lang="en-US" sz="1400" dirty="0">
              <a:solidFill>
                <a:srgbClr val="6794CB"/>
              </a:solidFill>
              <a:latin typeface="+mj-lt"/>
              <a:ea typeface="Ebrima" panose="02000000000000000000" pitchFamily="2" charset="0"/>
              <a:cs typeface="Ebrima" panose="02000000000000000000" pitchFamily="2" charset="0"/>
            </a:endParaRPr>
          </a:p>
        </p:txBody>
      </p:sp>
      <p:cxnSp>
        <p:nvCxnSpPr>
          <p:cNvPr id="12" name="Conector reto 11"/>
          <p:cNvCxnSpPr/>
          <p:nvPr/>
        </p:nvCxnSpPr>
        <p:spPr>
          <a:xfrm flipV="1">
            <a:off x="1907704" y="5765364"/>
            <a:ext cx="0" cy="471948"/>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descr="http://pattiisaacs.files.wordpress.com/2011/12/air-composition-pie-chart2.jpg"/>
          <p:cNvPicPr>
            <a:picLocks noChangeAspect="1" noChangeArrowheads="1"/>
          </p:cNvPicPr>
          <p:nvPr/>
        </p:nvPicPr>
        <p:blipFill rotWithShape="1">
          <a:blip r:embed="rId5">
            <a:extLst>
              <a:ext uri="{28A0092B-C50C-407E-A947-70E740481C1C}">
                <a14:useLocalDpi xmlns:a14="http://schemas.microsoft.com/office/drawing/2010/main" val="0"/>
              </a:ext>
            </a:extLst>
          </a:blip>
          <a:srcRect l="2018" t="3793" r="4570" b="12788"/>
          <a:stretch/>
        </p:blipFill>
        <p:spPr bwMode="auto">
          <a:xfrm>
            <a:off x="4556622" y="1844824"/>
            <a:ext cx="4335858" cy="30741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ela 2"/>
          <p:cNvGraphicFramePr>
            <a:graphicFrameLocks noGrp="1"/>
          </p:cNvGraphicFramePr>
          <p:nvPr>
            <p:extLst>
              <p:ext uri="{D42A27DB-BD31-4B8C-83A1-F6EECF244321}">
                <p14:modId xmlns:p14="http://schemas.microsoft.com/office/powerpoint/2010/main" val="920018298"/>
              </p:ext>
            </p:extLst>
          </p:nvPr>
        </p:nvGraphicFramePr>
        <p:xfrm>
          <a:off x="395536" y="1484784"/>
          <a:ext cx="3888432" cy="3848445"/>
        </p:xfrm>
        <a:graphic>
          <a:graphicData uri="http://schemas.openxmlformats.org/drawingml/2006/table">
            <a:tbl>
              <a:tblPr>
                <a:tableStyleId>{9D7B26C5-4107-4FEC-AEDC-1716B250A1EF}</a:tableStyleId>
              </a:tblPr>
              <a:tblGrid>
                <a:gridCol w="1584176"/>
                <a:gridCol w="792088"/>
                <a:gridCol w="1512168"/>
              </a:tblGrid>
              <a:tr h="288000">
                <a:tc>
                  <a:txBody>
                    <a:bodyPr/>
                    <a:lstStyle/>
                    <a:p>
                      <a:pPr algn="ctr" fontAlgn="base">
                        <a:lnSpc>
                          <a:spcPct val="115000"/>
                        </a:lnSpc>
                        <a:spcAft>
                          <a:spcPts val="0"/>
                        </a:spcAft>
                      </a:pPr>
                      <a:r>
                        <a:rPr lang="pt-BR" sz="1100" b="1" kern="1200" dirty="0" smtClean="0">
                          <a:solidFill>
                            <a:schemeClr val="accent1">
                              <a:lumMod val="50000"/>
                            </a:schemeClr>
                          </a:solidFill>
                          <a:effectLst/>
                          <a:latin typeface="Arial" panose="020B0604020202020204" pitchFamily="34" charset="0"/>
                          <a:cs typeface="Arial" panose="020B0604020202020204" pitchFamily="34" charset="0"/>
                        </a:rPr>
                        <a:t>NAME</a:t>
                      </a:r>
                      <a:endParaRPr lang="en-US" sz="1100" b="1"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lnB w="12700" cap="flat" cmpd="sng" algn="ctr">
                      <a:solidFill>
                        <a:schemeClr val="tx1"/>
                      </a:solidFill>
                      <a:prstDash val="solid"/>
                      <a:round/>
                      <a:headEnd type="none" w="med" len="med"/>
                      <a:tailEnd type="none" w="med" len="med"/>
                    </a:lnB>
                  </a:tcPr>
                </a:tc>
                <a:tc>
                  <a:txBody>
                    <a:bodyPr/>
                    <a:lstStyle/>
                    <a:p>
                      <a:pPr algn="ctr" fontAlgn="base">
                        <a:lnSpc>
                          <a:spcPct val="115000"/>
                        </a:lnSpc>
                        <a:spcAft>
                          <a:spcPts val="0"/>
                        </a:spcAft>
                      </a:pPr>
                      <a:r>
                        <a:rPr lang="pt-BR" sz="1100" b="1" kern="1200" dirty="0" smtClean="0">
                          <a:solidFill>
                            <a:schemeClr val="accent1">
                              <a:lumMod val="50000"/>
                            </a:schemeClr>
                          </a:solidFill>
                          <a:effectLst/>
                          <a:latin typeface="Arial" panose="020B0604020202020204" pitchFamily="34" charset="0"/>
                          <a:cs typeface="Arial" panose="020B0604020202020204" pitchFamily="34" charset="0"/>
                        </a:rPr>
                        <a:t>FORMULE</a:t>
                      </a:r>
                      <a:endParaRPr lang="en-US" sz="1100" b="1"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lnB w="12700" cap="flat" cmpd="sng" algn="ctr">
                      <a:solidFill>
                        <a:schemeClr val="tx1"/>
                      </a:solidFill>
                      <a:prstDash val="solid"/>
                      <a:round/>
                      <a:headEnd type="none" w="med" len="med"/>
                      <a:tailEnd type="none" w="med" len="med"/>
                    </a:lnB>
                  </a:tcPr>
                </a:tc>
                <a:tc>
                  <a:txBody>
                    <a:bodyPr/>
                    <a:lstStyle/>
                    <a:p>
                      <a:pPr algn="ctr" fontAlgn="base">
                        <a:lnSpc>
                          <a:spcPct val="115000"/>
                        </a:lnSpc>
                        <a:spcAft>
                          <a:spcPts val="0"/>
                        </a:spcAft>
                      </a:pPr>
                      <a:r>
                        <a:rPr lang="pt-BR" sz="1100" b="1" kern="1200" dirty="0" smtClean="0">
                          <a:solidFill>
                            <a:schemeClr val="accent1">
                              <a:lumMod val="50000"/>
                            </a:schemeClr>
                          </a:solidFill>
                          <a:effectLst/>
                          <a:latin typeface="Arial" panose="020B0604020202020204" pitchFamily="34" charset="0"/>
                          <a:cs typeface="Arial" panose="020B0604020202020204" pitchFamily="34" charset="0"/>
                        </a:rPr>
                        <a:t>PROPORTION</a:t>
                      </a:r>
                      <a:endParaRPr lang="en-US" sz="1100" b="1"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lnB w="12700" cap="flat" cmpd="sng" algn="ctr">
                      <a:solidFill>
                        <a:schemeClr val="tx1"/>
                      </a:solidFill>
                      <a:prstDash val="solid"/>
                      <a:round/>
                      <a:headEnd type="none" w="med" len="med"/>
                      <a:tailEnd type="none" w="med" len="med"/>
                    </a:lnB>
                  </a:tcPr>
                </a:tc>
              </a:tr>
              <a:tr h="234000">
                <a:tc>
                  <a:txBody>
                    <a:bodyPr/>
                    <a:lstStyle/>
                    <a:p>
                      <a:pPr algn="ctr" fontAlgn="base">
                        <a:lnSpc>
                          <a:spcPct val="115000"/>
                        </a:lnSpc>
                        <a:spcAft>
                          <a:spcPts val="0"/>
                        </a:spcAft>
                      </a:pPr>
                      <a:r>
                        <a:rPr lang="en-US" sz="1050" kern="1200" noProof="0" dirty="0" smtClean="0">
                          <a:solidFill>
                            <a:schemeClr val="accent1">
                              <a:lumMod val="50000"/>
                            </a:schemeClr>
                          </a:solidFill>
                          <a:effectLst/>
                          <a:latin typeface="Arial" panose="020B0604020202020204" pitchFamily="34" charset="0"/>
                          <a:cs typeface="Arial" panose="020B0604020202020204" pitchFamily="34" charset="0"/>
                        </a:rPr>
                        <a:t>Nitrogen</a:t>
                      </a:r>
                      <a:endParaRPr lang="en-US" sz="1050" noProof="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lnT w="12700" cap="flat" cmpd="sng" algn="ctr">
                      <a:solidFill>
                        <a:schemeClr val="tx1"/>
                      </a:solidFill>
                      <a:prstDash val="solid"/>
                      <a:round/>
                      <a:headEnd type="none" w="med" len="med"/>
                      <a:tailEnd type="none" w="med" len="med"/>
                    </a:lnT>
                  </a:tcPr>
                </a:tc>
                <a:tc>
                  <a:txBody>
                    <a:bodyPr/>
                    <a:lstStyle/>
                    <a:p>
                      <a:pPr algn="ctr" fontAlgn="base">
                        <a:lnSpc>
                          <a:spcPct val="115000"/>
                        </a:lnSpc>
                        <a:spcAft>
                          <a:spcPts val="0"/>
                        </a:spcAft>
                      </a:pPr>
                      <a:r>
                        <a:rPr lang="pt-BR" sz="1050" kern="1200" dirty="0">
                          <a:solidFill>
                            <a:schemeClr val="accent1">
                              <a:lumMod val="50000"/>
                            </a:schemeClr>
                          </a:solidFill>
                          <a:effectLst/>
                          <a:latin typeface="Arial" panose="020B0604020202020204" pitchFamily="34" charset="0"/>
                          <a:cs typeface="Arial" panose="020B0604020202020204" pitchFamily="34" charset="0"/>
                        </a:rPr>
                        <a:t>N</a:t>
                      </a:r>
                      <a:r>
                        <a:rPr lang="pt-BR" sz="1050" kern="1200" baseline="-25000" dirty="0">
                          <a:solidFill>
                            <a:schemeClr val="accent1">
                              <a:lumMod val="50000"/>
                            </a:schemeClr>
                          </a:solidFill>
                          <a:effectLst/>
                          <a:latin typeface="Arial" panose="020B0604020202020204" pitchFamily="34" charset="0"/>
                          <a:cs typeface="Arial" panose="020B0604020202020204" pitchFamily="34" charset="0"/>
                        </a:rPr>
                        <a:t>2</a:t>
                      </a:r>
                      <a:endParaRPr lang="en-US" sz="105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lnT w="12700" cap="flat" cmpd="sng" algn="ctr">
                      <a:solidFill>
                        <a:schemeClr val="tx1"/>
                      </a:solidFill>
                      <a:prstDash val="solid"/>
                      <a:round/>
                      <a:headEnd type="none" w="med" len="med"/>
                      <a:tailEnd type="none" w="med" len="med"/>
                    </a:lnT>
                  </a:tcPr>
                </a:tc>
                <a:tc>
                  <a:txBody>
                    <a:bodyPr/>
                    <a:lstStyle/>
                    <a:p>
                      <a:pPr algn="ctr" fontAlgn="base">
                        <a:lnSpc>
                          <a:spcPct val="115000"/>
                        </a:lnSpc>
                        <a:spcAft>
                          <a:spcPts val="0"/>
                        </a:spcAft>
                      </a:pPr>
                      <a:r>
                        <a:rPr lang="pt-BR" sz="1050" kern="1200" dirty="0">
                          <a:solidFill>
                            <a:schemeClr val="accent1">
                              <a:lumMod val="50000"/>
                            </a:schemeClr>
                          </a:solidFill>
                          <a:effectLst/>
                          <a:latin typeface="Arial" panose="020B0604020202020204" pitchFamily="34" charset="0"/>
                          <a:cs typeface="Arial" panose="020B0604020202020204" pitchFamily="34" charset="0"/>
                        </a:rPr>
                        <a:t>78,08 %</a:t>
                      </a:r>
                      <a:endParaRPr lang="en-US" sz="105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lnT w="12700" cap="flat" cmpd="sng" algn="ctr">
                      <a:solidFill>
                        <a:schemeClr val="tx1"/>
                      </a:solidFill>
                      <a:prstDash val="solid"/>
                      <a:round/>
                      <a:headEnd type="none" w="med" len="med"/>
                      <a:tailEnd type="none" w="med" len="med"/>
                    </a:lnT>
                  </a:tcPr>
                </a:tc>
              </a:tr>
              <a:tr h="234000">
                <a:tc>
                  <a:txBody>
                    <a:bodyPr/>
                    <a:lstStyle/>
                    <a:p>
                      <a:pPr algn="ctr" fontAlgn="base">
                        <a:lnSpc>
                          <a:spcPct val="115000"/>
                        </a:lnSpc>
                        <a:spcAft>
                          <a:spcPts val="0"/>
                        </a:spcAft>
                      </a:pPr>
                      <a:r>
                        <a:rPr lang="en-US" sz="1050" kern="1200" noProof="0" dirty="0" smtClean="0">
                          <a:solidFill>
                            <a:schemeClr val="accent1">
                              <a:lumMod val="50000"/>
                            </a:schemeClr>
                          </a:solidFill>
                          <a:effectLst/>
                          <a:latin typeface="Arial" panose="020B0604020202020204" pitchFamily="34" charset="0"/>
                          <a:cs typeface="Arial" panose="020B0604020202020204" pitchFamily="34" charset="0"/>
                        </a:rPr>
                        <a:t>Oxygen</a:t>
                      </a:r>
                      <a:endParaRPr lang="en-US" sz="1050" noProof="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c>
                  <a:txBody>
                    <a:bodyPr/>
                    <a:lstStyle/>
                    <a:p>
                      <a:pPr algn="ctr" fontAlgn="base">
                        <a:lnSpc>
                          <a:spcPct val="115000"/>
                        </a:lnSpc>
                        <a:spcAft>
                          <a:spcPts val="0"/>
                        </a:spcAft>
                      </a:pPr>
                      <a:r>
                        <a:rPr lang="pt-BR" sz="1050" kern="1200" dirty="0">
                          <a:solidFill>
                            <a:schemeClr val="accent1">
                              <a:lumMod val="50000"/>
                            </a:schemeClr>
                          </a:solidFill>
                          <a:effectLst/>
                          <a:latin typeface="Arial" panose="020B0604020202020204" pitchFamily="34" charset="0"/>
                          <a:cs typeface="Arial" panose="020B0604020202020204" pitchFamily="34" charset="0"/>
                        </a:rPr>
                        <a:t>O</a:t>
                      </a:r>
                      <a:r>
                        <a:rPr lang="pt-BR" sz="1050" kern="1200" baseline="-25000" dirty="0">
                          <a:solidFill>
                            <a:schemeClr val="accent1">
                              <a:lumMod val="50000"/>
                            </a:schemeClr>
                          </a:solidFill>
                          <a:effectLst/>
                          <a:latin typeface="Arial" panose="020B0604020202020204" pitchFamily="34" charset="0"/>
                          <a:cs typeface="Arial" panose="020B0604020202020204" pitchFamily="34" charset="0"/>
                        </a:rPr>
                        <a:t>2</a:t>
                      </a:r>
                      <a:endParaRPr lang="en-US" sz="105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c>
                  <a:txBody>
                    <a:bodyPr/>
                    <a:lstStyle/>
                    <a:p>
                      <a:pPr algn="ctr" fontAlgn="base">
                        <a:lnSpc>
                          <a:spcPct val="115000"/>
                        </a:lnSpc>
                        <a:spcAft>
                          <a:spcPts val="0"/>
                        </a:spcAft>
                      </a:pPr>
                      <a:r>
                        <a:rPr lang="pt-BR" sz="1050" kern="1200" dirty="0">
                          <a:solidFill>
                            <a:schemeClr val="accent1">
                              <a:lumMod val="50000"/>
                            </a:schemeClr>
                          </a:solidFill>
                          <a:effectLst/>
                          <a:latin typeface="Arial" panose="020B0604020202020204" pitchFamily="34" charset="0"/>
                          <a:cs typeface="Arial" panose="020B0604020202020204" pitchFamily="34" charset="0"/>
                        </a:rPr>
                        <a:t>20,95 %</a:t>
                      </a:r>
                      <a:endParaRPr lang="en-US" sz="105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r>
              <a:tr h="234000">
                <a:tc>
                  <a:txBody>
                    <a:bodyPr/>
                    <a:lstStyle/>
                    <a:p>
                      <a:pPr algn="ctr" fontAlgn="base">
                        <a:lnSpc>
                          <a:spcPct val="115000"/>
                        </a:lnSpc>
                        <a:spcAft>
                          <a:spcPts val="0"/>
                        </a:spcAft>
                      </a:pPr>
                      <a:r>
                        <a:rPr lang="en-US" sz="1050" kern="1200" noProof="0" dirty="0" smtClean="0">
                          <a:solidFill>
                            <a:schemeClr val="accent1">
                              <a:lumMod val="50000"/>
                            </a:schemeClr>
                          </a:solidFill>
                          <a:effectLst/>
                          <a:latin typeface="Arial" panose="020B0604020202020204" pitchFamily="34" charset="0"/>
                          <a:cs typeface="Arial" panose="020B0604020202020204" pitchFamily="34" charset="0"/>
                        </a:rPr>
                        <a:t>Argon</a:t>
                      </a:r>
                      <a:endParaRPr lang="en-US" sz="1050" noProof="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c>
                  <a:txBody>
                    <a:bodyPr/>
                    <a:lstStyle/>
                    <a:p>
                      <a:pPr algn="ctr" fontAlgn="base">
                        <a:lnSpc>
                          <a:spcPct val="115000"/>
                        </a:lnSpc>
                        <a:spcAft>
                          <a:spcPts val="0"/>
                        </a:spcAft>
                      </a:pPr>
                      <a:r>
                        <a:rPr lang="pt-BR" sz="1050" kern="1200" dirty="0">
                          <a:solidFill>
                            <a:schemeClr val="accent1">
                              <a:lumMod val="50000"/>
                            </a:schemeClr>
                          </a:solidFill>
                          <a:effectLst/>
                          <a:latin typeface="Arial" panose="020B0604020202020204" pitchFamily="34" charset="0"/>
                          <a:cs typeface="Arial" panose="020B0604020202020204" pitchFamily="34" charset="0"/>
                        </a:rPr>
                        <a:t>Ar</a:t>
                      </a:r>
                      <a:endParaRPr lang="en-US" sz="105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c>
                  <a:txBody>
                    <a:bodyPr/>
                    <a:lstStyle/>
                    <a:p>
                      <a:pPr algn="ctr" fontAlgn="base">
                        <a:lnSpc>
                          <a:spcPct val="115000"/>
                        </a:lnSpc>
                        <a:spcAft>
                          <a:spcPts val="0"/>
                        </a:spcAft>
                      </a:pPr>
                      <a:r>
                        <a:rPr lang="pt-BR" sz="1050" kern="1200" dirty="0">
                          <a:solidFill>
                            <a:schemeClr val="accent1">
                              <a:lumMod val="50000"/>
                            </a:schemeClr>
                          </a:solidFill>
                          <a:effectLst/>
                          <a:latin typeface="Arial" panose="020B0604020202020204" pitchFamily="34" charset="0"/>
                          <a:cs typeface="Arial" panose="020B0604020202020204" pitchFamily="34" charset="0"/>
                        </a:rPr>
                        <a:t>0,934 %</a:t>
                      </a:r>
                      <a:endParaRPr lang="en-US" sz="105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r>
              <a:tr h="234000">
                <a:tc>
                  <a:txBody>
                    <a:bodyPr/>
                    <a:lstStyle/>
                    <a:p>
                      <a:pPr algn="ctr" fontAlgn="base">
                        <a:lnSpc>
                          <a:spcPct val="115000"/>
                        </a:lnSpc>
                        <a:spcAft>
                          <a:spcPts val="0"/>
                        </a:spcAft>
                      </a:pPr>
                      <a:r>
                        <a:rPr lang="en-US" sz="1050" b="1" kern="1200" noProof="0" dirty="0" smtClean="0">
                          <a:solidFill>
                            <a:schemeClr val="accent1">
                              <a:lumMod val="50000"/>
                            </a:schemeClr>
                          </a:solidFill>
                          <a:effectLst/>
                          <a:latin typeface="Arial" panose="020B0604020202020204" pitchFamily="34" charset="0"/>
                          <a:cs typeface="Arial" panose="020B0604020202020204" pitchFamily="34" charset="0"/>
                        </a:rPr>
                        <a:t>Carbon Dioxide</a:t>
                      </a:r>
                      <a:endParaRPr lang="en-US" sz="1050" b="1" noProof="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solidFill>
                      <a:schemeClr val="bg1"/>
                    </a:solidFill>
                  </a:tcPr>
                </a:tc>
                <a:tc>
                  <a:txBody>
                    <a:bodyPr/>
                    <a:lstStyle/>
                    <a:p>
                      <a:pPr algn="ctr" fontAlgn="base">
                        <a:lnSpc>
                          <a:spcPct val="115000"/>
                        </a:lnSpc>
                        <a:spcAft>
                          <a:spcPts val="0"/>
                        </a:spcAft>
                      </a:pPr>
                      <a:r>
                        <a:rPr lang="pt-BR" sz="1050" b="1" kern="1200" dirty="0">
                          <a:solidFill>
                            <a:schemeClr val="accent1">
                              <a:lumMod val="50000"/>
                            </a:schemeClr>
                          </a:solidFill>
                          <a:effectLst/>
                          <a:latin typeface="Arial" panose="020B0604020202020204" pitchFamily="34" charset="0"/>
                          <a:cs typeface="Arial" panose="020B0604020202020204" pitchFamily="34" charset="0"/>
                        </a:rPr>
                        <a:t>CO</a:t>
                      </a:r>
                      <a:r>
                        <a:rPr lang="pt-BR" sz="1050" b="1" kern="1200" baseline="-25000" dirty="0">
                          <a:solidFill>
                            <a:schemeClr val="accent1">
                              <a:lumMod val="50000"/>
                            </a:schemeClr>
                          </a:solidFill>
                          <a:effectLst/>
                          <a:latin typeface="Arial" panose="020B0604020202020204" pitchFamily="34" charset="0"/>
                          <a:cs typeface="Arial" panose="020B0604020202020204" pitchFamily="34" charset="0"/>
                        </a:rPr>
                        <a:t>2</a:t>
                      </a:r>
                      <a:endParaRPr lang="en-US" sz="1050" b="1"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solidFill>
                      <a:schemeClr val="bg1"/>
                    </a:solidFill>
                  </a:tcPr>
                </a:tc>
                <a:tc>
                  <a:txBody>
                    <a:bodyPr/>
                    <a:lstStyle/>
                    <a:p>
                      <a:pPr algn="ctr" fontAlgn="base">
                        <a:lnSpc>
                          <a:spcPct val="115000"/>
                        </a:lnSpc>
                        <a:spcAft>
                          <a:spcPts val="0"/>
                        </a:spcAft>
                      </a:pPr>
                      <a:r>
                        <a:rPr lang="pt-BR" sz="1050" b="1" kern="1200" dirty="0" smtClean="0">
                          <a:solidFill>
                            <a:schemeClr val="accent1">
                              <a:lumMod val="50000"/>
                            </a:schemeClr>
                          </a:solidFill>
                          <a:effectLst/>
                          <a:latin typeface="Arial" panose="020B0604020202020204" pitchFamily="34" charset="0"/>
                          <a:cs typeface="Arial" panose="020B0604020202020204" pitchFamily="34" charset="0"/>
                        </a:rPr>
                        <a:t>0,03% (382 ppm)</a:t>
                      </a:r>
                      <a:endParaRPr lang="en-US" sz="1050" b="1"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solidFill>
                      <a:schemeClr val="bg1"/>
                    </a:solidFill>
                  </a:tcPr>
                </a:tc>
              </a:tr>
              <a:tr h="234000">
                <a:tc>
                  <a:txBody>
                    <a:bodyPr/>
                    <a:lstStyle/>
                    <a:p>
                      <a:pPr algn="ctr" fontAlgn="base">
                        <a:lnSpc>
                          <a:spcPct val="115000"/>
                        </a:lnSpc>
                        <a:spcAft>
                          <a:spcPts val="0"/>
                        </a:spcAft>
                      </a:pPr>
                      <a:r>
                        <a:rPr lang="en-US" sz="1050" kern="1200" noProof="0" dirty="0" smtClean="0">
                          <a:solidFill>
                            <a:schemeClr val="accent1">
                              <a:lumMod val="50000"/>
                            </a:schemeClr>
                          </a:solidFill>
                          <a:effectLst/>
                          <a:latin typeface="Arial" panose="020B0604020202020204" pitchFamily="34" charset="0"/>
                          <a:cs typeface="Arial" panose="020B0604020202020204" pitchFamily="34" charset="0"/>
                        </a:rPr>
                        <a:t>Neon</a:t>
                      </a:r>
                      <a:endParaRPr lang="en-US" sz="1050" noProof="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c>
                  <a:txBody>
                    <a:bodyPr/>
                    <a:lstStyle/>
                    <a:p>
                      <a:pPr algn="ctr" fontAlgn="base">
                        <a:lnSpc>
                          <a:spcPct val="115000"/>
                        </a:lnSpc>
                        <a:spcAft>
                          <a:spcPts val="0"/>
                        </a:spcAft>
                      </a:pPr>
                      <a:r>
                        <a:rPr lang="pt-BR" sz="1050" kern="1200" dirty="0">
                          <a:solidFill>
                            <a:schemeClr val="accent1">
                              <a:lumMod val="50000"/>
                            </a:schemeClr>
                          </a:solidFill>
                          <a:effectLst/>
                          <a:latin typeface="Arial" panose="020B0604020202020204" pitchFamily="34" charset="0"/>
                          <a:cs typeface="Arial" panose="020B0604020202020204" pitchFamily="34" charset="0"/>
                        </a:rPr>
                        <a:t>Ne</a:t>
                      </a:r>
                      <a:endParaRPr lang="en-US" sz="105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c>
                  <a:txBody>
                    <a:bodyPr/>
                    <a:lstStyle/>
                    <a:p>
                      <a:pPr algn="ctr" fontAlgn="base">
                        <a:lnSpc>
                          <a:spcPct val="115000"/>
                        </a:lnSpc>
                        <a:spcAft>
                          <a:spcPts val="0"/>
                        </a:spcAft>
                      </a:pPr>
                      <a:r>
                        <a:rPr lang="pt-BR" sz="1050" kern="1200" dirty="0">
                          <a:solidFill>
                            <a:schemeClr val="accent1">
                              <a:lumMod val="50000"/>
                            </a:schemeClr>
                          </a:solidFill>
                          <a:effectLst/>
                          <a:latin typeface="Arial" panose="020B0604020202020204" pitchFamily="34" charset="0"/>
                          <a:cs typeface="Arial" panose="020B0604020202020204" pitchFamily="34" charset="0"/>
                        </a:rPr>
                        <a:t>18,18 ppm</a:t>
                      </a:r>
                      <a:endParaRPr lang="en-US" sz="105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r>
              <a:tr h="234000">
                <a:tc>
                  <a:txBody>
                    <a:bodyPr/>
                    <a:lstStyle/>
                    <a:p>
                      <a:pPr algn="ctr" fontAlgn="base">
                        <a:lnSpc>
                          <a:spcPct val="115000"/>
                        </a:lnSpc>
                        <a:spcAft>
                          <a:spcPts val="0"/>
                        </a:spcAft>
                      </a:pPr>
                      <a:r>
                        <a:rPr lang="en-US" sz="1050" u="none" strike="noStrike" kern="1200" noProof="0" dirty="0" smtClean="0">
                          <a:solidFill>
                            <a:schemeClr val="accent1">
                              <a:lumMod val="50000"/>
                            </a:schemeClr>
                          </a:solidFill>
                          <a:effectLst/>
                          <a:latin typeface="Arial" panose="020B0604020202020204" pitchFamily="34" charset="0"/>
                          <a:cs typeface="Arial" panose="020B0604020202020204" pitchFamily="34" charset="0"/>
                        </a:rPr>
                        <a:t>Helium</a:t>
                      </a:r>
                      <a:endParaRPr lang="en-US" sz="1050" noProof="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c>
                  <a:txBody>
                    <a:bodyPr/>
                    <a:lstStyle/>
                    <a:p>
                      <a:pPr algn="ctr" fontAlgn="base">
                        <a:lnSpc>
                          <a:spcPct val="115000"/>
                        </a:lnSpc>
                        <a:spcAft>
                          <a:spcPts val="0"/>
                        </a:spcAft>
                      </a:pPr>
                      <a:r>
                        <a:rPr lang="pt-BR" sz="1050" kern="1200" dirty="0">
                          <a:solidFill>
                            <a:schemeClr val="accent1">
                              <a:lumMod val="50000"/>
                            </a:schemeClr>
                          </a:solidFill>
                          <a:effectLst/>
                          <a:latin typeface="Arial" panose="020B0604020202020204" pitchFamily="34" charset="0"/>
                          <a:cs typeface="Arial" panose="020B0604020202020204" pitchFamily="34" charset="0"/>
                        </a:rPr>
                        <a:t>He</a:t>
                      </a:r>
                      <a:endParaRPr lang="en-US" sz="105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c>
                  <a:txBody>
                    <a:bodyPr/>
                    <a:lstStyle/>
                    <a:p>
                      <a:pPr algn="ctr" fontAlgn="base">
                        <a:lnSpc>
                          <a:spcPct val="115000"/>
                        </a:lnSpc>
                        <a:spcAft>
                          <a:spcPts val="0"/>
                        </a:spcAft>
                      </a:pPr>
                      <a:r>
                        <a:rPr lang="pt-BR" sz="1050" kern="1200" dirty="0">
                          <a:solidFill>
                            <a:schemeClr val="accent1">
                              <a:lumMod val="50000"/>
                            </a:schemeClr>
                          </a:solidFill>
                          <a:effectLst/>
                          <a:latin typeface="Arial" panose="020B0604020202020204" pitchFamily="34" charset="0"/>
                          <a:cs typeface="Arial" panose="020B0604020202020204" pitchFamily="34" charset="0"/>
                        </a:rPr>
                        <a:t>5,24 ppm</a:t>
                      </a:r>
                      <a:endParaRPr lang="en-US" sz="105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r>
              <a:tr h="234000">
                <a:tc>
                  <a:txBody>
                    <a:bodyPr/>
                    <a:lstStyle/>
                    <a:p>
                      <a:pPr algn="ctr" fontAlgn="base">
                        <a:lnSpc>
                          <a:spcPct val="115000"/>
                        </a:lnSpc>
                        <a:spcAft>
                          <a:spcPts val="0"/>
                        </a:spcAft>
                      </a:pPr>
                      <a:r>
                        <a:rPr lang="en-US" sz="1050" kern="1200" noProof="0" dirty="0" smtClean="0">
                          <a:solidFill>
                            <a:schemeClr val="accent1">
                              <a:lumMod val="50000"/>
                            </a:schemeClr>
                          </a:solidFill>
                          <a:effectLst/>
                          <a:latin typeface="Arial" panose="020B0604020202020204" pitchFamily="34" charset="0"/>
                          <a:cs typeface="Arial" panose="020B0604020202020204" pitchFamily="34" charset="0"/>
                        </a:rPr>
                        <a:t>Nitrogen</a:t>
                      </a:r>
                      <a:r>
                        <a:rPr lang="en-US" sz="1050" kern="1200" baseline="0" noProof="0" dirty="0" smtClean="0">
                          <a:solidFill>
                            <a:schemeClr val="accent1">
                              <a:lumMod val="50000"/>
                            </a:schemeClr>
                          </a:solidFill>
                          <a:effectLst/>
                          <a:latin typeface="Arial" panose="020B0604020202020204" pitchFamily="34" charset="0"/>
                          <a:cs typeface="Arial" panose="020B0604020202020204" pitchFamily="34" charset="0"/>
                        </a:rPr>
                        <a:t> Monoxide</a:t>
                      </a:r>
                      <a:endParaRPr lang="en-US" sz="1050" noProof="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c>
                  <a:txBody>
                    <a:bodyPr/>
                    <a:lstStyle/>
                    <a:p>
                      <a:pPr algn="ctr" fontAlgn="base">
                        <a:lnSpc>
                          <a:spcPct val="115000"/>
                        </a:lnSpc>
                        <a:spcAft>
                          <a:spcPts val="0"/>
                        </a:spcAft>
                      </a:pPr>
                      <a:r>
                        <a:rPr lang="pt-BR" sz="1050" kern="1200" dirty="0">
                          <a:solidFill>
                            <a:schemeClr val="accent1">
                              <a:lumMod val="50000"/>
                            </a:schemeClr>
                          </a:solidFill>
                          <a:effectLst/>
                          <a:latin typeface="Arial" panose="020B0604020202020204" pitchFamily="34" charset="0"/>
                          <a:cs typeface="Arial" panose="020B0604020202020204" pitchFamily="34" charset="0"/>
                        </a:rPr>
                        <a:t>NO</a:t>
                      </a:r>
                      <a:endParaRPr lang="en-US" sz="105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c>
                  <a:txBody>
                    <a:bodyPr/>
                    <a:lstStyle/>
                    <a:p>
                      <a:pPr algn="ctr" fontAlgn="base">
                        <a:lnSpc>
                          <a:spcPct val="115000"/>
                        </a:lnSpc>
                        <a:spcAft>
                          <a:spcPts val="0"/>
                        </a:spcAft>
                      </a:pPr>
                      <a:r>
                        <a:rPr lang="pt-BR" sz="1050" kern="1200" dirty="0">
                          <a:solidFill>
                            <a:schemeClr val="accent1">
                              <a:lumMod val="50000"/>
                            </a:schemeClr>
                          </a:solidFill>
                          <a:effectLst/>
                          <a:latin typeface="Arial" panose="020B0604020202020204" pitchFamily="34" charset="0"/>
                          <a:cs typeface="Arial" panose="020B0604020202020204" pitchFamily="34" charset="0"/>
                        </a:rPr>
                        <a:t>5 ppm</a:t>
                      </a:r>
                      <a:endParaRPr lang="en-US" sz="105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r>
              <a:tr h="234000">
                <a:tc>
                  <a:txBody>
                    <a:bodyPr/>
                    <a:lstStyle/>
                    <a:p>
                      <a:pPr algn="ctr" fontAlgn="base">
                        <a:lnSpc>
                          <a:spcPct val="115000"/>
                        </a:lnSpc>
                        <a:spcAft>
                          <a:spcPts val="0"/>
                        </a:spcAft>
                      </a:pPr>
                      <a:r>
                        <a:rPr lang="en-US" sz="1050" kern="1200" noProof="0" dirty="0" smtClean="0">
                          <a:solidFill>
                            <a:schemeClr val="accent1">
                              <a:lumMod val="50000"/>
                            </a:schemeClr>
                          </a:solidFill>
                          <a:effectLst/>
                          <a:latin typeface="Arial" panose="020B0604020202020204" pitchFamily="34" charset="0"/>
                          <a:cs typeface="Arial" panose="020B0604020202020204" pitchFamily="34" charset="0"/>
                        </a:rPr>
                        <a:t>Krypton</a:t>
                      </a:r>
                      <a:endParaRPr lang="en-US" sz="1050" noProof="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c>
                  <a:txBody>
                    <a:bodyPr/>
                    <a:lstStyle/>
                    <a:p>
                      <a:pPr algn="ctr" fontAlgn="base">
                        <a:lnSpc>
                          <a:spcPct val="115000"/>
                        </a:lnSpc>
                        <a:spcAft>
                          <a:spcPts val="0"/>
                        </a:spcAft>
                      </a:pPr>
                      <a:r>
                        <a:rPr lang="pt-BR" sz="1050" kern="1200" dirty="0">
                          <a:solidFill>
                            <a:schemeClr val="accent1">
                              <a:lumMod val="50000"/>
                            </a:schemeClr>
                          </a:solidFill>
                          <a:effectLst/>
                          <a:latin typeface="Arial" panose="020B0604020202020204" pitchFamily="34" charset="0"/>
                          <a:cs typeface="Arial" panose="020B0604020202020204" pitchFamily="34" charset="0"/>
                        </a:rPr>
                        <a:t>Kr</a:t>
                      </a:r>
                      <a:endParaRPr lang="en-US" sz="105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c>
                  <a:txBody>
                    <a:bodyPr/>
                    <a:lstStyle/>
                    <a:p>
                      <a:pPr algn="ctr" fontAlgn="base">
                        <a:lnSpc>
                          <a:spcPct val="115000"/>
                        </a:lnSpc>
                        <a:spcAft>
                          <a:spcPts val="0"/>
                        </a:spcAft>
                      </a:pPr>
                      <a:r>
                        <a:rPr lang="pt-BR" sz="1050" kern="1200" dirty="0">
                          <a:solidFill>
                            <a:schemeClr val="accent1">
                              <a:lumMod val="50000"/>
                            </a:schemeClr>
                          </a:solidFill>
                          <a:effectLst/>
                          <a:latin typeface="Arial" panose="020B0604020202020204" pitchFamily="34" charset="0"/>
                          <a:cs typeface="Arial" panose="020B0604020202020204" pitchFamily="34" charset="0"/>
                        </a:rPr>
                        <a:t>1,14 ppm</a:t>
                      </a:r>
                      <a:endParaRPr lang="en-US" sz="105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r>
              <a:tr h="234000">
                <a:tc>
                  <a:txBody>
                    <a:bodyPr/>
                    <a:lstStyle/>
                    <a:p>
                      <a:pPr algn="ctr" fontAlgn="base">
                        <a:lnSpc>
                          <a:spcPct val="115000"/>
                        </a:lnSpc>
                        <a:spcAft>
                          <a:spcPts val="0"/>
                        </a:spcAft>
                      </a:pPr>
                      <a:r>
                        <a:rPr lang="en-US" sz="1050" kern="1200" noProof="0" dirty="0" smtClean="0">
                          <a:solidFill>
                            <a:schemeClr val="accent1">
                              <a:lumMod val="50000"/>
                            </a:schemeClr>
                          </a:solidFill>
                          <a:effectLst/>
                          <a:latin typeface="Arial" panose="020B0604020202020204" pitchFamily="34" charset="0"/>
                          <a:cs typeface="Arial" panose="020B0604020202020204" pitchFamily="34" charset="0"/>
                        </a:rPr>
                        <a:t>Methane</a:t>
                      </a:r>
                      <a:endParaRPr lang="en-US" sz="1050" noProof="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c>
                  <a:txBody>
                    <a:bodyPr/>
                    <a:lstStyle/>
                    <a:p>
                      <a:pPr algn="ctr" fontAlgn="base">
                        <a:lnSpc>
                          <a:spcPct val="115000"/>
                        </a:lnSpc>
                        <a:spcAft>
                          <a:spcPts val="0"/>
                        </a:spcAft>
                      </a:pPr>
                      <a:r>
                        <a:rPr lang="pt-BR" sz="1050" kern="1200" dirty="0">
                          <a:solidFill>
                            <a:schemeClr val="accent1">
                              <a:lumMod val="50000"/>
                            </a:schemeClr>
                          </a:solidFill>
                          <a:effectLst/>
                          <a:latin typeface="Arial" panose="020B0604020202020204" pitchFamily="34" charset="0"/>
                          <a:cs typeface="Arial" panose="020B0604020202020204" pitchFamily="34" charset="0"/>
                        </a:rPr>
                        <a:t>CH</a:t>
                      </a:r>
                      <a:r>
                        <a:rPr lang="pt-BR" sz="1050" kern="1200" baseline="-25000" dirty="0">
                          <a:solidFill>
                            <a:schemeClr val="accent1">
                              <a:lumMod val="50000"/>
                            </a:schemeClr>
                          </a:solidFill>
                          <a:effectLst/>
                          <a:latin typeface="Arial" panose="020B0604020202020204" pitchFamily="34" charset="0"/>
                          <a:cs typeface="Arial" panose="020B0604020202020204" pitchFamily="34" charset="0"/>
                        </a:rPr>
                        <a:t>4</a:t>
                      </a:r>
                      <a:endParaRPr lang="en-US" sz="105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c>
                  <a:txBody>
                    <a:bodyPr/>
                    <a:lstStyle/>
                    <a:p>
                      <a:pPr algn="ctr" fontAlgn="base">
                        <a:lnSpc>
                          <a:spcPct val="115000"/>
                        </a:lnSpc>
                        <a:spcAft>
                          <a:spcPts val="0"/>
                        </a:spcAft>
                      </a:pPr>
                      <a:r>
                        <a:rPr lang="pt-BR" sz="1050" kern="1200" dirty="0">
                          <a:solidFill>
                            <a:schemeClr val="accent1">
                              <a:lumMod val="50000"/>
                            </a:schemeClr>
                          </a:solidFill>
                          <a:effectLst/>
                          <a:latin typeface="Arial" panose="020B0604020202020204" pitchFamily="34" charset="0"/>
                          <a:cs typeface="Arial" panose="020B0604020202020204" pitchFamily="34" charset="0"/>
                        </a:rPr>
                        <a:t>1,7 ppm</a:t>
                      </a:r>
                      <a:endParaRPr lang="en-US" sz="105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r>
              <a:tr h="234000">
                <a:tc>
                  <a:txBody>
                    <a:bodyPr/>
                    <a:lstStyle/>
                    <a:p>
                      <a:pPr algn="ctr" fontAlgn="base">
                        <a:lnSpc>
                          <a:spcPct val="115000"/>
                        </a:lnSpc>
                        <a:spcAft>
                          <a:spcPts val="0"/>
                        </a:spcAft>
                      </a:pPr>
                      <a:r>
                        <a:rPr lang="en-US" sz="1050" u="none" strike="noStrike" kern="1200" noProof="0" dirty="0" smtClean="0">
                          <a:solidFill>
                            <a:schemeClr val="accent1">
                              <a:lumMod val="50000"/>
                            </a:schemeClr>
                          </a:solidFill>
                          <a:effectLst/>
                          <a:latin typeface="Arial" panose="020B0604020202020204" pitchFamily="34" charset="0"/>
                          <a:cs typeface="Arial" panose="020B0604020202020204" pitchFamily="34" charset="0"/>
                        </a:rPr>
                        <a:t>Hydrogen</a:t>
                      </a:r>
                      <a:endParaRPr lang="en-US" sz="1050" noProof="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c>
                  <a:txBody>
                    <a:bodyPr/>
                    <a:lstStyle/>
                    <a:p>
                      <a:pPr algn="ctr" fontAlgn="base">
                        <a:lnSpc>
                          <a:spcPct val="115000"/>
                        </a:lnSpc>
                        <a:spcAft>
                          <a:spcPts val="0"/>
                        </a:spcAft>
                      </a:pPr>
                      <a:r>
                        <a:rPr lang="pt-BR" sz="1050" kern="1200" dirty="0">
                          <a:solidFill>
                            <a:schemeClr val="accent1">
                              <a:lumMod val="50000"/>
                            </a:schemeClr>
                          </a:solidFill>
                          <a:effectLst/>
                          <a:latin typeface="Arial" panose="020B0604020202020204" pitchFamily="34" charset="0"/>
                          <a:cs typeface="Arial" panose="020B0604020202020204" pitchFamily="34" charset="0"/>
                        </a:rPr>
                        <a:t>H</a:t>
                      </a:r>
                      <a:r>
                        <a:rPr lang="pt-BR" sz="1050" kern="1200" baseline="-25000" dirty="0">
                          <a:solidFill>
                            <a:schemeClr val="accent1">
                              <a:lumMod val="50000"/>
                            </a:schemeClr>
                          </a:solidFill>
                          <a:effectLst/>
                          <a:latin typeface="Arial" panose="020B0604020202020204" pitchFamily="34" charset="0"/>
                          <a:cs typeface="Arial" panose="020B0604020202020204" pitchFamily="34" charset="0"/>
                        </a:rPr>
                        <a:t>2</a:t>
                      </a:r>
                      <a:endParaRPr lang="en-US" sz="105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c>
                  <a:txBody>
                    <a:bodyPr/>
                    <a:lstStyle/>
                    <a:p>
                      <a:pPr algn="ctr" fontAlgn="base">
                        <a:lnSpc>
                          <a:spcPct val="115000"/>
                        </a:lnSpc>
                        <a:spcAft>
                          <a:spcPts val="0"/>
                        </a:spcAft>
                      </a:pPr>
                      <a:r>
                        <a:rPr lang="pt-BR" sz="1050" kern="1200" dirty="0">
                          <a:solidFill>
                            <a:schemeClr val="accent1">
                              <a:lumMod val="50000"/>
                            </a:schemeClr>
                          </a:solidFill>
                          <a:effectLst/>
                          <a:latin typeface="Arial" panose="020B0604020202020204" pitchFamily="34" charset="0"/>
                          <a:cs typeface="Arial" panose="020B0604020202020204" pitchFamily="34" charset="0"/>
                        </a:rPr>
                        <a:t>0,5 ppm</a:t>
                      </a:r>
                      <a:endParaRPr lang="en-US" sz="105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r>
              <a:tr h="234000">
                <a:tc>
                  <a:txBody>
                    <a:bodyPr/>
                    <a:lstStyle/>
                    <a:p>
                      <a:pPr algn="ctr" fontAlgn="base">
                        <a:lnSpc>
                          <a:spcPct val="115000"/>
                        </a:lnSpc>
                        <a:spcAft>
                          <a:spcPts val="0"/>
                        </a:spcAft>
                      </a:pPr>
                      <a:r>
                        <a:rPr lang="en-US" sz="1050" u="none" strike="noStrike" kern="1200" noProof="0" dirty="0" smtClean="0">
                          <a:solidFill>
                            <a:schemeClr val="accent1">
                              <a:lumMod val="50000"/>
                            </a:schemeClr>
                          </a:solidFill>
                          <a:effectLst/>
                          <a:latin typeface="Arial" panose="020B0604020202020204" pitchFamily="34" charset="0"/>
                          <a:ea typeface="+mn-ea"/>
                          <a:cs typeface="Arial" panose="020B0604020202020204" pitchFamily="34" charset="0"/>
                        </a:rPr>
                        <a:t>Nitrogen</a:t>
                      </a:r>
                      <a:r>
                        <a:rPr lang="en-US" sz="1050" u="none" strike="noStrike" kern="1200" baseline="0" noProof="0" dirty="0" smtClean="0">
                          <a:solidFill>
                            <a:schemeClr val="accent1">
                              <a:lumMod val="50000"/>
                            </a:schemeClr>
                          </a:solidFill>
                          <a:effectLst/>
                          <a:latin typeface="Arial" panose="020B0604020202020204" pitchFamily="34" charset="0"/>
                          <a:ea typeface="+mn-ea"/>
                          <a:cs typeface="Arial" panose="020B0604020202020204" pitchFamily="34" charset="0"/>
                        </a:rPr>
                        <a:t> Protoxide</a:t>
                      </a:r>
                      <a:endParaRPr lang="en-US" sz="1050" noProof="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c>
                  <a:txBody>
                    <a:bodyPr/>
                    <a:lstStyle/>
                    <a:p>
                      <a:pPr algn="ctr" fontAlgn="base">
                        <a:lnSpc>
                          <a:spcPct val="115000"/>
                        </a:lnSpc>
                        <a:spcAft>
                          <a:spcPts val="0"/>
                        </a:spcAft>
                      </a:pPr>
                      <a:r>
                        <a:rPr lang="pt-BR" sz="1050" kern="1200" dirty="0">
                          <a:solidFill>
                            <a:schemeClr val="accent1">
                              <a:lumMod val="50000"/>
                            </a:schemeClr>
                          </a:solidFill>
                          <a:effectLst/>
                          <a:latin typeface="Arial" panose="020B0604020202020204" pitchFamily="34" charset="0"/>
                          <a:cs typeface="Arial" panose="020B0604020202020204" pitchFamily="34" charset="0"/>
                        </a:rPr>
                        <a:t>N</a:t>
                      </a:r>
                      <a:r>
                        <a:rPr lang="pt-BR" sz="1050" kern="1200" baseline="-25000" dirty="0">
                          <a:solidFill>
                            <a:schemeClr val="accent1">
                              <a:lumMod val="50000"/>
                            </a:schemeClr>
                          </a:solidFill>
                          <a:effectLst/>
                          <a:latin typeface="Arial" panose="020B0604020202020204" pitchFamily="34" charset="0"/>
                          <a:cs typeface="Arial" panose="020B0604020202020204" pitchFamily="34" charset="0"/>
                        </a:rPr>
                        <a:t>2</a:t>
                      </a:r>
                      <a:r>
                        <a:rPr lang="pt-BR" sz="1050" kern="1200" dirty="0">
                          <a:solidFill>
                            <a:schemeClr val="accent1">
                              <a:lumMod val="50000"/>
                            </a:schemeClr>
                          </a:solidFill>
                          <a:effectLst/>
                          <a:latin typeface="Arial" panose="020B0604020202020204" pitchFamily="34" charset="0"/>
                          <a:cs typeface="Arial" panose="020B0604020202020204" pitchFamily="34" charset="0"/>
                        </a:rPr>
                        <a:t>O</a:t>
                      </a:r>
                      <a:endParaRPr lang="en-US" sz="105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c>
                  <a:txBody>
                    <a:bodyPr/>
                    <a:lstStyle/>
                    <a:p>
                      <a:pPr algn="ctr" fontAlgn="base">
                        <a:lnSpc>
                          <a:spcPct val="115000"/>
                        </a:lnSpc>
                        <a:spcAft>
                          <a:spcPts val="0"/>
                        </a:spcAft>
                      </a:pPr>
                      <a:r>
                        <a:rPr lang="pt-BR" sz="1050" kern="1200" dirty="0">
                          <a:solidFill>
                            <a:schemeClr val="accent1">
                              <a:lumMod val="50000"/>
                            </a:schemeClr>
                          </a:solidFill>
                          <a:effectLst/>
                          <a:latin typeface="Arial" panose="020B0604020202020204" pitchFamily="34" charset="0"/>
                          <a:cs typeface="Arial" panose="020B0604020202020204" pitchFamily="34" charset="0"/>
                        </a:rPr>
                        <a:t>0,5 ppm</a:t>
                      </a:r>
                      <a:endParaRPr lang="en-US" sz="105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r>
              <a:tr h="234000">
                <a:tc>
                  <a:txBody>
                    <a:bodyPr/>
                    <a:lstStyle/>
                    <a:p>
                      <a:pPr algn="ctr" fontAlgn="base">
                        <a:lnSpc>
                          <a:spcPct val="115000"/>
                        </a:lnSpc>
                        <a:spcAft>
                          <a:spcPts val="0"/>
                        </a:spcAft>
                      </a:pPr>
                      <a:r>
                        <a:rPr lang="en-US" sz="1050" kern="1200" noProof="0" dirty="0" smtClean="0">
                          <a:solidFill>
                            <a:schemeClr val="accent1">
                              <a:lumMod val="50000"/>
                            </a:schemeClr>
                          </a:solidFill>
                          <a:effectLst/>
                          <a:latin typeface="Arial" panose="020B0604020202020204" pitchFamily="34" charset="0"/>
                          <a:cs typeface="Arial" panose="020B0604020202020204" pitchFamily="34" charset="0"/>
                        </a:rPr>
                        <a:t>Xenon</a:t>
                      </a:r>
                      <a:endParaRPr lang="en-US" sz="1050" noProof="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c>
                  <a:txBody>
                    <a:bodyPr/>
                    <a:lstStyle/>
                    <a:p>
                      <a:pPr algn="ctr" fontAlgn="base">
                        <a:lnSpc>
                          <a:spcPct val="115000"/>
                        </a:lnSpc>
                        <a:spcAft>
                          <a:spcPts val="0"/>
                        </a:spcAft>
                      </a:pPr>
                      <a:r>
                        <a:rPr lang="pt-BR" sz="1050" kern="1200">
                          <a:solidFill>
                            <a:schemeClr val="accent1">
                              <a:lumMod val="50000"/>
                            </a:schemeClr>
                          </a:solidFill>
                          <a:effectLst/>
                          <a:latin typeface="Arial" panose="020B0604020202020204" pitchFamily="34" charset="0"/>
                          <a:cs typeface="Arial" panose="020B0604020202020204" pitchFamily="34" charset="0"/>
                        </a:rPr>
                        <a:t>Xe</a:t>
                      </a:r>
                      <a:endParaRPr lang="en-US" sz="105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c>
                  <a:txBody>
                    <a:bodyPr/>
                    <a:lstStyle/>
                    <a:p>
                      <a:pPr algn="ctr" fontAlgn="base">
                        <a:lnSpc>
                          <a:spcPct val="115000"/>
                        </a:lnSpc>
                        <a:spcAft>
                          <a:spcPts val="0"/>
                        </a:spcAft>
                      </a:pPr>
                      <a:r>
                        <a:rPr lang="pt-BR" sz="1050" kern="1200" dirty="0">
                          <a:solidFill>
                            <a:schemeClr val="accent1">
                              <a:lumMod val="50000"/>
                            </a:schemeClr>
                          </a:solidFill>
                          <a:effectLst/>
                          <a:latin typeface="Arial" panose="020B0604020202020204" pitchFamily="34" charset="0"/>
                          <a:cs typeface="Arial" panose="020B0604020202020204" pitchFamily="34" charset="0"/>
                        </a:rPr>
                        <a:t>0,087 ppm</a:t>
                      </a:r>
                      <a:endParaRPr lang="en-US" sz="105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r>
              <a:tr h="234000">
                <a:tc>
                  <a:txBody>
                    <a:bodyPr/>
                    <a:lstStyle/>
                    <a:p>
                      <a:pPr algn="ctr" fontAlgn="base">
                        <a:lnSpc>
                          <a:spcPct val="115000"/>
                        </a:lnSpc>
                        <a:spcAft>
                          <a:spcPts val="0"/>
                        </a:spcAft>
                      </a:pPr>
                      <a:r>
                        <a:rPr lang="en-US" sz="1050" kern="1200" noProof="0" dirty="0" smtClean="0">
                          <a:solidFill>
                            <a:schemeClr val="accent1">
                              <a:lumMod val="50000"/>
                            </a:schemeClr>
                          </a:solidFill>
                          <a:effectLst/>
                          <a:latin typeface="Arial" panose="020B0604020202020204" pitchFamily="34" charset="0"/>
                          <a:cs typeface="Arial" panose="020B0604020202020204" pitchFamily="34" charset="0"/>
                        </a:rPr>
                        <a:t>Nitrogen Dioxide</a:t>
                      </a:r>
                      <a:endParaRPr lang="en-US" sz="1050" noProof="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c>
                  <a:txBody>
                    <a:bodyPr/>
                    <a:lstStyle/>
                    <a:p>
                      <a:pPr algn="ctr" fontAlgn="base">
                        <a:lnSpc>
                          <a:spcPct val="115000"/>
                        </a:lnSpc>
                        <a:spcAft>
                          <a:spcPts val="0"/>
                        </a:spcAft>
                      </a:pPr>
                      <a:r>
                        <a:rPr lang="pt-BR" sz="1050" kern="1200">
                          <a:solidFill>
                            <a:schemeClr val="accent1">
                              <a:lumMod val="50000"/>
                            </a:schemeClr>
                          </a:solidFill>
                          <a:effectLst/>
                          <a:latin typeface="Arial" panose="020B0604020202020204" pitchFamily="34" charset="0"/>
                          <a:cs typeface="Arial" panose="020B0604020202020204" pitchFamily="34" charset="0"/>
                        </a:rPr>
                        <a:t>NO</a:t>
                      </a:r>
                      <a:r>
                        <a:rPr lang="pt-BR" sz="1050" kern="1200" baseline="-25000">
                          <a:solidFill>
                            <a:schemeClr val="accent1">
                              <a:lumMod val="50000"/>
                            </a:schemeClr>
                          </a:solidFill>
                          <a:effectLst/>
                          <a:latin typeface="Arial" panose="020B0604020202020204" pitchFamily="34" charset="0"/>
                          <a:cs typeface="Arial" panose="020B0604020202020204" pitchFamily="34" charset="0"/>
                        </a:rPr>
                        <a:t>2</a:t>
                      </a:r>
                      <a:endParaRPr lang="en-US" sz="105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c>
                  <a:txBody>
                    <a:bodyPr/>
                    <a:lstStyle/>
                    <a:p>
                      <a:pPr algn="ctr" fontAlgn="base">
                        <a:lnSpc>
                          <a:spcPct val="115000"/>
                        </a:lnSpc>
                        <a:spcAft>
                          <a:spcPts val="0"/>
                        </a:spcAft>
                      </a:pPr>
                      <a:r>
                        <a:rPr lang="pt-BR" sz="1050" kern="1200" dirty="0">
                          <a:solidFill>
                            <a:schemeClr val="accent1">
                              <a:lumMod val="50000"/>
                            </a:schemeClr>
                          </a:solidFill>
                          <a:effectLst/>
                          <a:latin typeface="Arial" panose="020B0604020202020204" pitchFamily="34" charset="0"/>
                          <a:cs typeface="Arial" panose="020B0604020202020204" pitchFamily="34" charset="0"/>
                        </a:rPr>
                        <a:t>0,02 ppm</a:t>
                      </a:r>
                      <a:endParaRPr lang="en-US" sz="105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r>
              <a:tr h="234000">
                <a:tc>
                  <a:txBody>
                    <a:bodyPr/>
                    <a:lstStyle/>
                    <a:p>
                      <a:pPr algn="ctr" fontAlgn="base">
                        <a:lnSpc>
                          <a:spcPct val="115000"/>
                        </a:lnSpc>
                        <a:spcAft>
                          <a:spcPts val="0"/>
                        </a:spcAft>
                      </a:pPr>
                      <a:r>
                        <a:rPr lang="en-US" sz="1050" kern="1200" noProof="0" dirty="0" smtClean="0">
                          <a:solidFill>
                            <a:schemeClr val="accent1">
                              <a:lumMod val="50000"/>
                            </a:schemeClr>
                          </a:solidFill>
                          <a:effectLst/>
                          <a:latin typeface="Arial" panose="020B0604020202020204" pitchFamily="34" charset="0"/>
                          <a:cs typeface="Arial" panose="020B0604020202020204" pitchFamily="34" charset="0"/>
                        </a:rPr>
                        <a:t>Ozone</a:t>
                      </a:r>
                      <a:endParaRPr lang="en-US" sz="1050" noProof="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c>
                  <a:txBody>
                    <a:bodyPr/>
                    <a:lstStyle/>
                    <a:p>
                      <a:pPr algn="ctr" fontAlgn="base">
                        <a:lnSpc>
                          <a:spcPct val="115000"/>
                        </a:lnSpc>
                        <a:spcAft>
                          <a:spcPts val="0"/>
                        </a:spcAft>
                      </a:pPr>
                      <a:r>
                        <a:rPr lang="pt-BR" sz="1050" kern="1200">
                          <a:solidFill>
                            <a:schemeClr val="accent1">
                              <a:lumMod val="50000"/>
                            </a:schemeClr>
                          </a:solidFill>
                          <a:effectLst/>
                          <a:latin typeface="Arial" panose="020B0604020202020204" pitchFamily="34" charset="0"/>
                          <a:cs typeface="Arial" panose="020B0604020202020204" pitchFamily="34" charset="0"/>
                        </a:rPr>
                        <a:t>O</a:t>
                      </a:r>
                      <a:r>
                        <a:rPr lang="pt-BR" sz="1050" kern="1200" baseline="-25000">
                          <a:solidFill>
                            <a:schemeClr val="accent1">
                              <a:lumMod val="50000"/>
                            </a:schemeClr>
                          </a:solidFill>
                          <a:effectLst/>
                          <a:latin typeface="Arial" panose="020B0604020202020204" pitchFamily="34" charset="0"/>
                          <a:cs typeface="Arial" panose="020B0604020202020204" pitchFamily="34" charset="0"/>
                        </a:rPr>
                        <a:t>3</a:t>
                      </a:r>
                      <a:endParaRPr lang="en-US" sz="105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c>
                  <a:txBody>
                    <a:bodyPr/>
                    <a:lstStyle/>
                    <a:p>
                      <a:pPr algn="ctr" fontAlgn="base">
                        <a:lnSpc>
                          <a:spcPct val="115000"/>
                        </a:lnSpc>
                        <a:spcAft>
                          <a:spcPts val="0"/>
                        </a:spcAft>
                      </a:pPr>
                      <a:r>
                        <a:rPr lang="pt-BR" sz="1050" kern="1200" dirty="0">
                          <a:solidFill>
                            <a:schemeClr val="accent1">
                              <a:lumMod val="50000"/>
                            </a:schemeClr>
                          </a:solidFill>
                          <a:effectLst/>
                          <a:latin typeface="Arial" panose="020B0604020202020204" pitchFamily="34" charset="0"/>
                          <a:cs typeface="Arial" panose="020B0604020202020204" pitchFamily="34" charset="0"/>
                        </a:rPr>
                        <a:t>0 à 0,01 ppm</a:t>
                      </a:r>
                      <a:endParaRPr lang="en-US" sz="105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r>
              <a:tr h="234000">
                <a:tc>
                  <a:txBody>
                    <a:bodyPr/>
                    <a:lstStyle/>
                    <a:p>
                      <a:pPr algn="ctr" fontAlgn="base">
                        <a:lnSpc>
                          <a:spcPct val="115000"/>
                        </a:lnSpc>
                        <a:spcAft>
                          <a:spcPts val="0"/>
                        </a:spcAft>
                      </a:pPr>
                      <a:r>
                        <a:rPr lang="en-US" sz="1050" kern="1200" noProof="0" dirty="0" smtClean="0">
                          <a:solidFill>
                            <a:schemeClr val="accent1">
                              <a:lumMod val="50000"/>
                            </a:schemeClr>
                          </a:solidFill>
                          <a:effectLst/>
                          <a:latin typeface="Arial" panose="020B0604020202020204" pitchFamily="34" charset="0"/>
                          <a:cs typeface="Arial" panose="020B0604020202020204" pitchFamily="34" charset="0"/>
                        </a:rPr>
                        <a:t>Radon</a:t>
                      </a:r>
                      <a:endParaRPr lang="en-US" sz="1050" noProof="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c>
                  <a:txBody>
                    <a:bodyPr/>
                    <a:lstStyle/>
                    <a:p>
                      <a:pPr algn="ctr" fontAlgn="base">
                        <a:lnSpc>
                          <a:spcPct val="115000"/>
                        </a:lnSpc>
                        <a:spcAft>
                          <a:spcPts val="0"/>
                        </a:spcAft>
                      </a:pPr>
                      <a:r>
                        <a:rPr lang="pt-BR" sz="1050" kern="1200">
                          <a:solidFill>
                            <a:schemeClr val="accent1">
                              <a:lumMod val="50000"/>
                            </a:schemeClr>
                          </a:solidFill>
                          <a:effectLst/>
                          <a:latin typeface="Arial" panose="020B0604020202020204" pitchFamily="34" charset="0"/>
                          <a:cs typeface="Arial" panose="020B0604020202020204" pitchFamily="34" charset="0"/>
                        </a:rPr>
                        <a:t>Rn</a:t>
                      </a:r>
                      <a:endParaRPr lang="en-US" sz="105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c>
                  <a:txBody>
                    <a:bodyPr/>
                    <a:lstStyle/>
                    <a:p>
                      <a:pPr algn="ctr" fontAlgn="base">
                        <a:lnSpc>
                          <a:spcPct val="115000"/>
                        </a:lnSpc>
                        <a:spcAft>
                          <a:spcPts val="0"/>
                        </a:spcAft>
                      </a:pPr>
                      <a:r>
                        <a:rPr lang="pt-BR" sz="1050" kern="1200" dirty="0">
                          <a:solidFill>
                            <a:schemeClr val="accent1">
                              <a:lumMod val="50000"/>
                            </a:schemeClr>
                          </a:solidFill>
                          <a:effectLst/>
                          <a:latin typeface="Arial" panose="020B0604020202020204" pitchFamily="34" charset="0"/>
                          <a:cs typeface="Arial" panose="020B0604020202020204" pitchFamily="34" charset="0"/>
                        </a:rPr>
                        <a:t>6,0×10</a:t>
                      </a:r>
                      <a:r>
                        <a:rPr lang="pt-BR" sz="1050" kern="1200" baseline="30000" dirty="0">
                          <a:solidFill>
                            <a:schemeClr val="accent1">
                              <a:lumMod val="50000"/>
                            </a:schemeClr>
                          </a:solidFill>
                          <a:effectLst/>
                          <a:latin typeface="Arial" panose="020B0604020202020204" pitchFamily="34" charset="0"/>
                          <a:cs typeface="Arial" panose="020B0604020202020204" pitchFamily="34" charset="0"/>
                        </a:rPr>
                        <a:t>−14</a:t>
                      </a:r>
                      <a:r>
                        <a:rPr lang="pt-BR" sz="1050" kern="1200" dirty="0">
                          <a:solidFill>
                            <a:schemeClr val="accent1">
                              <a:lumMod val="50000"/>
                            </a:schemeClr>
                          </a:solidFill>
                          <a:effectLst/>
                          <a:latin typeface="Arial" panose="020B0604020202020204" pitchFamily="34" charset="0"/>
                          <a:cs typeface="Arial" panose="020B0604020202020204" pitchFamily="34" charset="0"/>
                        </a:rPr>
                        <a:t> ppm</a:t>
                      </a:r>
                      <a:endParaRPr lang="en-US" sz="1050" dirty="0">
                        <a:solidFill>
                          <a:schemeClr val="accent1">
                            <a:lumMod val="50000"/>
                          </a:schemeClr>
                        </a:solidFill>
                        <a:effectLst/>
                        <a:latin typeface="Arial" panose="020B0604020202020204" pitchFamily="34" charset="0"/>
                        <a:ea typeface="Calibri"/>
                        <a:cs typeface="Arial" panose="020B0604020202020204" pitchFamily="34" charset="0"/>
                      </a:endParaRPr>
                    </a:p>
                  </a:txBody>
                  <a:tcPr marL="26670" marR="26670" marT="26670" marB="26670" anchor="ctr"/>
                </a:tc>
              </a:tr>
            </a:tbl>
          </a:graphicData>
        </a:graphic>
      </p:graphicFrame>
      <p:sp>
        <p:nvSpPr>
          <p:cNvPr id="14" name="CaixaDeTexto 13"/>
          <p:cNvSpPr txBox="1"/>
          <p:nvPr/>
        </p:nvSpPr>
        <p:spPr>
          <a:xfrm>
            <a:off x="4572000" y="4941168"/>
            <a:ext cx="4320480" cy="307777"/>
          </a:xfrm>
          <a:prstGeom prst="rect">
            <a:avLst/>
          </a:prstGeom>
          <a:noFill/>
        </p:spPr>
        <p:txBody>
          <a:bodyPr wrap="square" rtlCol="0">
            <a:spAutoFit/>
          </a:bodyPr>
          <a:lstStyle/>
          <a:p>
            <a:r>
              <a:rPr lang="en-US" sz="1400" dirty="0" smtClean="0">
                <a:solidFill>
                  <a:schemeClr val="accent1">
                    <a:lumMod val="50000"/>
                  </a:schemeClr>
                </a:solidFill>
                <a:latin typeface="Arial" panose="020B0604020202020204" pitchFamily="34" charset="0"/>
                <a:cs typeface="Arial" panose="020B0604020202020204" pitchFamily="34" charset="0"/>
              </a:rPr>
              <a:t>Source: http</a:t>
            </a:r>
            <a:r>
              <a:rPr lang="en-US" sz="1400" dirty="0">
                <a:solidFill>
                  <a:schemeClr val="accent1">
                    <a:lumMod val="50000"/>
                  </a:schemeClr>
                </a:solidFill>
                <a:latin typeface="Arial" panose="020B0604020202020204" pitchFamily="34" charset="0"/>
                <a:cs typeface="Arial" panose="020B0604020202020204" pitchFamily="34" charset="0"/>
              </a:rPr>
              <a:t>://</a:t>
            </a:r>
            <a:r>
              <a:rPr lang="en-US" sz="1400" dirty="0" smtClean="0">
                <a:solidFill>
                  <a:schemeClr val="accent1">
                    <a:lumMod val="50000"/>
                  </a:schemeClr>
                </a:solidFill>
                <a:latin typeface="Arial" panose="020B0604020202020204" pitchFamily="34" charset="0"/>
                <a:cs typeface="Arial" panose="020B0604020202020204" pitchFamily="34" charset="0"/>
              </a:rPr>
              <a:t>thedancinggypsy.wordpress.com</a:t>
            </a:r>
            <a:r>
              <a:rPr lang="en-US" sz="1400" dirty="0">
                <a:solidFill>
                  <a:schemeClr val="accent1">
                    <a:lumMod val="5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9181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1000" fill="hold"/>
                                        <p:tgtEl>
                                          <p:spTgt spid="14"/>
                                        </p:tgtEl>
                                        <p:attrNameLst>
                                          <p:attrName>ppt_x</p:attrName>
                                        </p:attrNameLst>
                                      </p:cBhvr>
                                      <p:tavLst>
                                        <p:tav tm="0">
                                          <p:val>
                                            <p:strVal val="1+#ppt_w/2"/>
                                          </p:val>
                                        </p:tav>
                                        <p:tav tm="100000">
                                          <p:val>
                                            <p:strVal val="#ppt_x"/>
                                          </p:val>
                                        </p:tav>
                                      </p:tavLst>
                                    </p:anim>
                                    <p:anim calcmode="lin" valueType="num">
                                      <p:cBhvr additive="base">
                                        <p:cTn id="1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stract soft blue wave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ítulo 6"/>
          <p:cNvSpPr>
            <a:spLocks noGrp="1"/>
          </p:cNvSpPr>
          <p:nvPr>
            <p:ph type="ctrTitle"/>
          </p:nvPr>
        </p:nvSpPr>
        <p:spPr>
          <a:xfrm>
            <a:off x="683568" y="374799"/>
            <a:ext cx="7774632" cy="965969"/>
          </a:xfrm>
        </p:spPr>
        <p:txBody>
          <a:bodyPr>
            <a:normAutofit/>
          </a:bodyPr>
          <a:lstStyle/>
          <a:p>
            <a:r>
              <a:rPr lang="pt-BR" sz="4800" b="1" u="sng" spc="-150" dirty="0" smtClean="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rPr>
              <a:t>POLLUTANTS</a:t>
            </a:r>
            <a:endParaRPr lang="pt-BR" sz="4800" b="1" u="sng" spc="-150" dirty="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endParaRPr>
          </a:p>
        </p:txBody>
      </p:sp>
      <p:sp>
        <p:nvSpPr>
          <p:cNvPr id="8" name="Subtítulo 7"/>
          <p:cNvSpPr>
            <a:spLocks noGrp="1"/>
          </p:cNvSpPr>
          <p:nvPr>
            <p:ph type="subTitle" idx="1"/>
          </p:nvPr>
        </p:nvSpPr>
        <p:spPr>
          <a:xfrm>
            <a:off x="683568" y="1700808"/>
            <a:ext cx="7776864" cy="3600400"/>
          </a:xfrm>
        </p:spPr>
        <p:txBody>
          <a:bodyPr>
            <a:noAutofit/>
          </a:bodyPr>
          <a:lstStyle/>
          <a:p>
            <a:pPr marL="355600" indent="-355600" algn="just">
              <a:spcAft>
                <a:spcPts val="1200"/>
              </a:spcAft>
              <a:buFont typeface="Wingdings" panose="05000000000000000000" pitchFamily="2" charset="2"/>
              <a:buChar char="Ø"/>
            </a:pPr>
            <a:r>
              <a:rPr lang="en-US" sz="2400" dirty="0" smtClean="0">
                <a:solidFill>
                  <a:schemeClr val="accent1">
                    <a:lumMod val="50000"/>
                  </a:schemeClr>
                </a:solidFill>
                <a:latin typeface="Arial" panose="020B0604020202020204" pitchFamily="34" charset="0"/>
                <a:cs typeface="Arial" panose="020B0604020202020204" pitchFamily="34" charset="0"/>
              </a:rPr>
              <a:t>Particle Matter (PM)</a:t>
            </a:r>
            <a:endParaRPr lang="en-US" sz="1000" dirty="0" smtClean="0">
              <a:solidFill>
                <a:schemeClr val="accent1">
                  <a:lumMod val="50000"/>
                </a:schemeClr>
              </a:solidFill>
              <a:latin typeface="Arial" panose="020B0604020202020204" pitchFamily="34" charset="0"/>
              <a:cs typeface="Arial" panose="020B0604020202020204" pitchFamily="34" charset="0"/>
            </a:endParaRPr>
          </a:p>
          <a:p>
            <a:pPr marL="355600" indent="-355600" algn="just">
              <a:spcAft>
                <a:spcPts val="1200"/>
              </a:spcAft>
              <a:buFont typeface="Wingdings" panose="05000000000000000000" pitchFamily="2" charset="2"/>
              <a:buChar char="Ø"/>
            </a:pPr>
            <a:r>
              <a:rPr lang="en-US" sz="2400" dirty="0" smtClean="0">
                <a:solidFill>
                  <a:schemeClr val="accent1">
                    <a:lumMod val="50000"/>
                  </a:schemeClr>
                </a:solidFill>
                <a:latin typeface="Arial" panose="020B0604020202020204" pitchFamily="34" charset="0"/>
                <a:cs typeface="Arial" panose="020B0604020202020204" pitchFamily="34" charset="0"/>
              </a:rPr>
              <a:t>Ozone (O</a:t>
            </a:r>
            <a:r>
              <a:rPr lang="en-US" sz="2400" baseline="-25000" dirty="0" smtClean="0">
                <a:solidFill>
                  <a:schemeClr val="accent1">
                    <a:lumMod val="50000"/>
                  </a:schemeClr>
                </a:solidFill>
                <a:latin typeface="Arial" panose="020B0604020202020204" pitchFamily="34" charset="0"/>
                <a:cs typeface="Arial" panose="020B0604020202020204" pitchFamily="34" charset="0"/>
              </a:rPr>
              <a:t>3</a:t>
            </a:r>
            <a:r>
              <a:rPr lang="en-US" sz="2400" dirty="0" smtClean="0">
                <a:solidFill>
                  <a:schemeClr val="accent1">
                    <a:lumMod val="50000"/>
                  </a:schemeClr>
                </a:solidFill>
                <a:latin typeface="Arial" panose="020B0604020202020204" pitchFamily="34" charset="0"/>
                <a:cs typeface="Arial" panose="020B0604020202020204" pitchFamily="34" charset="0"/>
              </a:rPr>
              <a:t>)</a:t>
            </a:r>
            <a:endParaRPr lang="en-US" sz="1000" dirty="0" smtClean="0">
              <a:solidFill>
                <a:schemeClr val="accent1">
                  <a:lumMod val="50000"/>
                </a:schemeClr>
              </a:solidFill>
              <a:latin typeface="Arial" panose="020B0604020202020204" pitchFamily="34" charset="0"/>
              <a:cs typeface="Arial" panose="020B0604020202020204" pitchFamily="34" charset="0"/>
            </a:endParaRPr>
          </a:p>
          <a:p>
            <a:pPr marL="355600" indent="-355600" algn="just">
              <a:spcAft>
                <a:spcPts val="1200"/>
              </a:spcAft>
              <a:buFont typeface="Wingdings" panose="05000000000000000000" pitchFamily="2" charset="2"/>
              <a:buChar char="Ø"/>
            </a:pPr>
            <a:r>
              <a:rPr lang="en-US" sz="2400" dirty="0" smtClean="0">
                <a:solidFill>
                  <a:schemeClr val="accent1">
                    <a:lumMod val="50000"/>
                  </a:schemeClr>
                </a:solidFill>
                <a:latin typeface="Arial" panose="020B0604020202020204" pitchFamily="34" charset="0"/>
                <a:cs typeface="Arial" panose="020B0604020202020204" pitchFamily="34" charset="0"/>
              </a:rPr>
              <a:t>Sulphur Dioxide (SO</a:t>
            </a:r>
            <a:r>
              <a:rPr lang="en-US" sz="2400" baseline="-25000" dirty="0" smtClean="0">
                <a:solidFill>
                  <a:schemeClr val="accent1">
                    <a:lumMod val="50000"/>
                  </a:schemeClr>
                </a:solidFill>
                <a:latin typeface="Arial" panose="020B0604020202020204" pitchFamily="34" charset="0"/>
                <a:cs typeface="Arial" panose="020B0604020202020204" pitchFamily="34" charset="0"/>
              </a:rPr>
              <a:t>2</a:t>
            </a:r>
            <a:r>
              <a:rPr lang="en-US" sz="2400" dirty="0" smtClean="0">
                <a:solidFill>
                  <a:schemeClr val="accent1">
                    <a:lumMod val="50000"/>
                  </a:schemeClr>
                </a:solidFill>
                <a:latin typeface="Arial" panose="020B0604020202020204" pitchFamily="34" charset="0"/>
                <a:cs typeface="Arial" panose="020B0604020202020204" pitchFamily="34" charset="0"/>
              </a:rPr>
              <a:t>)</a:t>
            </a:r>
            <a:endParaRPr lang="en-US" sz="1000" dirty="0" smtClean="0">
              <a:solidFill>
                <a:schemeClr val="accent1">
                  <a:lumMod val="50000"/>
                </a:schemeClr>
              </a:solidFill>
              <a:latin typeface="Arial" panose="020B0604020202020204" pitchFamily="34" charset="0"/>
              <a:cs typeface="Arial" panose="020B0604020202020204" pitchFamily="34" charset="0"/>
            </a:endParaRPr>
          </a:p>
          <a:p>
            <a:pPr marL="355600" indent="-355600" algn="just">
              <a:spcAft>
                <a:spcPts val="1200"/>
              </a:spcAft>
              <a:buFont typeface="Wingdings" panose="05000000000000000000" pitchFamily="2" charset="2"/>
              <a:buChar char="Ø"/>
            </a:pPr>
            <a:r>
              <a:rPr lang="en-US" sz="2400" dirty="0" smtClean="0">
                <a:solidFill>
                  <a:schemeClr val="accent1">
                    <a:lumMod val="50000"/>
                  </a:schemeClr>
                </a:solidFill>
                <a:latin typeface="Arial" panose="020B0604020202020204" pitchFamily="34" charset="0"/>
                <a:cs typeface="Arial" panose="020B0604020202020204" pitchFamily="34" charset="0"/>
              </a:rPr>
              <a:t>Carbon Monoxide (CO)</a:t>
            </a:r>
            <a:endParaRPr lang="en-US" sz="1000" dirty="0" smtClean="0">
              <a:solidFill>
                <a:schemeClr val="accent1">
                  <a:lumMod val="50000"/>
                </a:schemeClr>
              </a:solidFill>
              <a:latin typeface="Arial" panose="020B0604020202020204" pitchFamily="34" charset="0"/>
              <a:cs typeface="Arial" panose="020B0604020202020204" pitchFamily="34" charset="0"/>
            </a:endParaRPr>
          </a:p>
          <a:p>
            <a:pPr marL="355600" indent="-355600" algn="just">
              <a:spcAft>
                <a:spcPts val="1200"/>
              </a:spcAft>
              <a:buFont typeface="Wingdings" panose="05000000000000000000" pitchFamily="2" charset="2"/>
              <a:buChar char="Ø"/>
            </a:pPr>
            <a:r>
              <a:rPr lang="en-US" sz="2400" dirty="0" smtClean="0">
                <a:solidFill>
                  <a:schemeClr val="accent1">
                    <a:lumMod val="50000"/>
                  </a:schemeClr>
                </a:solidFill>
                <a:latin typeface="Arial" panose="020B0604020202020204" pitchFamily="34" charset="0"/>
                <a:cs typeface="Arial" panose="020B0604020202020204" pitchFamily="34" charset="0"/>
              </a:rPr>
              <a:t>Carbon Dioxide (CO</a:t>
            </a:r>
            <a:r>
              <a:rPr lang="en-US" sz="2400" baseline="-25000" dirty="0" smtClean="0">
                <a:solidFill>
                  <a:schemeClr val="accent1">
                    <a:lumMod val="50000"/>
                  </a:schemeClr>
                </a:solidFill>
                <a:latin typeface="Arial" panose="020B0604020202020204" pitchFamily="34" charset="0"/>
                <a:cs typeface="Arial" panose="020B0604020202020204" pitchFamily="34" charset="0"/>
              </a:rPr>
              <a:t>2</a:t>
            </a:r>
            <a:r>
              <a:rPr lang="en-US" sz="2400" dirty="0" smtClean="0">
                <a:solidFill>
                  <a:schemeClr val="accent1">
                    <a:lumMod val="50000"/>
                  </a:schemeClr>
                </a:solidFill>
                <a:latin typeface="Arial" panose="020B0604020202020204" pitchFamily="34" charset="0"/>
                <a:cs typeface="Arial" panose="020B0604020202020204" pitchFamily="34" charset="0"/>
              </a:rPr>
              <a:t>)</a:t>
            </a:r>
            <a:endParaRPr lang="en-US" sz="1000" dirty="0" smtClean="0">
              <a:solidFill>
                <a:schemeClr val="accent1">
                  <a:lumMod val="50000"/>
                </a:schemeClr>
              </a:solidFill>
              <a:latin typeface="Arial" panose="020B0604020202020204" pitchFamily="34" charset="0"/>
              <a:cs typeface="Arial" panose="020B0604020202020204" pitchFamily="34" charset="0"/>
            </a:endParaRPr>
          </a:p>
          <a:p>
            <a:pPr marL="355600" indent="-355600" algn="just">
              <a:spcAft>
                <a:spcPts val="1200"/>
              </a:spcAft>
              <a:buFont typeface="Wingdings" panose="05000000000000000000" pitchFamily="2" charset="2"/>
              <a:buChar char="Ø"/>
            </a:pPr>
            <a:r>
              <a:rPr lang="en-US" sz="2400" dirty="0" smtClean="0">
                <a:solidFill>
                  <a:schemeClr val="accent1">
                    <a:lumMod val="50000"/>
                  </a:schemeClr>
                </a:solidFill>
                <a:latin typeface="Arial" panose="020B0604020202020204" pitchFamily="34" charset="0"/>
                <a:cs typeface="Arial" panose="020B0604020202020204" pitchFamily="34" charset="0"/>
              </a:rPr>
              <a:t>Nitrogen Dioxide (NO</a:t>
            </a:r>
            <a:r>
              <a:rPr lang="en-US" sz="2400" baseline="-25000" dirty="0" smtClean="0">
                <a:solidFill>
                  <a:schemeClr val="accent1">
                    <a:lumMod val="50000"/>
                  </a:schemeClr>
                </a:solidFill>
                <a:latin typeface="Arial" panose="020B0604020202020204" pitchFamily="34" charset="0"/>
                <a:cs typeface="Arial" panose="020B0604020202020204" pitchFamily="34" charset="0"/>
              </a:rPr>
              <a:t>2</a:t>
            </a:r>
            <a:r>
              <a:rPr lang="en-US" sz="2400" dirty="0" smtClean="0">
                <a:solidFill>
                  <a:schemeClr val="accent1">
                    <a:lumMod val="50000"/>
                  </a:schemeClr>
                </a:solidFill>
                <a:latin typeface="Arial" panose="020B0604020202020204" pitchFamily="34" charset="0"/>
                <a:cs typeface="Arial" panose="020B0604020202020204" pitchFamily="34" charset="0"/>
              </a:rPr>
              <a:t>)</a:t>
            </a:r>
            <a:endParaRPr lang="en-US" sz="2000" dirty="0">
              <a:solidFill>
                <a:schemeClr val="accent1">
                  <a:lumMod val="50000"/>
                </a:schemeClr>
              </a:solidFill>
              <a:latin typeface="Arial" panose="020B0604020202020204" pitchFamily="34" charset="0"/>
              <a:cs typeface="Arial" panose="020B0604020202020204" pitchFamily="34" charset="0"/>
            </a:endParaRPr>
          </a:p>
        </p:txBody>
      </p:sp>
      <p:sp>
        <p:nvSpPr>
          <p:cNvPr id="6" name="Retângulo 5"/>
          <p:cNvSpPr/>
          <p:nvPr/>
        </p:nvSpPr>
        <p:spPr>
          <a:xfrm>
            <a:off x="0" y="5589240"/>
            <a:ext cx="9144000" cy="792088"/>
          </a:xfrm>
          <a:prstGeom prst="rect">
            <a:avLst/>
          </a:prstGeom>
          <a:solidFill>
            <a:srgbClr val="E5F5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Número de Slide 8"/>
          <p:cNvSpPr>
            <a:spLocks noGrp="1"/>
          </p:cNvSpPr>
          <p:nvPr>
            <p:ph type="sldNum" sz="quarter" idx="12"/>
          </p:nvPr>
        </p:nvSpPr>
        <p:spPr>
          <a:xfrm>
            <a:off x="7164288" y="5800179"/>
            <a:ext cx="1522512" cy="365125"/>
          </a:xfrm>
        </p:spPr>
        <p:txBody>
          <a:bodyPr/>
          <a:lstStyle/>
          <a:p>
            <a:r>
              <a:rPr lang="pt-BR" sz="1600" b="1" dirty="0" smtClean="0">
                <a:solidFill>
                  <a:srgbClr val="769FD0"/>
                </a:solidFill>
                <a:latin typeface="Arial" panose="020B0604020202020204" pitchFamily="34" charset="0"/>
                <a:cs typeface="Arial" panose="020B0604020202020204" pitchFamily="34" charset="0"/>
              </a:rPr>
              <a:t>7</a:t>
            </a:r>
            <a:endParaRPr lang="pt-BR" sz="1600" b="1" dirty="0">
              <a:solidFill>
                <a:srgbClr val="769FD0"/>
              </a:solidFill>
              <a:latin typeface="Arial" panose="020B0604020202020204" pitchFamily="34" charset="0"/>
              <a:cs typeface="Arial" panose="020B0604020202020204" pitchFamily="34" charset="0"/>
            </a:endParaRPr>
          </a:p>
        </p:txBody>
      </p:sp>
      <p:pic>
        <p:nvPicPr>
          <p:cNvPr id="1028" name="Picture 4" descr="http://www.ashraeasa.org/images/ASHRAE_logo_rgb_transparent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667226"/>
            <a:ext cx="1512168" cy="644072"/>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1907704" y="5653581"/>
            <a:ext cx="3600400" cy="480131"/>
          </a:xfrm>
          <a:prstGeom prst="rect">
            <a:avLst/>
          </a:prstGeom>
          <a:noFill/>
        </p:spPr>
        <p:txBody>
          <a:bodyPr wrap="square" rtlCol="0">
            <a:spAutoFit/>
          </a:bodyPr>
          <a:lstStyle/>
          <a:p>
            <a:pPr algn="ctr">
              <a:lnSpc>
                <a:spcPct val="90000"/>
              </a:lnSpc>
            </a:pPr>
            <a:r>
              <a:rPr lang="en-US" sz="1400" dirty="0" smtClean="0">
                <a:solidFill>
                  <a:srgbClr val="3B6EAB"/>
                </a:solidFill>
                <a:latin typeface="+mj-lt"/>
                <a:ea typeface="Ebrima" panose="02000000000000000000" pitchFamily="2" charset="0"/>
                <a:cs typeface="Ebrima" panose="02000000000000000000" pitchFamily="2" charset="0"/>
              </a:rPr>
              <a:t>AIR CLEANER TO MAKE UP AIR IN ADVERSE THERMAL AND ENVIRONMENTAL CONDITIONS</a:t>
            </a:r>
            <a:endParaRPr lang="en-US" sz="1400" dirty="0">
              <a:solidFill>
                <a:srgbClr val="3B6EAB"/>
              </a:solidFill>
              <a:latin typeface="+mj-lt"/>
              <a:ea typeface="Ebrima" panose="02000000000000000000" pitchFamily="2" charset="0"/>
              <a:cs typeface="Ebrima" panose="02000000000000000000" pitchFamily="2" charset="0"/>
            </a:endParaRPr>
          </a:p>
        </p:txBody>
      </p:sp>
      <p:sp>
        <p:nvSpPr>
          <p:cNvPr id="13" name="CaixaDeTexto 12"/>
          <p:cNvSpPr txBox="1"/>
          <p:nvPr/>
        </p:nvSpPr>
        <p:spPr>
          <a:xfrm>
            <a:off x="1907704" y="5985285"/>
            <a:ext cx="3600400" cy="307777"/>
          </a:xfrm>
          <a:prstGeom prst="rect">
            <a:avLst/>
          </a:prstGeom>
          <a:noFill/>
        </p:spPr>
        <p:txBody>
          <a:bodyPr wrap="square" rtlCol="0">
            <a:spAutoFit/>
          </a:bodyPr>
          <a:lstStyle/>
          <a:p>
            <a:pPr algn="ctr"/>
            <a:r>
              <a:rPr lang="en-US" sz="1400" dirty="0" smtClean="0">
                <a:solidFill>
                  <a:srgbClr val="6794CB"/>
                </a:solidFill>
                <a:latin typeface="+mj-lt"/>
                <a:ea typeface="Ebrima" panose="02000000000000000000" pitchFamily="2" charset="0"/>
                <a:cs typeface="Ebrima" panose="02000000000000000000" pitchFamily="2" charset="0"/>
              </a:rPr>
              <a:t>Domenico Capulli – Natalia M. N. Oliveira</a:t>
            </a:r>
            <a:endParaRPr lang="en-US" sz="1400" dirty="0">
              <a:solidFill>
                <a:srgbClr val="6794CB"/>
              </a:solidFill>
              <a:latin typeface="+mj-lt"/>
              <a:ea typeface="Ebrima" panose="02000000000000000000" pitchFamily="2" charset="0"/>
              <a:cs typeface="Ebrima" panose="02000000000000000000" pitchFamily="2" charset="0"/>
            </a:endParaRPr>
          </a:p>
        </p:txBody>
      </p:sp>
      <p:cxnSp>
        <p:nvCxnSpPr>
          <p:cNvPr id="12" name="Conector reto 11"/>
          <p:cNvCxnSpPr/>
          <p:nvPr/>
        </p:nvCxnSpPr>
        <p:spPr>
          <a:xfrm flipV="1">
            <a:off x="1907704" y="5765364"/>
            <a:ext cx="0" cy="4719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07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1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1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1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1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1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1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1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1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1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1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stract soft blue wave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ítulo 6"/>
          <p:cNvSpPr>
            <a:spLocks noGrp="1"/>
          </p:cNvSpPr>
          <p:nvPr>
            <p:ph type="ctrTitle"/>
          </p:nvPr>
        </p:nvSpPr>
        <p:spPr>
          <a:xfrm>
            <a:off x="683568" y="374799"/>
            <a:ext cx="7774632" cy="965969"/>
          </a:xfrm>
        </p:spPr>
        <p:txBody>
          <a:bodyPr>
            <a:normAutofit/>
          </a:bodyPr>
          <a:lstStyle/>
          <a:p>
            <a:r>
              <a:rPr lang="pt-BR" sz="4800" b="1" u="sng" spc="-150" dirty="0" smtClean="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rPr>
              <a:t>PARTICLE MATTER</a:t>
            </a:r>
            <a:endParaRPr lang="pt-BR" sz="4800" b="1" u="sng" spc="-150" dirty="0">
              <a:ln w="11430" cmpd="sng">
                <a:solidFill>
                  <a:schemeClr val="accent1">
                    <a:tint val="10000"/>
                  </a:schemeClr>
                </a:solidFill>
                <a:prstDash val="solid"/>
                <a:miter lim="800000"/>
              </a:ln>
              <a:solidFill>
                <a:schemeClr val="accent1">
                  <a:lumMod val="75000"/>
                </a:schemeClr>
              </a:solidFill>
              <a:effectLst>
                <a:reflection blurRad="6350" stA="50000" endA="300" endPos="50000" dist="29997" dir="5400000" sy="-100000" algn="bl" rotWithShape="0"/>
              </a:effectLst>
              <a:latin typeface="Century" panose="02040604050505020304" pitchFamily="18" charset="0"/>
            </a:endParaRPr>
          </a:p>
        </p:txBody>
      </p:sp>
      <p:sp>
        <p:nvSpPr>
          <p:cNvPr id="8" name="Subtítulo 7"/>
          <p:cNvSpPr>
            <a:spLocks noGrp="1"/>
          </p:cNvSpPr>
          <p:nvPr>
            <p:ph type="subTitle" idx="1"/>
          </p:nvPr>
        </p:nvSpPr>
        <p:spPr>
          <a:xfrm>
            <a:off x="683568" y="1700808"/>
            <a:ext cx="7776864" cy="3744416"/>
          </a:xfrm>
        </p:spPr>
        <p:txBody>
          <a:bodyPr>
            <a:noAutofit/>
          </a:bodyPr>
          <a:lstStyle/>
          <a:p>
            <a:pPr marL="285750" indent="-285750" algn="l">
              <a:spcBef>
                <a:spcPts val="1200"/>
              </a:spcBef>
              <a:spcAft>
                <a:spcPts val="1200"/>
              </a:spcAft>
              <a:buFont typeface="Wingdings" panose="05000000000000000000" pitchFamily="2" charset="2"/>
              <a:buChar char="Ø"/>
            </a:pPr>
            <a:r>
              <a:rPr lang="en-US" sz="2000" dirty="0" smtClean="0">
                <a:solidFill>
                  <a:schemeClr val="accent1">
                    <a:lumMod val="50000"/>
                  </a:schemeClr>
                </a:solidFill>
                <a:latin typeface="Arial" panose="020B0604020202020204" pitchFamily="34" charset="0"/>
                <a:cs typeface="Arial" panose="020B0604020202020204" pitchFamily="34" charset="0"/>
              </a:rPr>
              <a:t>Marine salt for coastal cities</a:t>
            </a:r>
          </a:p>
          <a:p>
            <a:pPr marL="285750" indent="-285750" algn="l">
              <a:spcBef>
                <a:spcPts val="1200"/>
              </a:spcBef>
              <a:spcAft>
                <a:spcPts val="1200"/>
              </a:spcAft>
              <a:buFont typeface="Wingdings" panose="05000000000000000000" pitchFamily="2" charset="2"/>
              <a:buChar char="Ø"/>
            </a:pPr>
            <a:r>
              <a:rPr lang="en-US" sz="2000" dirty="0" smtClean="0">
                <a:solidFill>
                  <a:schemeClr val="accent1">
                    <a:lumMod val="50000"/>
                  </a:schemeClr>
                </a:solidFill>
                <a:latin typeface="Arial" panose="020B0604020202020204" pitchFamily="34" charset="0"/>
                <a:cs typeface="Arial" panose="020B0604020202020204" pitchFamily="34" charset="0"/>
              </a:rPr>
              <a:t>Silica dust in desert regions</a:t>
            </a:r>
          </a:p>
          <a:p>
            <a:pPr algn="l">
              <a:spcBef>
                <a:spcPts val="0"/>
              </a:spcBef>
            </a:pPr>
            <a:endParaRPr lang="en-US" sz="2000" dirty="0" smtClean="0">
              <a:solidFill>
                <a:schemeClr val="accent1">
                  <a:lumMod val="50000"/>
                </a:schemeClr>
              </a:solidFill>
              <a:latin typeface="Arial" panose="020B0604020202020204" pitchFamily="34" charset="0"/>
              <a:cs typeface="Arial" panose="020B0604020202020204" pitchFamily="34" charset="0"/>
            </a:endParaRPr>
          </a:p>
          <a:p>
            <a:r>
              <a:rPr lang="en-US" sz="1800" dirty="0" smtClean="0">
                <a:solidFill>
                  <a:schemeClr val="accent1">
                    <a:lumMod val="50000"/>
                  </a:schemeClr>
                </a:solidFill>
                <a:latin typeface="Arial" panose="020B0604020202020204" pitchFamily="34" charset="0"/>
                <a:cs typeface="Arial" panose="020B0604020202020204" pitchFamily="34" charset="0"/>
              </a:rPr>
              <a:t>Air Quality Patterns to Indoor Environments</a:t>
            </a:r>
          </a:p>
          <a:p>
            <a:endParaRPr lang="pt-BR" sz="1800" dirty="0">
              <a:solidFill>
                <a:schemeClr val="accent1">
                  <a:lumMod val="50000"/>
                </a:schemeClr>
              </a:solidFill>
              <a:latin typeface="Arial" panose="020B0604020202020204" pitchFamily="34" charset="0"/>
              <a:cs typeface="Arial" panose="020B0604020202020204" pitchFamily="34" charset="0"/>
            </a:endParaRPr>
          </a:p>
          <a:p>
            <a:endParaRPr lang="en-US" sz="1800" dirty="0" smtClean="0">
              <a:solidFill>
                <a:schemeClr val="accent1">
                  <a:lumMod val="50000"/>
                </a:schemeClr>
              </a:solidFill>
              <a:latin typeface="Arial" panose="020B0604020202020204" pitchFamily="34" charset="0"/>
              <a:cs typeface="Arial" panose="020B0604020202020204" pitchFamily="34" charset="0"/>
            </a:endParaRPr>
          </a:p>
          <a:p>
            <a:endParaRPr lang="en-US" sz="1800" dirty="0" smtClean="0">
              <a:solidFill>
                <a:schemeClr val="accent1">
                  <a:lumMod val="50000"/>
                </a:schemeClr>
              </a:solidFill>
              <a:latin typeface="Arial" panose="020B0604020202020204" pitchFamily="34" charset="0"/>
              <a:cs typeface="Arial" panose="020B0604020202020204" pitchFamily="34" charset="0"/>
            </a:endParaRPr>
          </a:p>
          <a:p>
            <a:endParaRPr lang="en-US" sz="1800" dirty="0" smtClean="0">
              <a:solidFill>
                <a:schemeClr val="accent1">
                  <a:lumMod val="50000"/>
                </a:schemeClr>
              </a:solidFill>
              <a:latin typeface="Arial" panose="020B0604020202020204" pitchFamily="34" charset="0"/>
              <a:cs typeface="Arial" panose="020B0604020202020204" pitchFamily="34" charset="0"/>
            </a:endParaRPr>
          </a:p>
          <a:p>
            <a:endParaRPr lang="en-US" sz="1800" dirty="0" smtClean="0">
              <a:solidFill>
                <a:schemeClr val="accent1">
                  <a:lumMod val="50000"/>
                </a:schemeClr>
              </a:solidFill>
              <a:latin typeface="Arial" panose="020B0604020202020204" pitchFamily="34" charset="0"/>
              <a:cs typeface="Arial" panose="020B0604020202020204" pitchFamily="34" charset="0"/>
            </a:endParaRPr>
          </a:p>
          <a:p>
            <a:pPr algn="l"/>
            <a:r>
              <a:rPr lang="en-US" sz="1400" dirty="0" smtClean="0">
                <a:solidFill>
                  <a:schemeClr val="accent1">
                    <a:lumMod val="50000"/>
                  </a:schemeClr>
                </a:solidFill>
                <a:latin typeface="Arial" panose="020B0604020202020204" pitchFamily="34" charset="0"/>
                <a:cs typeface="Arial" panose="020B0604020202020204" pitchFamily="34" charset="0"/>
              </a:rPr>
              <a:t>Source: ASHRAE Standard </a:t>
            </a:r>
            <a:r>
              <a:rPr lang="en-US" sz="1400" dirty="0" smtClean="0">
                <a:solidFill>
                  <a:schemeClr val="accent1">
                    <a:lumMod val="50000"/>
                  </a:schemeClr>
                </a:solidFill>
                <a:latin typeface="Arial" panose="020B0604020202020204" pitchFamily="34" charset="0"/>
                <a:cs typeface="Arial" panose="020B0604020202020204" pitchFamily="34" charset="0"/>
              </a:rPr>
              <a:t>62.1-2013</a:t>
            </a:r>
            <a:endParaRPr lang="en-US" sz="1400" dirty="0" smtClean="0">
              <a:solidFill>
                <a:schemeClr val="accent1">
                  <a:lumMod val="50000"/>
                </a:schemeClr>
              </a:solidFill>
              <a:latin typeface="Arial" panose="020B0604020202020204" pitchFamily="34" charset="0"/>
              <a:cs typeface="Arial" panose="020B0604020202020204" pitchFamily="34" charset="0"/>
            </a:endParaRPr>
          </a:p>
        </p:txBody>
      </p:sp>
      <p:sp>
        <p:nvSpPr>
          <p:cNvPr id="6" name="Retângulo 5"/>
          <p:cNvSpPr/>
          <p:nvPr/>
        </p:nvSpPr>
        <p:spPr>
          <a:xfrm>
            <a:off x="0" y="5589240"/>
            <a:ext cx="9144000" cy="792088"/>
          </a:xfrm>
          <a:prstGeom prst="rect">
            <a:avLst/>
          </a:prstGeom>
          <a:solidFill>
            <a:srgbClr val="E5F5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Número de Slide 8"/>
          <p:cNvSpPr>
            <a:spLocks noGrp="1"/>
          </p:cNvSpPr>
          <p:nvPr>
            <p:ph type="sldNum" sz="quarter" idx="12"/>
          </p:nvPr>
        </p:nvSpPr>
        <p:spPr>
          <a:xfrm>
            <a:off x="7164288" y="5800179"/>
            <a:ext cx="1522512" cy="365125"/>
          </a:xfrm>
        </p:spPr>
        <p:txBody>
          <a:bodyPr/>
          <a:lstStyle/>
          <a:p>
            <a:r>
              <a:rPr lang="pt-BR" sz="1600" b="1" dirty="0" smtClean="0">
                <a:solidFill>
                  <a:srgbClr val="769FD0"/>
                </a:solidFill>
                <a:latin typeface="Arial" panose="020B0604020202020204" pitchFamily="34" charset="0"/>
                <a:cs typeface="Arial" panose="020B0604020202020204" pitchFamily="34" charset="0"/>
              </a:rPr>
              <a:t>8</a:t>
            </a:r>
            <a:endParaRPr lang="pt-BR" sz="1600" b="1" dirty="0">
              <a:solidFill>
                <a:srgbClr val="769FD0"/>
              </a:solidFill>
              <a:latin typeface="Arial" panose="020B0604020202020204" pitchFamily="34" charset="0"/>
              <a:cs typeface="Arial" panose="020B0604020202020204" pitchFamily="34" charset="0"/>
            </a:endParaRPr>
          </a:p>
        </p:txBody>
      </p:sp>
      <p:pic>
        <p:nvPicPr>
          <p:cNvPr id="1028" name="Picture 4" descr="http://www.ashraeasa.org/images/ASHRAE_logo_rgb_transparent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667226"/>
            <a:ext cx="1512168" cy="644072"/>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1907704" y="5653581"/>
            <a:ext cx="3600400" cy="480131"/>
          </a:xfrm>
          <a:prstGeom prst="rect">
            <a:avLst/>
          </a:prstGeom>
          <a:noFill/>
        </p:spPr>
        <p:txBody>
          <a:bodyPr wrap="square" rtlCol="0">
            <a:spAutoFit/>
          </a:bodyPr>
          <a:lstStyle/>
          <a:p>
            <a:pPr algn="ctr">
              <a:lnSpc>
                <a:spcPct val="90000"/>
              </a:lnSpc>
            </a:pPr>
            <a:r>
              <a:rPr lang="en-US" sz="1400" dirty="0" smtClean="0">
                <a:solidFill>
                  <a:srgbClr val="3B6EAB"/>
                </a:solidFill>
                <a:latin typeface="+mj-lt"/>
                <a:ea typeface="Ebrima" panose="02000000000000000000" pitchFamily="2" charset="0"/>
                <a:cs typeface="Ebrima" panose="02000000000000000000" pitchFamily="2" charset="0"/>
              </a:rPr>
              <a:t>AIR CLEANER TO MAKE UP AIR IN ADVERSE THERMAL AND ENVIRONMENTAL CONDITIONS</a:t>
            </a:r>
            <a:endParaRPr lang="en-US" sz="1400" dirty="0">
              <a:solidFill>
                <a:srgbClr val="3B6EAB"/>
              </a:solidFill>
              <a:latin typeface="+mj-lt"/>
              <a:ea typeface="Ebrima" panose="02000000000000000000" pitchFamily="2" charset="0"/>
              <a:cs typeface="Ebrima" panose="02000000000000000000" pitchFamily="2" charset="0"/>
            </a:endParaRPr>
          </a:p>
        </p:txBody>
      </p:sp>
      <p:sp>
        <p:nvSpPr>
          <p:cNvPr id="13" name="CaixaDeTexto 12"/>
          <p:cNvSpPr txBox="1"/>
          <p:nvPr/>
        </p:nvSpPr>
        <p:spPr>
          <a:xfrm>
            <a:off x="1907704" y="5985285"/>
            <a:ext cx="3600400" cy="307777"/>
          </a:xfrm>
          <a:prstGeom prst="rect">
            <a:avLst/>
          </a:prstGeom>
          <a:noFill/>
        </p:spPr>
        <p:txBody>
          <a:bodyPr wrap="square" rtlCol="0">
            <a:spAutoFit/>
          </a:bodyPr>
          <a:lstStyle/>
          <a:p>
            <a:pPr algn="ctr"/>
            <a:r>
              <a:rPr lang="en-US" sz="1400" dirty="0" smtClean="0">
                <a:solidFill>
                  <a:srgbClr val="6794CB"/>
                </a:solidFill>
                <a:latin typeface="+mj-lt"/>
                <a:ea typeface="Ebrima" panose="02000000000000000000" pitchFamily="2" charset="0"/>
                <a:cs typeface="Ebrima" panose="02000000000000000000" pitchFamily="2" charset="0"/>
              </a:rPr>
              <a:t>Domenico Capulli – Natalia M. N. Oliveira</a:t>
            </a:r>
            <a:endParaRPr lang="en-US" sz="1400" dirty="0">
              <a:solidFill>
                <a:srgbClr val="6794CB"/>
              </a:solidFill>
              <a:latin typeface="+mj-lt"/>
              <a:ea typeface="Ebrima" panose="02000000000000000000" pitchFamily="2" charset="0"/>
              <a:cs typeface="Ebrima" panose="02000000000000000000" pitchFamily="2" charset="0"/>
            </a:endParaRPr>
          </a:p>
        </p:txBody>
      </p:sp>
      <p:cxnSp>
        <p:nvCxnSpPr>
          <p:cNvPr id="12" name="Conector reto 11"/>
          <p:cNvCxnSpPr/>
          <p:nvPr/>
        </p:nvCxnSpPr>
        <p:spPr>
          <a:xfrm flipV="1">
            <a:off x="1907704" y="5765364"/>
            <a:ext cx="0" cy="47194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Tabela 1"/>
          <p:cNvGraphicFramePr>
            <a:graphicFrameLocks noGrp="1"/>
          </p:cNvGraphicFramePr>
          <p:nvPr>
            <p:extLst>
              <p:ext uri="{D42A27DB-BD31-4B8C-83A1-F6EECF244321}">
                <p14:modId xmlns:p14="http://schemas.microsoft.com/office/powerpoint/2010/main" val="4109530289"/>
              </p:ext>
            </p:extLst>
          </p:nvPr>
        </p:nvGraphicFramePr>
        <p:xfrm>
          <a:off x="395536" y="3501008"/>
          <a:ext cx="8280002" cy="1588333"/>
        </p:xfrm>
        <a:graphic>
          <a:graphicData uri="http://schemas.openxmlformats.org/drawingml/2006/table">
            <a:tbl>
              <a:tblPr firstRow="1" firstCol="1" bandRow="1">
                <a:tableStyleId>{D113A9D2-9D6B-4929-AA2D-F23B5EE8CBE7}</a:tableStyleId>
              </a:tblPr>
              <a:tblGrid>
                <a:gridCol w="1739457"/>
                <a:gridCol w="1308109"/>
                <a:gridCol w="1308109"/>
                <a:gridCol w="1308109"/>
                <a:gridCol w="1308109"/>
                <a:gridCol w="1308109"/>
              </a:tblGrid>
              <a:tr h="355921">
                <a:tc>
                  <a:txBody>
                    <a:bodyPr/>
                    <a:lstStyle/>
                    <a:p>
                      <a:pPr algn="ctr">
                        <a:lnSpc>
                          <a:spcPct val="115000"/>
                        </a:lnSpc>
                        <a:spcAft>
                          <a:spcPts val="0"/>
                        </a:spcAft>
                      </a:pPr>
                      <a:r>
                        <a:rPr lang="en-US" sz="1200" dirty="0">
                          <a:effectLst/>
                          <a:latin typeface="Arial" panose="020B0604020202020204" pitchFamily="34" charset="0"/>
                          <a:cs typeface="Arial" panose="020B0604020202020204" pitchFamily="34" charset="0"/>
                        </a:rPr>
                        <a:t>SUBSTANCE</a:t>
                      </a:r>
                      <a:endParaRPr lang="en-US" sz="12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100" dirty="0">
                          <a:effectLst/>
                          <a:latin typeface="Arial" panose="020B0604020202020204" pitchFamily="34" charset="0"/>
                          <a:cs typeface="Arial" panose="020B0604020202020204" pitchFamily="34" charset="0"/>
                        </a:rPr>
                        <a:t>NAAQS/EPA</a:t>
                      </a:r>
                      <a:endParaRPr lang="en-US" sz="11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100" dirty="0">
                          <a:effectLst/>
                          <a:latin typeface="Arial" panose="020B0604020202020204" pitchFamily="34" charset="0"/>
                          <a:cs typeface="Arial" panose="020B0604020202020204" pitchFamily="34" charset="0"/>
                        </a:rPr>
                        <a:t>OSHA</a:t>
                      </a:r>
                      <a:endParaRPr lang="en-US" sz="11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100" dirty="0">
                          <a:effectLst/>
                          <a:latin typeface="Arial" panose="020B0604020202020204" pitchFamily="34" charset="0"/>
                          <a:cs typeface="Arial" panose="020B0604020202020204" pitchFamily="34" charset="0"/>
                        </a:rPr>
                        <a:t>MAK</a:t>
                      </a:r>
                      <a:endParaRPr lang="en-US" sz="11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100" dirty="0">
                          <a:effectLst/>
                          <a:latin typeface="Arial" panose="020B0604020202020204" pitchFamily="34" charset="0"/>
                          <a:cs typeface="Arial" panose="020B0604020202020204" pitchFamily="34" charset="0"/>
                        </a:rPr>
                        <a:t>ACGIH</a:t>
                      </a:r>
                      <a:endParaRPr lang="en-US" sz="11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100" dirty="0" smtClean="0">
                          <a:effectLst/>
                          <a:latin typeface="Arial" panose="020B0604020202020204" pitchFamily="34" charset="0"/>
                          <a:ea typeface="Calibri"/>
                          <a:cs typeface="Arial" panose="020B0604020202020204" pitchFamily="34" charset="0"/>
                        </a:rPr>
                        <a:t>ANVISA</a:t>
                      </a:r>
                      <a:endParaRPr lang="en-US" sz="1100" dirty="0">
                        <a:effectLst/>
                        <a:latin typeface="Arial" panose="020B0604020202020204" pitchFamily="34" charset="0"/>
                        <a:ea typeface="Calibri"/>
                        <a:cs typeface="Arial" panose="020B0604020202020204" pitchFamily="34" charset="0"/>
                      </a:endParaRPr>
                    </a:p>
                  </a:txBody>
                  <a:tcPr marL="68580" marR="68580" marT="0" marB="0" anchor="ctr"/>
                </a:tc>
              </a:tr>
              <a:tr h="846840">
                <a:tc>
                  <a:txBody>
                    <a:bodyPr/>
                    <a:lstStyle/>
                    <a:p>
                      <a:pPr algn="ctr">
                        <a:lnSpc>
                          <a:spcPct val="115000"/>
                        </a:lnSpc>
                        <a:spcAft>
                          <a:spcPts val="0"/>
                        </a:spcAft>
                      </a:pPr>
                      <a:r>
                        <a:rPr lang="en-US" sz="1100" dirty="0">
                          <a:effectLst/>
                          <a:latin typeface="Arial" panose="020B0604020202020204" pitchFamily="34" charset="0"/>
                          <a:cs typeface="Arial" panose="020B0604020202020204" pitchFamily="34" charset="0"/>
                        </a:rPr>
                        <a:t>Particles &lt; </a:t>
                      </a:r>
                      <a:r>
                        <a:rPr lang="en-US" sz="1100" dirty="0" smtClean="0">
                          <a:effectLst/>
                          <a:latin typeface="Arial" panose="020B0604020202020204" pitchFamily="34" charset="0"/>
                          <a:cs typeface="Arial" panose="020B0604020202020204" pitchFamily="34" charset="0"/>
                        </a:rPr>
                        <a:t>2.5 µm </a:t>
                      </a:r>
                      <a:r>
                        <a:rPr lang="en-US" sz="1100" dirty="0">
                          <a:effectLst/>
                          <a:latin typeface="Arial" panose="020B0604020202020204" pitchFamily="34" charset="0"/>
                          <a:cs typeface="Arial" panose="020B0604020202020204" pitchFamily="34" charset="0"/>
                        </a:rPr>
                        <a:t>MMAD</a:t>
                      </a:r>
                      <a:endParaRPr lang="en-US" sz="11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100" dirty="0">
                          <a:effectLst/>
                          <a:latin typeface="Arial" panose="020B0604020202020204" pitchFamily="34" charset="0"/>
                          <a:cs typeface="Arial" panose="020B0604020202020204" pitchFamily="34" charset="0"/>
                        </a:rPr>
                        <a:t>15 µg/m³</a:t>
                      </a:r>
                    </a:p>
                    <a:p>
                      <a:pPr algn="ctr">
                        <a:lnSpc>
                          <a:spcPct val="115000"/>
                        </a:lnSpc>
                        <a:spcAft>
                          <a:spcPts val="0"/>
                        </a:spcAft>
                      </a:pPr>
                      <a:r>
                        <a:rPr lang="en-US" sz="1100" dirty="0">
                          <a:effectLst/>
                          <a:latin typeface="Arial" panose="020B0604020202020204" pitchFamily="34" charset="0"/>
                          <a:cs typeface="Arial" panose="020B0604020202020204" pitchFamily="34" charset="0"/>
                        </a:rPr>
                        <a:t>35 µg/m³</a:t>
                      </a:r>
                      <a:endParaRPr lang="en-US" sz="11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100" dirty="0">
                          <a:effectLst/>
                          <a:latin typeface="Arial" panose="020B0604020202020204" pitchFamily="34" charset="0"/>
                          <a:cs typeface="Arial" panose="020B0604020202020204" pitchFamily="34" charset="0"/>
                        </a:rPr>
                        <a:t>5 mg/m³</a:t>
                      </a:r>
                    </a:p>
                    <a:p>
                      <a:pPr algn="ctr">
                        <a:lnSpc>
                          <a:spcPct val="115000"/>
                        </a:lnSpc>
                        <a:spcAft>
                          <a:spcPts val="0"/>
                        </a:spcAft>
                      </a:pPr>
                      <a:r>
                        <a:rPr lang="en-US" sz="1100" dirty="0">
                          <a:effectLst/>
                          <a:latin typeface="Arial" panose="020B0604020202020204" pitchFamily="34" charset="0"/>
                          <a:cs typeface="Arial" panose="020B0604020202020204" pitchFamily="34" charset="0"/>
                        </a:rPr>
                        <a:t> </a:t>
                      </a:r>
                      <a:r>
                        <a:rPr lang="en-US" sz="1100" dirty="0" smtClean="0">
                          <a:effectLst/>
                          <a:latin typeface="Arial" panose="020B0604020202020204" pitchFamily="34" charset="0"/>
                          <a:cs typeface="Arial" panose="020B0604020202020204" pitchFamily="34" charset="0"/>
                        </a:rPr>
                        <a:t>-</a:t>
                      </a:r>
                      <a:endParaRPr lang="en-US" sz="11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100" dirty="0">
                          <a:effectLst/>
                          <a:latin typeface="Arial" panose="020B0604020202020204" pitchFamily="34" charset="0"/>
                          <a:cs typeface="Arial" panose="020B0604020202020204" pitchFamily="34" charset="0"/>
                        </a:rPr>
                        <a:t>1.5 mg/m³ for 4 ppm</a:t>
                      </a:r>
                    </a:p>
                    <a:p>
                      <a:pPr algn="ctr">
                        <a:lnSpc>
                          <a:spcPct val="115000"/>
                        </a:lnSpc>
                        <a:spcAft>
                          <a:spcPts val="0"/>
                        </a:spcAft>
                      </a:pPr>
                      <a:r>
                        <a:rPr lang="en-US" sz="1100" dirty="0" smtClean="0">
                          <a:effectLst/>
                          <a:latin typeface="Arial" panose="020B0604020202020204" pitchFamily="34" charset="0"/>
                          <a:cs typeface="Arial" panose="020B0604020202020204" pitchFamily="34" charset="0"/>
                        </a:rPr>
                        <a:t>-</a:t>
                      </a:r>
                      <a:r>
                        <a:rPr lang="en-US" sz="110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100" dirty="0">
                          <a:effectLst/>
                          <a:latin typeface="Arial" panose="020B0604020202020204" pitchFamily="34" charset="0"/>
                          <a:cs typeface="Arial" panose="020B0604020202020204" pitchFamily="34" charset="0"/>
                        </a:rPr>
                        <a:t>3 mg/m³</a:t>
                      </a:r>
                    </a:p>
                    <a:p>
                      <a:pPr algn="ctr">
                        <a:lnSpc>
                          <a:spcPct val="115000"/>
                        </a:lnSpc>
                        <a:spcAft>
                          <a:spcPts val="0"/>
                        </a:spcAft>
                      </a:pPr>
                      <a:r>
                        <a:rPr lang="en-US" sz="1100" dirty="0">
                          <a:effectLst/>
                          <a:latin typeface="Arial" panose="020B0604020202020204" pitchFamily="34" charset="0"/>
                          <a:cs typeface="Arial" panose="020B0604020202020204" pitchFamily="34" charset="0"/>
                        </a:rPr>
                        <a:t> </a:t>
                      </a:r>
                      <a:r>
                        <a:rPr lang="en-US" sz="1100" dirty="0" smtClean="0">
                          <a:effectLst/>
                          <a:latin typeface="Arial" panose="020B0604020202020204" pitchFamily="34" charset="0"/>
                          <a:cs typeface="Arial" panose="020B0604020202020204" pitchFamily="34" charset="0"/>
                        </a:rPr>
                        <a:t>-</a:t>
                      </a:r>
                      <a:endParaRPr lang="en-US" sz="1100" dirty="0">
                        <a:effectLst/>
                        <a:latin typeface="Arial" panose="020B0604020202020204" pitchFamily="34" charset="0"/>
                        <a:ea typeface="Calibri"/>
                        <a:cs typeface="Arial" panose="020B0604020202020204" pitchFamily="34" charset="0"/>
                      </a:endParaRPr>
                    </a:p>
                  </a:txBody>
                  <a:tcPr marL="68580" marR="68580" marT="0" marB="0" anchor="ctr"/>
                </a:tc>
                <a:tc rowSpan="2">
                  <a:txBody>
                    <a:bodyPr/>
                    <a:lstStyle/>
                    <a:p>
                      <a:pPr algn="ctr">
                        <a:lnSpc>
                          <a:spcPct val="115000"/>
                        </a:lnSpc>
                        <a:spcAft>
                          <a:spcPts val="0"/>
                        </a:spcAft>
                      </a:pPr>
                      <a:r>
                        <a:rPr lang="en-US" sz="1100" dirty="0" smtClean="0">
                          <a:effectLst/>
                          <a:latin typeface="Arial" panose="020B0604020202020204" pitchFamily="34" charset="0"/>
                          <a:ea typeface="Calibri"/>
                          <a:cs typeface="Arial" panose="020B0604020202020204" pitchFamily="34" charset="0"/>
                        </a:rPr>
                        <a:t>80 </a:t>
                      </a:r>
                      <a:r>
                        <a:rPr lang="en-US" sz="1100" dirty="0" smtClean="0">
                          <a:effectLst/>
                          <a:latin typeface="Arial" panose="020B0604020202020204" pitchFamily="34" charset="0"/>
                          <a:cs typeface="Arial" panose="020B0604020202020204" pitchFamily="34" charset="0"/>
                        </a:rPr>
                        <a:t>µg/m³</a:t>
                      </a:r>
                      <a:endParaRPr lang="en-US" sz="1100" dirty="0">
                        <a:effectLst/>
                        <a:latin typeface="Arial" panose="020B0604020202020204" pitchFamily="34" charset="0"/>
                        <a:ea typeface="Calibri"/>
                        <a:cs typeface="Arial" panose="020B0604020202020204" pitchFamily="34" charset="0"/>
                      </a:endParaRPr>
                    </a:p>
                  </a:txBody>
                  <a:tcPr marL="68580" marR="68580" marT="0" marB="0" anchor="ctr"/>
                </a:tc>
              </a:tr>
              <a:tr h="355921">
                <a:tc>
                  <a:txBody>
                    <a:bodyPr/>
                    <a:lstStyle/>
                    <a:p>
                      <a:pPr algn="ctr">
                        <a:lnSpc>
                          <a:spcPct val="115000"/>
                        </a:lnSpc>
                        <a:spcAft>
                          <a:spcPts val="0"/>
                        </a:spcAft>
                      </a:pPr>
                      <a:r>
                        <a:rPr lang="en-US" sz="1100" dirty="0">
                          <a:effectLst/>
                          <a:latin typeface="Arial" panose="020B0604020202020204" pitchFamily="34" charset="0"/>
                          <a:cs typeface="Arial" panose="020B0604020202020204" pitchFamily="34" charset="0"/>
                        </a:rPr>
                        <a:t>Particles &lt; </a:t>
                      </a:r>
                      <a:r>
                        <a:rPr lang="en-US" sz="1100" dirty="0" smtClean="0">
                          <a:effectLst/>
                          <a:latin typeface="Arial" panose="020B0604020202020204" pitchFamily="34" charset="0"/>
                          <a:cs typeface="Arial" panose="020B0604020202020204" pitchFamily="34" charset="0"/>
                        </a:rPr>
                        <a:t>10 µm </a:t>
                      </a:r>
                      <a:r>
                        <a:rPr lang="en-US" sz="1100" dirty="0">
                          <a:effectLst/>
                          <a:latin typeface="Arial" panose="020B0604020202020204" pitchFamily="34" charset="0"/>
                          <a:cs typeface="Arial" panose="020B0604020202020204" pitchFamily="34" charset="0"/>
                        </a:rPr>
                        <a:t>MMAD</a:t>
                      </a:r>
                      <a:endParaRPr lang="en-US" sz="11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100" dirty="0">
                          <a:effectLst/>
                          <a:latin typeface="Arial" panose="020B0604020202020204" pitchFamily="34" charset="0"/>
                          <a:cs typeface="Arial" panose="020B0604020202020204" pitchFamily="34" charset="0"/>
                        </a:rPr>
                        <a:t>150 µg/m³</a:t>
                      </a:r>
                      <a:endParaRPr lang="en-US" sz="11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100" dirty="0">
                          <a:effectLst/>
                          <a:latin typeface="Arial" panose="020B0604020202020204" pitchFamily="34" charset="0"/>
                          <a:cs typeface="Arial" panose="020B0604020202020204" pitchFamily="34" charset="0"/>
                        </a:rPr>
                        <a:t> </a:t>
                      </a:r>
                      <a:r>
                        <a:rPr lang="en-US" sz="1100" dirty="0" smtClean="0">
                          <a:effectLst/>
                          <a:latin typeface="Arial" panose="020B0604020202020204" pitchFamily="34" charset="0"/>
                          <a:cs typeface="Arial" panose="020B0604020202020204" pitchFamily="34" charset="0"/>
                        </a:rPr>
                        <a:t>-</a:t>
                      </a:r>
                      <a:endParaRPr lang="en-US" sz="11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100">
                          <a:effectLst/>
                          <a:latin typeface="Arial" panose="020B0604020202020204" pitchFamily="34" charset="0"/>
                          <a:cs typeface="Arial" panose="020B0604020202020204" pitchFamily="34" charset="0"/>
                        </a:rPr>
                        <a:t>4 mg/m³</a:t>
                      </a:r>
                      <a:endParaRPr lang="en-US" sz="11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100" dirty="0">
                          <a:effectLst/>
                          <a:latin typeface="Arial" panose="020B0604020202020204" pitchFamily="34" charset="0"/>
                          <a:cs typeface="Arial" panose="020B0604020202020204" pitchFamily="34" charset="0"/>
                        </a:rPr>
                        <a:t>10 mg/m³</a:t>
                      </a:r>
                      <a:endParaRPr lang="en-US" sz="1100" dirty="0">
                        <a:effectLst/>
                        <a:latin typeface="Arial" panose="020B0604020202020204" pitchFamily="34" charset="0"/>
                        <a:ea typeface="Calibri"/>
                        <a:cs typeface="Arial" panose="020B0604020202020204" pitchFamily="34" charset="0"/>
                      </a:endParaRPr>
                    </a:p>
                  </a:txBody>
                  <a:tcPr marL="68580" marR="68580" marT="0" marB="0" anchor="ctr"/>
                </a:tc>
                <a:tc vMerge="1">
                  <a:txBody>
                    <a:bodyPr/>
                    <a:lstStyle/>
                    <a:p>
                      <a:pPr algn="ctr">
                        <a:lnSpc>
                          <a:spcPct val="115000"/>
                        </a:lnSpc>
                        <a:spcAft>
                          <a:spcPts val="0"/>
                        </a:spcAft>
                      </a:pPr>
                      <a:endParaRPr lang="en-US" sz="1100" dirty="0">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322821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1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1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1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0" dur="1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1000"/>
                                        <p:tgtEl>
                                          <p:spTgt spid="2"/>
                                        </p:tgtEl>
                                      </p:cBhvr>
                                    </p:animEffect>
                                  </p:childTnLst>
                                </p:cTn>
                              </p:par>
                              <p:par>
                                <p:cTn id="26" presetID="2" presetClass="entr" presetSubtype="8" fill="hold" grpId="0" nodeType="withEffect">
                                  <p:stCondLst>
                                    <p:cond delay="0"/>
                                  </p:stCondLst>
                                  <p:childTnLst>
                                    <p:set>
                                      <p:cBhvr>
                                        <p:cTn id="27" dur="1" fill="hold">
                                          <p:stCondLst>
                                            <p:cond delay="0"/>
                                          </p:stCondLst>
                                        </p:cTn>
                                        <p:tgtEl>
                                          <p:spTgt spid="8">
                                            <p:txEl>
                                              <p:pRg st="9" end="9"/>
                                            </p:txEl>
                                          </p:spTgt>
                                        </p:tgtEl>
                                        <p:attrNameLst>
                                          <p:attrName>style.visibility</p:attrName>
                                        </p:attrNameLst>
                                      </p:cBhvr>
                                      <p:to>
                                        <p:strVal val="visible"/>
                                      </p:to>
                                    </p:set>
                                    <p:anim calcmode="lin" valueType="num">
                                      <p:cBhvr additive="base">
                                        <p:cTn id="28" dur="1000" fill="hold"/>
                                        <p:tgtEl>
                                          <p:spTgt spid="8">
                                            <p:txEl>
                                              <p:pRg st="9" end="9"/>
                                            </p:txEl>
                                          </p:spTgt>
                                        </p:tgtEl>
                                        <p:attrNameLst>
                                          <p:attrName>ppt_x</p:attrName>
                                        </p:attrNameLst>
                                      </p:cBhvr>
                                      <p:tavLst>
                                        <p:tav tm="0">
                                          <p:val>
                                            <p:strVal val="0-#ppt_w/2"/>
                                          </p:val>
                                        </p:tav>
                                        <p:tav tm="100000">
                                          <p:val>
                                            <p:strVal val="#ppt_x"/>
                                          </p:val>
                                        </p:tav>
                                      </p:tavLst>
                                    </p:anim>
                                    <p:anim calcmode="lin" valueType="num">
                                      <p:cBhvr additive="base">
                                        <p:cTn id="29" dur="1000" fill="hold"/>
                                        <p:tgtEl>
                                          <p:spTgt spid="8">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2454</TotalTime>
  <Words>1526</Words>
  <Application>Microsoft Office PowerPoint</Application>
  <PresentationFormat>Apresentação na tela (4:3)</PresentationFormat>
  <Paragraphs>388</Paragraphs>
  <Slides>32</Slides>
  <Notes>32</Notes>
  <HiddenSlides>0</HiddenSlides>
  <MMClips>1</MMClips>
  <ScaleCrop>false</ScaleCrop>
  <HeadingPairs>
    <vt:vector size="4" baseType="variant">
      <vt:variant>
        <vt:lpstr>Tema</vt:lpstr>
      </vt:variant>
      <vt:variant>
        <vt:i4>1</vt:i4>
      </vt:variant>
      <vt:variant>
        <vt:lpstr>Títulos de slides</vt:lpstr>
      </vt:variant>
      <vt:variant>
        <vt:i4>32</vt:i4>
      </vt:variant>
    </vt:vector>
  </HeadingPairs>
  <TitlesOfParts>
    <vt:vector size="33" baseType="lpstr">
      <vt:lpstr>Tema do Office</vt:lpstr>
      <vt:lpstr>AIR  CLEANER TO  MAKE  UP  AIR IN  ADVERSE  THERMAL AND  ENVIRONMENTAL CONDITIONS</vt:lpstr>
      <vt:lpstr>OBJECTIVE</vt:lpstr>
      <vt:lpstr>HOT CLIMATES SCENE</vt:lpstr>
      <vt:lpstr>HOT CLIMATES SCENARIO</vt:lpstr>
      <vt:lpstr>HOT CLIMATES SCENARIO</vt:lpstr>
      <vt:lpstr>URBAN CENTERS</vt:lpstr>
      <vt:lpstr>DRY AIR COMPOSITION</vt:lpstr>
      <vt:lpstr>POLLUTANTS</vt:lpstr>
      <vt:lpstr>PARTICLE MATTER</vt:lpstr>
      <vt:lpstr>PARTICLE MATTER</vt:lpstr>
      <vt:lpstr>PARTICLE MATTER</vt:lpstr>
      <vt:lpstr>CARBON DIOXIDE</vt:lpstr>
      <vt:lpstr>CARBON DIOXIDE</vt:lpstr>
      <vt:lpstr>CARBON DIOXIDE</vt:lpstr>
      <vt:lpstr>CARBON DIOXIDE</vt:lpstr>
      <vt:lpstr>CARBON DIOXIDE</vt:lpstr>
      <vt:lpstr>THE PROBLEM</vt:lpstr>
      <vt:lpstr>THE SOLUTION</vt:lpstr>
      <vt:lpstr>MULTIVENTURI TECHNOLOGY</vt:lpstr>
      <vt:lpstr>MULTIVENTURI TECHNOLOGY</vt:lpstr>
      <vt:lpstr>MULTIVENTURI TECHNOLOGY</vt:lpstr>
      <vt:lpstr>MULTIVENTURI TECHNOLOGY</vt:lpstr>
      <vt:lpstr>MULTIVENTURI TECHNOLOGY</vt:lpstr>
      <vt:lpstr>MULTIVENTURI TECHNOLOGY</vt:lpstr>
      <vt:lpstr>CASE OF APLICATION</vt:lpstr>
      <vt:lpstr>CASE OF APLICATION</vt:lpstr>
      <vt:lpstr>CASE OF APLICATION</vt:lpstr>
      <vt:lpstr>CASE OF APLICATION</vt:lpstr>
      <vt:lpstr>CONCLUSION</vt:lpstr>
      <vt:lpstr>ACKNOWLEDGMENTS</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Deyse Qualidutos</dc:creator>
  <cp:lastModifiedBy>Deyse Qualidutos</cp:lastModifiedBy>
  <cp:revision>124</cp:revision>
  <dcterms:created xsi:type="dcterms:W3CDTF">2014-01-28T15:14:57Z</dcterms:created>
  <dcterms:modified xsi:type="dcterms:W3CDTF">2014-02-08T20:15:28Z</dcterms:modified>
</cp:coreProperties>
</file>