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43"/>
  </p:notesMasterIdLst>
  <p:sldIdLst>
    <p:sldId id="260" r:id="rId2"/>
    <p:sldId id="263" r:id="rId3"/>
    <p:sldId id="270" r:id="rId4"/>
    <p:sldId id="271" r:id="rId5"/>
    <p:sldId id="272" r:id="rId6"/>
    <p:sldId id="273" r:id="rId7"/>
    <p:sldId id="274" r:id="rId8"/>
    <p:sldId id="276" r:id="rId9"/>
    <p:sldId id="277" r:id="rId10"/>
    <p:sldId id="278" r:id="rId11"/>
    <p:sldId id="310" r:id="rId12"/>
    <p:sldId id="284" r:id="rId13"/>
    <p:sldId id="279" r:id="rId14"/>
    <p:sldId id="282" r:id="rId15"/>
    <p:sldId id="281" r:id="rId16"/>
    <p:sldId id="307" r:id="rId17"/>
    <p:sldId id="308" r:id="rId18"/>
    <p:sldId id="285" r:id="rId19"/>
    <p:sldId id="286" r:id="rId20"/>
    <p:sldId id="288" r:id="rId21"/>
    <p:sldId id="290" r:id="rId22"/>
    <p:sldId id="291" r:id="rId23"/>
    <p:sldId id="293" r:id="rId24"/>
    <p:sldId id="311" r:id="rId25"/>
    <p:sldId id="314" r:id="rId26"/>
    <p:sldId id="294" r:id="rId27"/>
    <p:sldId id="296" r:id="rId28"/>
    <p:sldId id="268" r:id="rId29"/>
    <p:sldId id="301" r:id="rId30"/>
    <p:sldId id="302" r:id="rId31"/>
    <p:sldId id="303" r:id="rId32"/>
    <p:sldId id="313" r:id="rId33"/>
    <p:sldId id="304" r:id="rId34"/>
    <p:sldId id="299" r:id="rId35"/>
    <p:sldId id="309" r:id="rId36"/>
    <p:sldId id="298" r:id="rId37"/>
    <p:sldId id="300" r:id="rId38"/>
    <p:sldId id="269" r:id="rId39"/>
    <p:sldId id="305" r:id="rId40"/>
    <p:sldId id="306" r:id="rId41"/>
    <p:sldId id="312" r:id="rId42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Montserrat Medium" panose="000006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nde" initials="e" lastIdx="1" clrIdx="0">
    <p:extLst>
      <p:ext uri="{19B8F6BF-5375-455C-9EA6-DF929625EA0E}">
        <p15:presenceInfo xmlns:p15="http://schemas.microsoft.com/office/powerpoint/2012/main" userId="S-1-5-21-4049826103-4155249604-2322491056-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 autoAdjust="0"/>
    <p:restoredTop sz="94660"/>
  </p:normalViewPr>
  <p:slideViewPr>
    <p:cSldViewPr snapToGrid="0">
      <p:cViewPr>
        <p:scale>
          <a:sx n="75" d="100"/>
          <a:sy n="75" d="100"/>
        </p:scale>
        <p:origin x="1512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514B9775-C0B7-2C69-638E-2637AB0AC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081" y="3287461"/>
            <a:ext cx="8520600" cy="126327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</a:t>
            </a:r>
            <a:endParaRPr lang="en-US" dirty="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649AFA41-7019-C518-C1C0-8740DA30C8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8186" y="2183905"/>
            <a:ext cx="3714495" cy="821565"/>
          </a:xfrm>
        </p:spPr>
        <p:txBody>
          <a:bodyPr/>
          <a:lstStyle>
            <a:lvl1pPr marL="11430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Nome                                  Email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6D1964-A1F4-470D-1D91-07E366EEEB84}"/>
              </a:ext>
            </a:extLst>
          </p:cNvPr>
          <p:cNvSpPr txBox="1"/>
          <p:nvPr userDrawn="1"/>
        </p:nvSpPr>
        <p:spPr>
          <a:xfrm>
            <a:off x="6131535" y="1070344"/>
            <a:ext cx="1587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Espaço para foto</a:t>
            </a:r>
            <a:endParaRPr lang="en-US" dirty="0"/>
          </a:p>
        </p:txBody>
      </p:sp>
    </p:spTree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034200" y="274450"/>
            <a:ext cx="579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428375"/>
            <a:ext cx="85206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Google Shape;31;p7">
            <a:extLst>
              <a:ext uri="{FF2B5EF4-FFF2-40B4-BE49-F238E27FC236}">
                <a16:creationId xmlns:a16="http://schemas.microsoft.com/office/drawing/2014/main" id="{287403F7-D487-D8A0-A102-590C74B46A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62168" y="4835495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368056"/>
            <a:ext cx="3999900" cy="3172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368056"/>
            <a:ext cx="3999900" cy="3172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FD0E4BDC-198E-67C9-8393-C596E1ECA3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4200" y="274450"/>
            <a:ext cx="579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tha.com.br/" TargetMode="External"/><Relationship Id="rId2" Type="http://schemas.openxmlformats.org/officeDocument/2006/relationships/hyperlink" Target="mailto:domenicocapulli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://www.3rbrasil.com.br/" TargetMode="External"/><Relationship Id="rId4" Type="http://schemas.openxmlformats.org/officeDocument/2006/relationships/hyperlink" Target="mailto:rogregazzi@3rbrasil.com.b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diretoria@veltha.com.b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916E935B-EBC1-6E97-E335-219B53DB7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3287461"/>
            <a:ext cx="8878956" cy="1263273"/>
          </a:xfrm>
        </p:spPr>
        <p:txBody>
          <a:bodyPr/>
          <a:lstStyle/>
          <a:p>
            <a:r>
              <a:rPr lang="en-US" sz="2000" dirty="0"/>
              <a:t>RADIOMETRIA DO AR </a:t>
            </a:r>
            <a:r>
              <a:rPr lang="pt-BR" sz="2000" dirty="0"/>
              <a:t>REVELA O DESAFIO ÀS TECNOLOGIAS DE DEPURAÇÃO FÍSICO-QUÍMICO-BIOLÓGICO DO AR INTERNO.</a:t>
            </a:r>
            <a:endParaRPr lang="en-US" sz="2000" dirty="0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00B4A8A-4F29-F032-4971-DBD3FB41F4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504" y="2465896"/>
            <a:ext cx="3714495" cy="821565"/>
          </a:xfrm>
        </p:spPr>
        <p:txBody>
          <a:bodyPr>
            <a:normAutofit fontScale="62500" lnSpcReduction="20000"/>
          </a:bodyPr>
          <a:lstStyle/>
          <a:p>
            <a:r>
              <a:rPr lang="pt-BR" sz="1800" b="1" dirty="0">
                <a:effectLst/>
                <a:latin typeface="Times New Roman" panose="02020603050405020304" pitchFamily="18" charset="0"/>
              </a:rPr>
              <a:t>Capulli, Domenico</a:t>
            </a:r>
            <a:r>
              <a:rPr lang="pt-BR" sz="1800" b="0" dirty="0">
                <a:effectLst/>
                <a:latin typeface="Times New Roman" panose="02020603050405020304" pitchFamily="18" charset="0"/>
              </a:rPr>
              <a:t>– </a:t>
            </a:r>
            <a:r>
              <a:rPr lang="pt-BR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2"/>
              </a:rPr>
              <a:t>domenicocapulli@gmail.com</a:t>
            </a:r>
            <a:r>
              <a:rPr lang="pt-BR" sz="1800" b="0" dirty="0">
                <a:effectLst/>
                <a:latin typeface="Times New Roman" panose="02020603050405020304" pitchFamily="18" charset="0"/>
              </a:rPr>
              <a:t> </a:t>
            </a:r>
            <a:br>
              <a:rPr lang="en-US" sz="1800" b="1" dirty="0">
                <a:effectLst/>
                <a:latin typeface="Times New Roman" panose="02020603050405020304" pitchFamily="18" charset="0"/>
              </a:rPr>
            </a:b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Veltha Despoluição Atmosférica, </a:t>
            </a:r>
            <a:r>
              <a:rPr lang="pt-B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www.veltha.com.br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1800" b="1" dirty="0">
                <a:effectLst/>
                <a:latin typeface="Times New Roman" panose="02020603050405020304" pitchFamily="18" charset="0"/>
              </a:rPr>
              <a:t>Regazzi, Rogério </a:t>
            </a:r>
            <a:r>
              <a:rPr lang="it-IT" sz="1800" b="0" dirty="0">
                <a:effectLst/>
                <a:latin typeface="Times New Roman" panose="02020603050405020304" pitchFamily="18" charset="0"/>
              </a:rPr>
              <a:t>– </a:t>
            </a:r>
            <a:r>
              <a:rPr lang="it-IT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4"/>
              </a:rPr>
              <a:t>rogregazzi@3rbrasil.com.br</a:t>
            </a:r>
            <a:r>
              <a:rPr lang="it-IT" sz="1800" b="0" dirty="0">
                <a:effectLst/>
                <a:latin typeface="Times New Roman" panose="02020603050405020304" pitchFamily="18" charset="0"/>
              </a:rPr>
              <a:t>&gt;</a:t>
            </a:r>
            <a:br>
              <a:rPr lang="en-US" sz="1800" b="1" dirty="0">
                <a:effectLst/>
                <a:latin typeface="Times New Roman" panose="02020603050405020304" pitchFamily="18" charset="0"/>
              </a:rPr>
            </a:br>
            <a:r>
              <a:rPr lang="pt-BR" sz="1800" b="0" dirty="0">
                <a:effectLst/>
                <a:latin typeface="Times New Roman" panose="02020603050405020304" pitchFamily="18" charset="0"/>
              </a:rPr>
              <a:t>3R Brasil,</a:t>
            </a:r>
            <a:r>
              <a:rPr lang="pt-BR" sz="1800" b="1" dirty="0">
                <a:effectLst/>
                <a:latin typeface="Times New Roman" panose="02020603050405020304" pitchFamily="18" charset="0"/>
              </a:rPr>
              <a:t> </a:t>
            </a:r>
            <a:r>
              <a:rPr lang="pt-BR" sz="1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5"/>
              </a:rPr>
              <a:t>www.3RBrasil.com.br</a:t>
            </a:r>
            <a:endParaRPr lang="en-US" dirty="0"/>
          </a:p>
          <a:p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B37075-91F8-F06B-72E3-3B6D9F5C9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951" y="200216"/>
            <a:ext cx="2133600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9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8BB98A1-D7EE-DC76-3322-0391D6E1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SÃO PAULO – RIO DE JANEIRO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E10B04-799F-6ABB-CC28-B088F9596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1021080"/>
            <a:ext cx="89888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C03D171-EAAB-9833-A850-59C73ACB3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915C24-65FC-0824-EA72-D0319DC2A4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1645D1C-5BD3-6FAD-D97C-16149852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52" y="144685"/>
            <a:ext cx="5751444" cy="572700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PORTO ALEGRE HOJE 11-09-2024 </a:t>
            </a:r>
            <a:endParaRPr lang="en-US" sz="27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F6B05A-9D1A-8C60-6AED-B5FEB190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1046185"/>
            <a:ext cx="9057861" cy="38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8BB98A1-D7EE-DC76-3322-0391D6E1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/>
              <a:t>[CO</a:t>
            </a:r>
            <a:r>
              <a:rPr lang="pt-BR" sz="2000" dirty="0"/>
              <a:t>2 </a:t>
            </a:r>
            <a:r>
              <a:rPr lang="pt-BR" sz="3600" dirty="0"/>
              <a:t> ] E</a:t>
            </a:r>
            <a:r>
              <a:rPr lang="en-US" dirty="0"/>
              <a:t>M 2017 = 318 ppm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CBDCE6-3BBF-36AB-2CC1-1FB7DD64D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94" y="1861189"/>
            <a:ext cx="4260306" cy="31501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2ADF833-8B72-4577-3DD3-2FE3C66BB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" y="934115"/>
            <a:ext cx="9052560" cy="927074"/>
          </a:xfrm>
        </p:spPr>
        <p:txBody>
          <a:bodyPr>
            <a:normAutofit/>
          </a:bodyPr>
          <a:lstStyle/>
          <a:p>
            <a:r>
              <a:rPr lang="pt-BR" dirty="0"/>
              <a:t>AVAC-R são aplicados na nova realidade da curva da concentração de CO</a:t>
            </a:r>
            <a:r>
              <a:rPr lang="pt-BR" baseline="-25000" dirty="0"/>
              <a:t>2</a:t>
            </a:r>
            <a:r>
              <a:rPr lang="pt-BR" dirty="0"/>
              <a:t> na atmosfera, a tangente mudou, reduzindo ainda mais o ciclo de uso do ar climatizado às custas de energia, ou seja 99,9% da massa do ar será descartada pela presença de 0,12% (1200 ppm) CO</a:t>
            </a:r>
            <a:r>
              <a:rPr lang="pt-BR" baseline="-25000" dirty="0"/>
              <a:t>2</a:t>
            </a:r>
            <a:r>
              <a:rPr lang="pt-BR" dirty="0"/>
              <a:t>, </a:t>
            </a:r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482E90-8E54-9A4F-7661-31252C423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" y="1861189"/>
            <a:ext cx="4913008" cy="30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</a:t>
            </a:r>
            <a:r>
              <a:rPr lang="en-US" dirty="0"/>
              <a:t> </a:t>
            </a:r>
            <a:r>
              <a:rPr lang="en-US" dirty="0" err="1"/>
              <a:t>Petróleo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é o </a:t>
            </a:r>
            <a:r>
              <a:rPr lang="en-US" dirty="0" err="1"/>
              <a:t>unico</a:t>
            </a:r>
            <a:r>
              <a:rPr lang="en-US" dirty="0"/>
              <a:t> </a:t>
            </a:r>
            <a:r>
              <a:rPr lang="en-US" dirty="0" err="1"/>
              <a:t>culpado</a:t>
            </a:r>
            <a:r>
              <a:rPr lang="en-US" dirty="0"/>
              <a:t>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Com a maior expectativa de vida, evolução da medicina, abundância de alimentos e a paz relativa dos últimos 50 anos explica a explosão demográfica com a projeção de 9 bilhões de seres humanos em 2050 que “funcionam” 24 h/dia emitindo um carga carbônica (“</a:t>
            </a:r>
            <a:r>
              <a:rPr lang="pt-BR" dirty="0" err="1"/>
              <a:t>carbonic</a:t>
            </a:r>
            <a:r>
              <a:rPr lang="pt-BR" dirty="0"/>
              <a:t> load”) à razão de cerca de 300g de CO2/8h/pessoa, em nível de atividade laboral moderado, ou seja 9 milhões de toneladas de CO</a:t>
            </a:r>
            <a:r>
              <a:rPr lang="pt-BR" baseline="-25000" dirty="0"/>
              <a:t>2</a:t>
            </a:r>
            <a:r>
              <a:rPr lang="pt-BR" dirty="0"/>
              <a:t> por dia que com o perfil da curva podemos inferir que a população do planeta também tem forte contribuição nos níveis desse gás na atmosfera.</a:t>
            </a:r>
          </a:p>
        </p:txBody>
      </p:sp>
    </p:spTree>
    <p:extLst>
      <p:ext uri="{BB962C8B-B14F-4D97-AF65-F5344CB8AC3E}">
        <p14:creationId xmlns:p14="http://schemas.microsoft.com/office/powerpoint/2010/main" val="259430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60960"/>
            <a:ext cx="6170760" cy="786190"/>
          </a:xfrm>
        </p:spPr>
        <p:txBody>
          <a:bodyPr>
            <a:normAutofit fontScale="90000"/>
          </a:bodyPr>
          <a:lstStyle/>
          <a:p>
            <a:r>
              <a:rPr lang="pt-BR" dirty="0"/>
              <a:t>C</a:t>
            </a:r>
            <a:r>
              <a:rPr lang="en-US" dirty="0"/>
              <a:t>urva </a:t>
            </a:r>
            <a:r>
              <a:rPr lang="en-US" dirty="0" err="1"/>
              <a:t>demográfica</a:t>
            </a:r>
            <a:r>
              <a:rPr lang="en-US" dirty="0"/>
              <a:t> da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mundial</a:t>
            </a:r>
            <a:endParaRPr lang="en-US" dirty="0"/>
          </a:p>
        </p:txBody>
      </p:sp>
      <p:pic>
        <p:nvPicPr>
          <p:cNvPr id="2" name="Imagem 1" descr="Aprender + Geografia 8: Evolução da população mundial:">
            <a:extLst>
              <a:ext uri="{FF2B5EF4-FFF2-40B4-BE49-F238E27FC236}">
                <a16:creationId xmlns:a16="http://schemas.microsoft.com/office/drawing/2014/main" id="{D09D8AE6-E37C-FC00-7E81-A1A959AF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1242060"/>
            <a:ext cx="9441180" cy="3733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01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TECNOLOGIAS DE TRATAMENTO DO AR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60" y="1115955"/>
            <a:ext cx="8520600" cy="314040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Atualmente pode-se estabelecer, de forma customizada, a qualidade do ar interno nos aspectos de concentração de CO</a:t>
            </a:r>
            <a:r>
              <a:rPr lang="pt-BR" baseline="-25000" dirty="0"/>
              <a:t>2</a:t>
            </a:r>
            <a:r>
              <a:rPr lang="pt-BR" dirty="0"/>
              <a:t>, VOC, PM</a:t>
            </a:r>
            <a:r>
              <a:rPr lang="pt-BR" baseline="-25000" dirty="0"/>
              <a:t>2,5</a:t>
            </a:r>
            <a:r>
              <a:rPr lang="pt-BR" dirty="0"/>
              <a:t> e O</a:t>
            </a:r>
            <a:r>
              <a:rPr lang="pt-BR" baseline="-25000" dirty="0"/>
              <a:t>3</a:t>
            </a:r>
            <a:r>
              <a:rPr lang="pt-BR" dirty="0"/>
              <a:t> em adicional as variáveis tradicionais de temperatura, umidade e velocidade do ar, estas vinculadas a sensação de conforto e bem estar.</a:t>
            </a:r>
          </a:p>
          <a:p>
            <a:r>
              <a:rPr lang="pt-BR" dirty="0"/>
              <a:t>Agora os projetistas de sistemas de AVAC-R devem estar mais ciosos de suas responsabilidades em se adaptar a essa radiometria do ar que revela a necessidade de se lançar mão de tecnologias atuais na garantia da qualidade físico-química-biológica do ar em ambientes internos.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236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E2A9F-821B-6E09-A1F7-3559E116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99" y="274450"/>
            <a:ext cx="6030287" cy="572700"/>
          </a:xfrm>
        </p:spPr>
        <p:txBody>
          <a:bodyPr>
            <a:normAutofit/>
          </a:bodyPr>
          <a:lstStyle/>
          <a:p>
            <a:r>
              <a:rPr lang="pt-BR" sz="2000" dirty="0"/>
              <a:t>REGISTRO HISTÓRICO DE WILLIS CARRIER  </a:t>
            </a:r>
            <a:endParaRPr lang="en-US" sz="20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181765-2D61-54C2-D9DA-DF12D87D5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2A5665-7A2B-037D-3EEE-64F54117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1017660"/>
            <a:ext cx="8984974" cy="38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3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61098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DO 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Migração de </a:t>
            </a:r>
            <a:r>
              <a:rPr lang="pt-BR" b="1" dirty="0">
                <a:solidFill>
                  <a:schemeClr val="tx1"/>
                </a:solidFill>
              </a:rPr>
              <a:t>tecnologias industriais de controle de poluentes</a:t>
            </a:r>
            <a:r>
              <a:rPr lang="pt-BR" dirty="0"/>
              <a:t>, como a </a:t>
            </a:r>
            <a:r>
              <a:rPr lang="pt-BR" b="1" dirty="0">
                <a:solidFill>
                  <a:schemeClr val="tx1"/>
                </a:solidFill>
              </a:rPr>
              <a:t>filtragem líquida </a:t>
            </a:r>
            <a:r>
              <a:rPr lang="pt-BR" dirty="0"/>
              <a:t>promovida por lavadores de gases, “</a:t>
            </a:r>
            <a:r>
              <a:rPr lang="pt-BR" dirty="0" err="1"/>
              <a:t>scrubbers</a:t>
            </a:r>
            <a:r>
              <a:rPr lang="pt-BR" dirty="0"/>
              <a:t>” e precipitadores hidrodinâmicos como uma </a:t>
            </a:r>
            <a:r>
              <a:rPr lang="pt-BR" b="1" dirty="0">
                <a:solidFill>
                  <a:schemeClr val="tx1"/>
                </a:solidFill>
              </a:rPr>
              <a:t>opção de primeira seleção </a:t>
            </a:r>
            <a:r>
              <a:rPr lang="pt-BR" dirty="0"/>
              <a:t>em função da elevada </a:t>
            </a:r>
            <a:r>
              <a:rPr lang="pt-BR" b="1" dirty="0">
                <a:solidFill>
                  <a:schemeClr val="tx1"/>
                </a:solidFill>
              </a:rPr>
              <a:t>eficiência </a:t>
            </a:r>
            <a:r>
              <a:rPr lang="pt-BR" dirty="0"/>
              <a:t>alcançada em </a:t>
            </a:r>
            <a:r>
              <a:rPr lang="pt-BR" b="1" dirty="0">
                <a:solidFill>
                  <a:schemeClr val="tx1"/>
                </a:solidFill>
              </a:rPr>
              <a:t>material particulado micrométrico </a:t>
            </a:r>
            <a:r>
              <a:rPr lang="pt-BR" dirty="0"/>
              <a:t>como os antropogênicos </a:t>
            </a:r>
            <a:r>
              <a:rPr lang="pt-BR" b="1" dirty="0">
                <a:solidFill>
                  <a:schemeClr val="tx1"/>
                </a:solidFill>
              </a:rPr>
              <a:t>PM</a:t>
            </a:r>
            <a:r>
              <a:rPr lang="pt-BR" b="1" baseline="-25000" dirty="0">
                <a:solidFill>
                  <a:schemeClr val="tx1"/>
                </a:solidFill>
              </a:rPr>
              <a:t>1,0</a:t>
            </a:r>
            <a:r>
              <a:rPr lang="pt-BR" dirty="0"/>
              <a:t> capazes de alcançar os alvéolos pulmonares, </a:t>
            </a:r>
            <a:r>
              <a:rPr lang="pt-BR" b="1" dirty="0">
                <a:solidFill>
                  <a:schemeClr val="tx1"/>
                </a:solidFill>
              </a:rPr>
              <a:t>químicos</a:t>
            </a:r>
            <a:r>
              <a:rPr lang="pt-BR" dirty="0"/>
              <a:t> como o </a:t>
            </a:r>
            <a:r>
              <a:rPr lang="pt-BR" b="1" dirty="0">
                <a:solidFill>
                  <a:schemeClr val="tx1"/>
                </a:solidFill>
              </a:rPr>
              <a:t>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, COV</a:t>
            </a:r>
            <a:r>
              <a:rPr lang="pt-BR" sz="1050" b="1" dirty="0">
                <a:solidFill>
                  <a:schemeClr val="tx1"/>
                </a:solidFill>
              </a:rPr>
              <a:t>S</a:t>
            </a:r>
            <a:r>
              <a:rPr lang="pt-BR" dirty="0"/>
              <a:t>  e os </a:t>
            </a:r>
            <a:r>
              <a:rPr lang="pt-BR" b="1" dirty="0">
                <a:solidFill>
                  <a:schemeClr val="tx1"/>
                </a:solidFill>
              </a:rPr>
              <a:t>NO</a:t>
            </a:r>
            <a:r>
              <a:rPr lang="pt-BR" b="1" baseline="-25000" dirty="0">
                <a:solidFill>
                  <a:schemeClr val="tx1"/>
                </a:solidFill>
              </a:rPr>
              <a:t>X</a:t>
            </a:r>
            <a:r>
              <a:rPr lang="pt-BR" dirty="0"/>
              <a:t>, e ativos </a:t>
            </a:r>
            <a:r>
              <a:rPr lang="pt-BR" b="1" dirty="0">
                <a:solidFill>
                  <a:schemeClr val="tx1"/>
                </a:solidFill>
              </a:rPr>
              <a:t>biológicos</a:t>
            </a:r>
            <a:r>
              <a:rPr lang="pt-BR" dirty="0"/>
              <a:t> como </a:t>
            </a:r>
            <a:r>
              <a:rPr lang="pt-BR" b="1" dirty="0">
                <a:solidFill>
                  <a:schemeClr val="tx1"/>
                </a:solidFill>
              </a:rPr>
              <a:t>vírus e bactérias </a:t>
            </a:r>
            <a:r>
              <a:rPr lang="pt-BR" dirty="0"/>
              <a:t>que mostraram a vulnerabilidade dos sistemas AVAC-R durante a pandemia do COVID.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5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57981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DETRATAMENTO DE 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As recentes </a:t>
            </a:r>
            <a:r>
              <a:rPr lang="pt-BR" b="1" dirty="0"/>
              <a:t>publicações</a:t>
            </a:r>
            <a:r>
              <a:rPr lang="pt-BR" dirty="0"/>
              <a:t> na </a:t>
            </a:r>
            <a:r>
              <a:rPr lang="pt-BR" b="1" dirty="0">
                <a:solidFill>
                  <a:schemeClr val="tx1"/>
                </a:solidFill>
              </a:rPr>
              <a:t>ANSI/ASHRAE </a:t>
            </a:r>
            <a:r>
              <a:rPr lang="pt-BR" dirty="0"/>
              <a:t>standard 62.1(2022), Position </a:t>
            </a:r>
            <a:r>
              <a:rPr lang="pt-BR" dirty="0" err="1"/>
              <a:t>Document</a:t>
            </a:r>
            <a:r>
              <a:rPr lang="pt-BR" dirty="0"/>
              <a:t> on </a:t>
            </a:r>
            <a:r>
              <a:rPr lang="pt-BR" dirty="0" err="1"/>
              <a:t>Filtration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Air </a:t>
            </a:r>
            <a:r>
              <a:rPr lang="pt-BR" dirty="0" err="1"/>
              <a:t>Cleaning</a:t>
            </a:r>
            <a:r>
              <a:rPr lang="pt-BR" dirty="0"/>
              <a:t> (2015), e </a:t>
            </a:r>
            <a:r>
              <a:rPr lang="pt-BR" dirty="0" err="1"/>
              <a:t>Positions</a:t>
            </a:r>
            <a:r>
              <a:rPr lang="pt-BR" dirty="0"/>
              <a:t> on </a:t>
            </a:r>
            <a:r>
              <a:rPr lang="pt-BR" dirty="0" err="1"/>
              <a:t>Infectious</a:t>
            </a:r>
            <a:r>
              <a:rPr lang="pt-BR" dirty="0"/>
              <a:t> </a:t>
            </a:r>
            <a:r>
              <a:rPr lang="pt-BR" dirty="0" err="1"/>
              <a:t>Aerosols</a:t>
            </a:r>
            <a:r>
              <a:rPr lang="pt-BR" dirty="0"/>
              <a:t> (2022), assim como nas </a:t>
            </a:r>
            <a:r>
              <a:rPr lang="pt-BR" b="1" dirty="0">
                <a:solidFill>
                  <a:schemeClr val="tx1"/>
                </a:solidFill>
              </a:rPr>
              <a:t>EN</a:t>
            </a:r>
            <a:r>
              <a:rPr lang="pt-BR" dirty="0"/>
              <a:t>13779:2012, sobre a </a:t>
            </a:r>
            <a:r>
              <a:rPr lang="pt-BR" b="1" dirty="0">
                <a:solidFill>
                  <a:schemeClr val="tx1"/>
                </a:solidFill>
              </a:rPr>
              <a:t>qualidade do ar</a:t>
            </a:r>
            <a:r>
              <a:rPr lang="pt-BR" dirty="0"/>
              <a:t>, nos causa </a:t>
            </a:r>
            <a:r>
              <a:rPr lang="pt-BR" b="1" dirty="0">
                <a:solidFill>
                  <a:schemeClr val="tx1"/>
                </a:solidFill>
              </a:rPr>
              <a:t>perplexidade</a:t>
            </a:r>
            <a:r>
              <a:rPr lang="pt-BR" dirty="0"/>
              <a:t> o fato de </a:t>
            </a:r>
            <a:r>
              <a:rPr lang="pt-BR" b="1" dirty="0">
                <a:solidFill>
                  <a:schemeClr val="tx1"/>
                </a:solidFill>
              </a:rPr>
              <a:t>não </a:t>
            </a:r>
            <a:r>
              <a:rPr lang="pt-BR" dirty="0"/>
              <a:t>haver nenhuma única </a:t>
            </a:r>
            <a:r>
              <a:rPr lang="pt-BR" b="1" dirty="0">
                <a:solidFill>
                  <a:schemeClr val="tx1"/>
                </a:solidFill>
              </a:rPr>
              <a:t>citação</a:t>
            </a:r>
            <a:r>
              <a:rPr lang="pt-BR" dirty="0"/>
              <a:t> acerca de tecnologias de </a:t>
            </a:r>
            <a:r>
              <a:rPr lang="pt-BR" b="1" dirty="0">
                <a:solidFill>
                  <a:schemeClr val="tx1"/>
                </a:solidFill>
              </a:rPr>
              <a:t>tratamento de particulados, gases e aerossóis </a:t>
            </a:r>
            <a:r>
              <a:rPr lang="pt-BR" dirty="0"/>
              <a:t>por </a:t>
            </a:r>
            <a:r>
              <a:rPr lang="pt-BR" b="1" dirty="0">
                <a:solidFill>
                  <a:schemeClr val="tx1"/>
                </a:solidFill>
              </a:rPr>
              <a:t>rota úmida</a:t>
            </a:r>
            <a:r>
              <a:rPr lang="pt-BR" dirty="0"/>
              <a:t>.</a:t>
            </a:r>
          </a:p>
          <a:p>
            <a:r>
              <a:rPr lang="pt-BR" dirty="0"/>
              <a:t>Na revisão da </a:t>
            </a:r>
            <a:r>
              <a:rPr lang="pt-BR" b="1" dirty="0">
                <a:solidFill>
                  <a:schemeClr val="tx1"/>
                </a:solidFill>
              </a:rPr>
              <a:t>NBR16401</a:t>
            </a:r>
            <a:r>
              <a:rPr lang="pt-BR" dirty="0"/>
              <a:t> existe a </a:t>
            </a:r>
            <a:r>
              <a:rPr lang="pt-BR" b="1" dirty="0">
                <a:solidFill>
                  <a:schemeClr val="tx1"/>
                </a:solidFill>
              </a:rPr>
              <a:t>previsão</a:t>
            </a:r>
            <a:r>
              <a:rPr lang="pt-BR" dirty="0"/>
              <a:t> de uso de </a:t>
            </a:r>
            <a:r>
              <a:rPr lang="pt-BR" b="1" dirty="0">
                <a:solidFill>
                  <a:schemeClr val="tx1"/>
                </a:solidFill>
              </a:rPr>
              <a:t>tecnologias por rota úmida para filtragem líquida do ar</a:t>
            </a:r>
            <a:r>
              <a:rPr lang="pt-BR" dirty="0"/>
              <a:t>, inclusive em arranjos sem filtros mecânicos que apesar de universalmente difundidos, tem eficiência inicial de apenas 60% da eficiência nominal na partida de seu ciclo de uso, elevando-se até a nominal.</a:t>
            </a:r>
          </a:p>
          <a:p>
            <a:r>
              <a:rPr lang="pt-BR" dirty="0"/>
              <a:t>As </a:t>
            </a:r>
            <a:r>
              <a:rPr lang="pt-BR" b="1" dirty="0">
                <a:solidFill>
                  <a:schemeClr val="tx1"/>
                </a:solidFill>
              </a:rPr>
              <a:t>publicações mais recentes</a:t>
            </a:r>
            <a:r>
              <a:rPr lang="pt-BR" dirty="0"/>
              <a:t>, numa resposta ao combate de ativos biológicos </a:t>
            </a:r>
            <a:r>
              <a:rPr lang="pt-BR" dirty="0" err="1"/>
              <a:t>pós-COVID</a:t>
            </a:r>
            <a:r>
              <a:rPr lang="pt-BR" dirty="0"/>
              <a:t>, </a:t>
            </a:r>
            <a:r>
              <a:rPr lang="pt-BR" b="1" dirty="0">
                <a:solidFill>
                  <a:schemeClr val="tx1"/>
                </a:solidFill>
              </a:rPr>
              <a:t>citam tecnologias ativas </a:t>
            </a:r>
            <a:r>
              <a:rPr lang="pt-BR" dirty="0"/>
              <a:t>como </a:t>
            </a:r>
            <a:r>
              <a:rPr lang="pt-BR" dirty="0" err="1"/>
              <a:t>ozonólise</a:t>
            </a:r>
            <a:r>
              <a:rPr lang="pt-BR" dirty="0"/>
              <a:t>, emissão UV-C, foto catálise, filtros eletrostáticos e adsorção como o carvão ativado.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138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115588"/>
            <a:ext cx="61098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78822"/>
            <a:ext cx="9129505" cy="1932018"/>
          </a:xfrm>
        </p:spPr>
        <p:txBody>
          <a:bodyPr>
            <a:normAutofit fontScale="25000" lnSpcReduction="20000"/>
          </a:bodyPr>
          <a:lstStyle/>
          <a:p>
            <a:r>
              <a:rPr lang="pt-BR" sz="7200" dirty="0">
                <a:latin typeface="Montserrat Medium" panose="00000600000000000000" pitchFamily="2" charset="0"/>
              </a:rPr>
              <a:t>A publicação da ASHRAE- 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Position </a:t>
            </a:r>
            <a:r>
              <a:rPr lang="pt-BR" sz="7200" b="1" dirty="0" err="1">
                <a:solidFill>
                  <a:schemeClr val="tx1"/>
                </a:solidFill>
                <a:latin typeface="Montserrat Medium" panose="00000600000000000000" pitchFamily="2" charset="0"/>
              </a:rPr>
              <a:t>Document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  <a:r>
              <a:rPr lang="pt-BR" sz="7200" b="1" dirty="0" err="1">
                <a:solidFill>
                  <a:schemeClr val="tx1"/>
                </a:solidFill>
                <a:latin typeface="Montserrat Medium" panose="00000600000000000000" pitchFamily="2" charset="0"/>
              </a:rPr>
              <a:t>on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  <a:r>
              <a:rPr lang="pt-BR" sz="7200" b="1" dirty="0" err="1">
                <a:solidFill>
                  <a:schemeClr val="tx1"/>
                </a:solidFill>
                <a:latin typeface="Montserrat Medium" panose="00000600000000000000" pitchFamily="2" charset="0"/>
              </a:rPr>
              <a:t>Filtration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  <a:r>
              <a:rPr lang="pt-BR" sz="7200" b="1" dirty="0" err="1">
                <a:solidFill>
                  <a:schemeClr val="tx1"/>
                </a:solidFill>
                <a:latin typeface="Montserrat Medium" panose="00000600000000000000" pitchFamily="2" charset="0"/>
              </a:rPr>
              <a:t>and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 Air </a:t>
            </a:r>
            <a:r>
              <a:rPr lang="pt-BR" sz="7200" b="1" dirty="0" err="1">
                <a:solidFill>
                  <a:schemeClr val="tx1"/>
                </a:solidFill>
                <a:latin typeface="Montserrat Medium" panose="00000600000000000000" pitchFamily="2" charset="0"/>
              </a:rPr>
              <a:t>Cleaning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  <a:r>
              <a:rPr lang="pt-BR" sz="7200" dirty="0">
                <a:latin typeface="Montserrat Medium" panose="00000600000000000000" pitchFamily="2" charset="0"/>
              </a:rPr>
              <a:t>(2021), cita no sumário da última revisão do documento:</a:t>
            </a:r>
          </a:p>
          <a:p>
            <a:r>
              <a:rPr lang="pt-BR" sz="7200" dirty="0">
                <a:latin typeface="Montserrat Medium" panose="00000600000000000000" pitchFamily="2" charset="0"/>
              </a:rPr>
              <a:t>Os </a:t>
            </a:r>
            <a:r>
              <a:rPr lang="pt-BR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filtros mecânicos </a:t>
            </a:r>
            <a:r>
              <a:rPr lang="pt-BR" sz="7200" dirty="0">
                <a:latin typeface="Montserrat Medium" panose="00000600000000000000" pitchFamily="2" charset="0"/>
              </a:rPr>
              <a:t>evoluíram muito nas últimas décadas com melhorias estruturais de suas molduras que impedem fugas de ar, matérias tipo TNT</a:t>
            </a:r>
            <a:r>
              <a:rPr lang="pt-BR" sz="7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(“no </a:t>
            </a:r>
            <a:r>
              <a:rPr lang="pt-BR" sz="7200" dirty="0" err="1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woven</a:t>
            </a:r>
            <a:r>
              <a:rPr lang="pt-BR" sz="7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”)</a:t>
            </a:r>
            <a:r>
              <a:rPr lang="pt-BR" sz="7200" dirty="0">
                <a:latin typeface="Montserrat Medium" panose="00000600000000000000" pitchFamily="2" charset="0"/>
              </a:rPr>
              <a:t> mais eficientes e montagem plissadas que aumentam área de filtragem.</a:t>
            </a:r>
          </a:p>
          <a:p>
            <a:r>
              <a:rPr lang="pt-BR" sz="7200" dirty="0"/>
              <a:t>Evidências empíricas modestas mostram que seu uso terá </a:t>
            </a:r>
            <a:r>
              <a:rPr lang="pt-BR" sz="7200" b="1" dirty="0">
                <a:solidFill>
                  <a:schemeClr val="tx1"/>
                </a:solidFill>
              </a:rPr>
              <a:t>efeitos positivos sobre saúde.</a:t>
            </a:r>
          </a:p>
          <a:p>
            <a:endParaRPr lang="pt-BR" sz="7200" dirty="0">
              <a:latin typeface="Montserrat Medium" panose="00000600000000000000" pitchFamily="2" charset="0"/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762BB08-6A27-248C-51E5-56413D00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" y="3190715"/>
            <a:ext cx="6446520" cy="14706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9757F75-FF1F-483C-26D9-7F99808C0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" y="4661375"/>
            <a:ext cx="8890978" cy="20005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kumimoji="0" lang="pt-B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Paulista, 23 andar 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pt-B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Filtro novo início de campanha (ŋ ≥ 60%),       com 30 dias de uso e                        com 90 dias de uso, onde ŋ é a eficiência nominal do filtro</a:t>
            </a:r>
            <a:r>
              <a:rPr lang="pt-BR" alt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6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81887"/>
            <a:ext cx="6109800" cy="76526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AR </a:t>
            </a:r>
            <a:br>
              <a:rPr lang="en-US" dirty="0"/>
            </a:br>
            <a:r>
              <a:rPr lang="en-US" sz="2000" dirty="0"/>
              <a:t>MATÉRIA-PRIMA DO HVAC ESTA CONTAMINADO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050878"/>
            <a:ext cx="8764061" cy="3517897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b="1" dirty="0">
                <a:solidFill>
                  <a:schemeClr val="tx1"/>
                </a:solidFill>
              </a:rPr>
              <a:t>qualidade do ar interno (QAI)</a:t>
            </a:r>
            <a:r>
              <a:rPr lang="pt-BR" dirty="0"/>
              <a:t> está em xeque nos meios acadêmicos. Fonseca, A., et al. (2022), analisou </a:t>
            </a:r>
            <a:r>
              <a:rPr lang="pt-BR" b="1" dirty="0">
                <a:solidFill>
                  <a:schemeClr val="tx1"/>
                </a:solidFill>
              </a:rPr>
              <a:t>171 publicações </a:t>
            </a:r>
            <a:r>
              <a:rPr lang="pt-BR" dirty="0"/>
              <a:t>de avaliação e gestão adequadas da qualidade do ar interior em instalações de saúde, no período 2015-2020.</a:t>
            </a:r>
          </a:p>
          <a:p>
            <a:r>
              <a:rPr lang="pt-BR" b="1" dirty="0">
                <a:solidFill>
                  <a:schemeClr val="tx1"/>
                </a:solidFill>
              </a:rPr>
              <a:t>Umidade, temperatura, material particulado, CO2 e carga microbiológica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/>
              <a:t>constam em mais de </a:t>
            </a:r>
            <a:r>
              <a:rPr lang="pt-BR" b="1" dirty="0">
                <a:solidFill>
                  <a:schemeClr val="tx1"/>
                </a:solidFill>
              </a:rPr>
              <a:t>85%</a:t>
            </a:r>
            <a:r>
              <a:rPr lang="pt-BR" dirty="0"/>
              <a:t> dos estudos.</a:t>
            </a:r>
          </a:p>
          <a:p>
            <a:r>
              <a:rPr lang="pt-BR" dirty="0"/>
              <a:t>Prevalência das palavras chave : </a:t>
            </a:r>
            <a:r>
              <a:rPr lang="pt-BR" b="1" dirty="0">
                <a:solidFill>
                  <a:schemeClr val="tx1"/>
                </a:solidFill>
              </a:rPr>
              <a:t>infecção, controle, paciente, ventilação, sistema e hospital </a:t>
            </a:r>
            <a:r>
              <a:rPr lang="pt-BR" dirty="0"/>
              <a:t>são citados com percentuais acima de </a:t>
            </a:r>
            <a:r>
              <a:rPr lang="pt-BR" b="1" dirty="0">
                <a:solidFill>
                  <a:schemeClr val="tx1"/>
                </a:solidFill>
              </a:rPr>
              <a:t>40%</a:t>
            </a:r>
            <a:endParaRPr lang="en-US" b="1" dirty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080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143108"/>
            <a:ext cx="57981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06342"/>
            <a:ext cx="9011920" cy="3738378"/>
          </a:xfrm>
        </p:spPr>
        <p:txBody>
          <a:bodyPr>
            <a:normAutofit fontScale="32500" lnSpcReduction="20000"/>
          </a:bodyPr>
          <a:lstStyle/>
          <a:p>
            <a:r>
              <a:rPr lang="pt-BR" sz="4900" dirty="0"/>
              <a:t>Demonstrou-se </a:t>
            </a:r>
            <a:r>
              <a:rPr lang="pt-BR" sz="4900" b="1" dirty="0">
                <a:solidFill>
                  <a:schemeClr val="tx1"/>
                </a:solidFill>
              </a:rPr>
              <a:t>filtros eletrônicos </a:t>
            </a:r>
            <a:r>
              <a:rPr lang="pt-BR" sz="4900" dirty="0"/>
              <a:t>variam de relativamente ineficazes a muito eficazes na remoção de partículas transportadas pelo ar em ambientes internos. </a:t>
            </a:r>
          </a:p>
          <a:p>
            <a:endParaRPr lang="pt-BR" sz="4900" dirty="0"/>
          </a:p>
          <a:p>
            <a:r>
              <a:rPr lang="pt-BR" sz="4900" b="1" dirty="0">
                <a:solidFill>
                  <a:schemeClr val="tx1"/>
                </a:solidFill>
              </a:rPr>
              <a:t>Purificadores de ar absorventes </a:t>
            </a:r>
            <a:r>
              <a:rPr lang="pt-BR" sz="4900" dirty="0"/>
              <a:t>que demonstraram reduzir substancialmente as concentrações de contaminantes gasosos. </a:t>
            </a:r>
          </a:p>
          <a:p>
            <a:endParaRPr lang="pt-BR" sz="4900" dirty="0"/>
          </a:p>
          <a:p>
            <a:r>
              <a:rPr lang="pt-BR" sz="4900" dirty="0"/>
              <a:t>Demonstrou-se que Tecnologias de </a:t>
            </a:r>
            <a:r>
              <a:rPr lang="pt-BR" sz="4900" b="1" dirty="0">
                <a:solidFill>
                  <a:schemeClr val="tx1"/>
                </a:solidFill>
              </a:rPr>
              <a:t>oxidação fotocatalítica </a:t>
            </a:r>
            <a:r>
              <a:rPr lang="pt-BR" sz="4900" dirty="0"/>
              <a:t>removem contaminantes nocivos, ser ineficaz na remoção de contaminantes e/ou gerar contaminantes nocivos durante o processo de purificação do ar. Não há dados sobre como seu uso afeta a saúde.</a:t>
            </a:r>
          </a:p>
          <a:p>
            <a:endParaRPr lang="pt-BR" sz="4900" dirty="0"/>
          </a:p>
          <a:p>
            <a:r>
              <a:rPr lang="pt-BR" sz="4900" dirty="0"/>
              <a:t>Foi demonstrado que a </a:t>
            </a:r>
            <a:r>
              <a:rPr lang="pt-BR" sz="4900" b="1" dirty="0">
                <a:solidFill>
                  <a:schemeClr val="tx1"/>
                </a:solidFill>
              </a:rPr>
              <a:t>energia germicida ultravioleta (UV-C) </a:t>
            </a:r>
            <a:r>
              <a:rPr lang="pt-BR" sz="4900" dirty="0"/>
              <a:t>inativa vírus, bactérias e fungos. Alguns estudos mostraram que as tecnologias de limpeza do ar usando desinfecção UV-C produzem efeitos benéficos à saúde. Há também estudos que falharam em detectar benefícios para a saúde.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096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57981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89895"/>
            <a:ext cx="8832300" cy="3140400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Muitos tipos de </a:t>
            </a:r>
            <a:r>
              <a:rPr lang="pt-BR" b="1" dirty="0">
                <a:solidFill>
                  <a:schemeClr val="tx1"/>
                </a:solidFill>
              </a:rPr>
              <a:t>purificadores de ar </a:t>
            </a:r>
            <a:r>
              <a:rPr lang="pt-BR" dirty="0"/>
              <a:t>autônomos tipo </a:t>
            </a:r>
            <a:r>
              <a:rPr lang="pt-BR" b="1" dirty="0">
                <a:solidFill>
                  <a:schemeClr val="tx1"/>
                </a:solidFill>
              </a:rPr>
              <a:t>“In Room” </a:t>
            </a:r>
            <a:r>
              <a:rPr lang="pt-BR" dirty="0"/>
              <a:t>usando combinações de tecnologias de purificação de ar estão disponíveis. Dados científicos abordando os efeitos desses purificadores de ar em saúde são escassos e inconclusivos.</a:t>
            </a:r>
          </a:p>
          <a:p>
            <a:r>
              <a:rPr lang="pt-BR" dirty="0"/>
              <a:t>Os dispositivos que usam a reatividade do </a:t>
            </a:r>
            <a:r>
              <a:rPr lang="pt-BR" b="1" dirty="0">
                <a:solidFill>
                  <a:schemeClr val="tx1"/>
                </a:solidFill>
              </a:rPr>
              <a:t>ozônio</a:t>
            </a:r>
            <a:r>
              <a:rPr lang="pt-BR" dirty="0"/>
              <a:t> para limpar o ar </a:t>
            </a:r>
            <a:r>
              <a:rPr lang="pt-BR" b="1" dirty="0">
                <a:solidFill>
                  <a:schemeClr val="tx1"/>
                </a:solidFill>
              </a:rPr>
              <a:t>não devem ser usados em espaços ocupados</a:t>
            </a:r>
            <a:r>
              <a:rPr lang="pt-BR" dirty="0"/>
              <a:t>. Extrema cautela é necessária ao usar dispositivos nos quais o ozônio não é usado para fins de limpeza do ar, mas é emitido involuntariamente durante a limpeza do ar processo como um subproduto de sua operação.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298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57981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AR: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 DIVINA DO CRIADOR.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37683"/>
            <a:ext cx="8832300" cy="3812003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Desenvolvimentos e </a:t>
            </a:r>
            <a:r>
              <a:rPr lang="pt-BR" b="1" dirty="0">
                <a:solidFill>
                  <a:schemeClr val="tx1"/>
                </a:solidFill>
              </a:rPr>
              <a:t>melhorias </a:t>
            </a:r>
            <a:r>
              <a:rPr lang="pt-BR" dirty="0"/>
              <a:t>de dispositivos de filtragem e limpeza de ar são enfaticamente detalhadas e recomendadas, a </a:t>
            </a:r>
            <a:r>
              <a:rPr lang="pt-BR" b="1" dirty="0">
                <a:solidFill>
                  <a:schemeClr val="tx1"/>
                </a:solidFill>
              </a:rPr>
              <a:t>rota úmida não é sequer vislumbradas ou citada </a:t>
            </a:r>
            <a:r>
              <a:rPr lang="pt-BR" dirty="0"/>
              <a:t>em quaisquer um dos </a:t>
            </a:r>
            <a:r>
              <a:rPr lang="pt-BR" b="1" dirty="0">
                <a:solidFill>
                  <a:schemeClr val="tx1"/>
                </a:solidFill>
              </a:rPr>
              <a:t>fóruns técnicos americanos ou europeus </a:t>
            </a:r>
            <a:r>
              <a:rPr lang="pt-BR" dirty="0">
                <a:solidFill>
                  <a:schemeClr val="tx1"/>
                </a:solidFill>
              </a:rPr>
              <a:t>e todos  sabemos que após </a:t>
            </a:r>
            <a:r>
              <a:rPr lang="pt-BR" dirty="0"/>
              <a:t>uma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precipitação pluviométrica o ar fica limpo.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Tecnologias do campo industrial</a:t>
            </a:r>
            <a:r>
              <a:rPr lang="pt-BR" dirty="0"/>
              <a:t>, consagradas pela literatura, como a lavagem do ar por aspersão líquida, fluxo turbulento ou centrifugação são amplamente empregadas no </a:t>
            </a:r>
            <a:r>
              <a:rPr lang="pt-BR" b="1" dirty="0">
                <a:solidFill>
                  <a:schemeClr val="tx1"/>
                </a:solidFill>
              </a:rPr>
              <a:t>controle</a:t>
            </a:r>
            <a:r>
              <a:rPr lang="pt-BR" dirty="0"/>
              <a:t> dos </a:t>
            </a:r>
            <a:r>
              <a:rPr lang="pt-BR" b="1" dirty="0">
                <a:solidFill>
                  <a:schemeClr val="tx1"/>
                </a:solidFill>
              </a:rPr>
              <a:t>mesmos poluentes </a:t>
            </a:r>
            <a:r>
              <a:rPr lang="pt-BR" dirty="0"/>
              <a:t>em condições muito mais adversas de temperatura e concentração.</a:t>
            </a:r>
          </a:p>
          <a:p>
            <a:endParaRPr lang="pt-BR" dirty="0"/>
          </a:p>
          <a:p>
            <a:r>
              <a:rPr lang="pt-BR" dirty="0"/>
              <a:t>O tratamento do ar por </a:t>
            </a:r>
            <a:r>
              <a:rPr lang="pt-BR" b="1" dirty="0">
                <a:solidFill>
                  <a:schemeClr val="tx1"/>
                </a:solidFill>
              </a:rPr>
              <a:t>via úmida refrigerada </a:t>
            </a:r>
            <a:r>
              <a:rPr lang="pt-BR" dirty="0"/>
              <a:t>assegura a qualidade do ar e permitir a redução nas taxas de ventilação do ar externo, devido a </a:t>
            </a:r>
            <a:r>
              <a:rPr lang="pt-BR" b="1" dirty="0">
                <a:solidFill>
                  <a:schemeClr val="tx1"/>
                </a:solidFill>
              </a:rPr>
              <a:t>redução drástica do teor de 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dirty="0"/>
              <a:t>, responsável em grande parte pela necessidade de </a:t>
            </a:r>
            <a:r>
              <a:rPr lang="pt-BR" b="1" dirty="0">
                <a:solidFill>
                  <a:schemeClr val="tx1"/>
                </a:solidFill>
              </a:rPr>
              <a:t>taxas elevadas de ar externo </a:t>
            </a:r>
            <a:r>
              <a:rPr lang="pt-BR" dirty="0"/>
              <a:t>nos sistemas de climatização das edificações.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8912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57981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AR:      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ROTA ÚMIDA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6410"/>
            <a:ext cx="8520600" cy="344067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 </a:t>
            </a:r>
            <a:r>
              <a:rPr lang="pt-BR" b="1" dirty="0">
                <a:solidFill>
                  <a:schemeClr val="tx1"/>
                </a:solidFill>
              </a:rPr>
              <a:t>eficácia dos depuradores de ar</a:t>
            </a:r>
            <a:r>
              <a:rPr lang="pt-BR" dirty="0"/>
              <a:t> via úmida em atingir </a:t>
            </a:r>
            <a:r>
              <a:rPr lang="pt-BR" b="1" dirty="0">
                <a:solidFill>
                  <a:schemeClr val="tx1"/>
                </a:solidFill>
              </a:rPr>
              <a:t>elevada eficiência </a:t>
            </a:r>
            <a:r>
              <a:rPr lang="pt-BR" dirty="0"/>
              <a:t>na remoção de contaminantes  está diretamente vinculada ao meio </a:t>
            </a:r>
            <a:r>
              <a:rPr lang="pt-BR" b="1" dirty="0">
                <a:solidFill>
                  <a:schemeClr val="tx1"/>
                </a:solidFill>
              </a:rPr>
              <a:t>mecânico de contato entre os fluidos </a:t>
            </a:r>
            <a:r>
              <a:rPr lang="pt-BR" dirty="0"/>
              <a:t>em fases distintas, e para alcançar este efeito sinérgico são usados os </a:t>
            </a:r>
            <a:r>
              <a:rPr lang="pt-BR" b="1" dirty="0">
                <a:solidFill>
                  <a:schemeClr val="tx1"/>
                </a:solidFill>
              </a:rPr>
              <a:t>lavadores de gases </a:t>
            </a:r>
            <a:r>
              <a:rPr lang="pt-BR" dirty="0"/>
              <a:t>(“</a:t>
            </a:r>
            <a:r>
              <a:rPr lang="pt-BR" dirty="0" err="1"/>
              <a:t>scrubbers</a:t>
            </a:r>
            <a:r>
              <a:rPr lang="pt-BR" dirty="0"/>
              <a:t>”) por aspersão em contracorrente, </a:t>
            </a:r>
            <a:r>
              <a:rPr lang="pt-BR" b="1" dirty="0">
                <a:solidFill>
                  <a:schemeClr val="tx1"/>
                </a:solidFill>
              </a:rPr>
              <a:t>lavadores tipo Venturi </a:t>
            </a:r>
            <a:r>
              <a:rPr lang="pt-BR" dirty="0"/>
              <a:t>com elevada sinergia de contato em garganta constrita e </a:t>
            </a:r>
            <a:r>
              <a:rPr lang="pt-BR" b="1" dirty="0">
                <a:solidFill>
                  <a:schemeClr val="tx1"/>
                </a:solidFill>
              </a:rPr>
              <a:t>precipitadores hidrodinâmicos</a:t>
            </a:r>
            <a:r>
              <a:rPr lang="pt-BR" dirty="0"/>
              <a:t>, equipamentos autoaspirantes que consorciam o efeito Venturi com a força centrifuga.</a:t>
            </a:r>
          </a:p>
          <a:p>
            <a:r>
              <a:rPr lang="pt-BR" dirty="0"/>
              <a:t>Tratam-se de </a:t>
            </a:r>
            <a:r>
              <a:rPr lang="pt-BR" b="1" dirty="0">
                <a:solidFill>
                  <a:schemeClr val="tx1"/>
                </a:solidFill>
              </a:rPr>
              <a:t>reatores dinâmicos </a:t>
            </a:r>
            <a:r>
              <a:rPr lang="pt-BR" dirty="0"/>
              <a:t>que promovem </a:t>
            </a:r>
            <a:r>
              <a:rPr lang="pt-BR" b="1" dirty="0">
                <a:solidFill>
                  <a:schemeClr val="tx1"/>
                </a:solidFill>
              </a:rPr>
              <a:t>eficientes reações </a:t>
            </a:r>
            <a:r>
              <a:rPr lang="pt-BR" dirty="0"/>
              <a:t>de </a:t>
            </a:r>
            <a:r>
              <a:rPr lang="pt-BR" b="1" dirty="0">
                <a:solidFill>
                  <a:schemeClr val="tx1"/>
                </a:solidFill>
              </a:rPr>
              <a:t>neutralização e arraste hidráulico </a:t>
            </a:r>
            <a:r>
              <a:rPr lang="pt-BR" dirty="0"/>
              <a:t>de partículas, principalmente quando operados com </a:t>
            </a:r>
            <a:r>
              <a:rPr lang="pt-BR" b="1" dirty="0">
                <a:solidFill>
                  <a:schemeClr val="tx1"/>
                </a:solidFill>
              </a:rPr>
              <a:t>liquido alcalino refrigerado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44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9BC15-D1FD-6B5B-A44B-5BADC7E2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99" y="1"/>
            <a:ext cx="6399167" cy="1851948"/>
          </a:xfrm>
        </p:spPr>
        <p:txBody>
          <a:bodyPr>
            <a:normAutofit fontScale="90000"/>
          </a:bodyPr>
          <a:lstStyle/>
          <a:p>
            <a:r>
              <a:rPr lang="pt-BR" dirty="0"/>
              <a:t>PRECIPITADOR HIDRODINÂMICO: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SINERGIA TRANSFERÊNCIA DE MASSA E ENERGIA.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1A8AF0-0835-E1EC-5701-DCED63AC4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4" name="Espaço Reservado para Conteúdo 6">
            <a:extLst>
              <a:ext uri="{FF2B5EF4-FFF2-40B4-BE49-F238E27FC236}">
                <a16:creationId xmlns:a16="http://schemas.microsoft.com/office/drawing/2014/main" id="{C94E2007-97AD-62DF-FA1F-92BC6729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79" y="1428375"/>
            <a:ext cx="3586942" cy="34406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B89AE3-1EB5-5EF4-3879-68FF1EBC6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9" y="1428375"/>
            <a:ext cx="5550000" cy="34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1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0A3CF-DC92-3FD4-C757-72BB52F0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OPERANDO GÁS - LÍQUIDO</a:t>
            </a:r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715B80-DDD2-3F43-79AB-0A262A1BD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OV08514">
            <a:hlinkClick r:id="" action="ppaction://media"/>
            <a:extLst>
              <a:ext uri="{FF2B5EF4-FFF2-40B4-BE49-F238E27FC236}">
                <a16:creationId xmlns:a16="http://schemas.microsoft.com/office/drawing/2014/main" id="{5ABD4E64-D738-5003-9BFB-60132B774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00" y="991940"/>
            <a:ext cx="8615300" cy="30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317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143108"/>
            <a:ext cx="6376018" cy="863234"/>
          </a:xfrm>
        </p:spPr>
        <p:txBody>
          <a:bodyPr>
            <a:noAutofit/>
          </a:bodyPr>
          <a:lstStyle/>
          <a:p>
            <a:r>
              <a:rPr lang="en-US" sz="2500" dirty="0"/>
              <a:t>ROTA ÚMIDA TECNOLOGIA 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CCT- “CARBON CAPTURE TRANSFORM”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04172" y="1001550"/>
            <a:ext cx="9167149" cy="3998842"/>
          </a:xfrm>
        </p:spPr>
        <p:txBody>
          <a:bodyPr>
            <a:normAutofit fontScale="77500" lnSpcReduction="20000"/>
          </a:bodyPr>
          <a:lstStyle/>
          <a:p>
            <a:r>
              <a:rPr lang="pt-BR" sz="1900" dirty="0"/>
              <a:t>Ensaios comprovam a capacidade da </a:t>
            </a:r>
            <a:r>
              <a:rPr lang="pt-BR" sz="1900" b="1" dirty="0">
                <a:solidFill>
                  <a:schemeClr val="tx1"/>
                </a:solidFill>
              </a:rPr>
              <a:t>rota úmida </a:t>
            </a:r>
            <a:r>
              <a:rPr lang="pt-BR" sz="1900" dirty="0"/>
              <a:t>em </a:t>
            </a:r>
            <a:r>
              <a:rPr lang="pt-BR" sz="1900" b="1" dirty="0">
                <a:solidFill>
                  <a:schemeClr val="tx1"/>
                </a:solidFill>
              </a:rPr>
              <a:t>extrair</a:t>
            </a:r>
            <a:r>
              <a:rPr lang="pt-BR" sz="1900" dirty="0"/>
              <a:t> do fluxo de ar os </a:t>
            </a:r>
            <a:r>
              <a:rPr lang="pt-BR" sz="1900" b="1" dirty="0">
                <a:solidFill>
                  <a:schemeClr val="tx1"/>
                </a:solidFill>
              </a:rPr>
              <a:t>agentes biológicos aerotransportados</a:t>
            </a:r>
            <a:r>
              <a:rPr lang="pt-BR" sz="1900" dirty="0"/>
              <a:t>, </a:t>
            </a:r>
            <a:r>
              <a:rPr lang="pt-BR" sz="1900" b="1" dirty="0">
                <a:solidFill>
                  <a:schemeClr val="tx1"/>
                </a:solidFill>
              </a:rPr>
              <a:t>como fungos, bolores, vírus </a:t>
            </a:r>
            <a:r>
              <a:rPr lang="pt-BR" sz="1900" dirty="0"/>
              <a:t>e </a:t>
            </a:r>
            <a:r>
              <a:rPr lang="pt-BR" sz="1900" b="1" dirty="0">
                <a:solidFill>
                  <a:schemeClr val="tx1"/>
                </a:solidFill>
              </a:rPr>
              <a:t>bactérias</a:t>
            </a:r>
            <a:r>
              <a:rPr lang="pt-BR" sz="1900" dirty="0"/>
              <a:t> em níveis muito relevantes e a operação com </a:t>
            </a:r>
            <a:r>
              <a:rPr lang="pt-BR" sz="1900" b="1" dirty="0">
                <a:solidFill>
                  <a:schemeClr val="tx1"/>
                </a:solidFill>
              </a:rPr>
              <a:t>líquido alcalino </a:t>
            </a:r>
            <a:r>
              <a:rPr lang="pt-BR" sz="1900" dirty="0"/>
              <a:t>(pH=7,5) assegura a </a:t>
            </a:r>
            <a:r>
              <a:rPr lang="pt-BR" sz="1900" b="1" dirty="0">
                <a:solidFill>
                  <a:schemeClr val="tx1"/>
                </a:solidFill>
              </a:rPr>
              <a:t>dissolução da capa protetora </a:t>
            </a:r>
            <a:r>
              <a:rPr lang="pt-BR" sz="1900" dirty="0"/>
              <a:t>de LPS (</a:t>
            </a:r>
            <a:r>
              <a:rPr lang="pt-BR" sz="1900" dirty="0" err="1"/>
              <a:t>lipopolissacarídeos</a:t>
            </a:r>
            <a:r>
              <a:rPr lang="pt-BR" sz="1900" dirty="0"/>
              <a:t>) dos microrganismos que assim são neutralizados: </a:t>
            </a:r>
            <a:r>
              <a:rPr lang="pt-BR" sz="1900" b="1" dirty="0">
                <a:solidFill>
                  <a:schemeClr val="tx1"/>
                </a:solidFill>
              </a:rPr>
              <a:t>Barreira Biológica eficaz </a:t>
            </a:r>
            <a:r>
              <a:rPr lang="pt-BR" sz="1900" dirty="0"/>
              <a:t>no controle e </a:t>
            </a:r>
            <a:r>
              <a:rPr lang="pt-BR" sz="1900" b="1" dirty="0">
                <a:solidFill>
                  <a:schemeClr val="tx1"/>
                </a:solidFill>
              </a:rPr>
              <a:t>redução</a:t>
            </a:r>
            <a:r>
              <a:rPr lang="pt-BR" sz="1900" dirty="0"/>
              <a:t> das taxas de </a:t>
            </a:r>
            <a:r>
              <a:rPr lang="pt-BR" sz="1900" b="1" dirty="0">
                <a:solidFill>
                  <a:schemeClr val="tx1"/>
                </a:solidFill>
              </a:rPr>
              <a:t>contaminação respiratória </a:t>
            </a:r>
            <a:r>
              <a:rPr lang="pt-BR" sz="1900" dirty="0"/>
              <a:t>por esses microrganismos.</a:t>
            </a:r>
          </a:p>
          <a:p>
            <a:pPr marL="114300" indent="0">
              <a:buNone/>
            </a:pPr>
            <a:endParaRPr lang="pt-BR" sz="1900" dirty="0"/>
          </a:p>
          <a:p>
            <a:r>
              <a:rPr lang="pt-BR" sz="1900" b="1" dirty="0">
                <a:solidFill>
                  <a:schemeClr val="tx1"/>
                </a:solidFill>
              </a:rPr>
              <a:t>Marcador químico </a:t>
            </a:r>
            <a:r>
              <a:rPr lang="pt-BR" sz="1900" dirty="0"/>
              <a:t>da qualidade do ar, </a:t>
            </a:r>
            <a:r>
              <a:rPr lang="pt-BR" sz="1900" b="1" dirty="0">
                <a:solidFill>
                  <a:schemeClr val="tx1"/>
                </a:solidFill>
              </a:rPr>
              <a:t>dióxido de carbono CO</a:t>
            </a:r>
            <a:r>
              <a:rPr lang="pt-BR" sz="1900" b="1" baseline="-25000" dirty="0">
                <a:solidFill>
                  <a:schemeClr val="tx1"/>
                </a:solidFill>
              </a:rPr>
              <a:t>2</a:t>
            </a:r>
            <a:r>
              <a:rPr lang="pt-BR" sz="1900" dirty="0"/>
              <a:t>, promove-se sua maior </a:t>
            </a:r>
            <a:r>
              <a:rPr lang="pt-BR" sz="1900" b="1" dirty="0">
                <a:solidFill>
                  <a:schemeClr val="tx1"/>
                </a:solidFill>
              </a:rPr>
              <a:t>solubilização</a:t>
            </a:r>
            <a:r>
              <a:rPr lang="pt-BR" sz="1900" dirty="0"/>
              <a:t> no </a:t>
            </a:r>
            <a:r>
              <a:rPr lang="pt-BR" sz="1900" b="1" dirty="0">
                <a:solidFill>
                  <a:schemeClr val="tx1"/>
                </a:solidFill>
              </a:rPr>
              <a:t>mesmo líquido alcalino refrigerado</a:t>
            </a:r>
            <a:r>
              <a:rPr lang="pt-BR" sz="1900" dirty="0"/>
              <a:t>, alcançando assim sua </a:t>
            </a:r>
            <a:r>
              <a:rPr lang="pt-BR" sz="1900" b="1" dirty="0">
                <a:solidFill>
                  <a:schemeClr val="tx1"/>
                </a:solidFill>
              </a:rPr>
              <a:t>conversão</a:t>
            </a:r>
            <a:r>
              <a:rPr lang="pt-BR" sz="1900" dirty="0"/>
              <a:t> em um sal solúvel pela lavagem do ar. O </a:t>
            </a:r>
            <a:r>
              <a:rPr lang="pt-BR" sz="1900" b="1" dirty="0">
                <a:solidFill>
                  <a:schemeClr val="tx1"/>
                </a:solidFill>
              </a:rPr>
              <a:t>Gás</a:t>
            </a:r>
            <a:r>
              <a:rPr lang="pt-BR" sz="1900" dirty="0"/>
              <a:t> </a:t>
            </a:r>
            <a:r>
              <a:rPr lang="pt-BR" sz="1900" b="1" dirty="0">
                <a:solidFill>
                  <a:schemeClr val="tx1"/>
                </a:solidFill>
              </a:rPr>
              <a:t>se transforma num sólido dissolvido. </a:t>
            </a:r>
          </a:p>
          <a:p>
            <a:endParaRPr lang="pt-BR" sz="1900" b="1" dirty="0">
              <a:solidFill>
                <a:schemeClr val="tx1"/>
              </a:solidFill>
            </a:endParaRPr>
          </a:p>
          <a:p>
            <a:r>
              <a:rPr lang="pt-BR" sz="1900" b="1" dirty="0">
                <a:solidFill>
                  <a:schemeClr val="tx1"/>
                </a:solidFill>
              </a:rPr>
              <a:t>Captura e Transformação de Carbono</a:t>
            </a:r>
            <a:r>
              <a:rPr lang="pt-BR" sz="1900" dirty="0"/>
              <a:t>, onde o </a:t>
            </a:r>
            <a:r>
              <a:rPr lang="pt-BR" sz="1900" b="1" dirty="0">
                <a:solidFill>
                  <a:schemeClr val="tx1"/>
                </a:solidFill>
              </a:rPr>
              <a:t>gás CO</a:t>
            </a:r>
            <a:r>
              <a:rPr lang="pt-BR" sz="1900" b="1" baseline="-25000" dirty="0">
                <a:solidFill>
                  <a:schemeClr val="tx1"/>
                </a:solidFill>
              </a:rPr>
              <a:t>2</a:t>
            </a:r>
            <a:r>
              <a:rPr lang="pt-BR" sz="1900" b="1" dirty="0">
                <a:solidFill>
                  <a:schemeClr val="tx1"/>
                </a:solidFill>
              </a:rPr>
              <a:t> </a:t>
            </a:r>
            <a:r>
              <a:rPr lang="pt-BR" sz="1900" dirty="0"/>
              <a:t>é transformado em um solido solúvel de bicarbonato de sódio, ou seja, </a:t>
            </a:r>
            <a:r>
              <a:rPr lang="pt-BR" sz="1900" b="1" dirty="0">
                <a:solidFill>
                  <a:schemeClr val="tx1"/>
                </a:solidFill>
              </a:rPr>
              <a:t>atuamos na composição do ar </a:t>
            </a:r>
            <a:r>
              <a:rPr lang="pt-BR" sz="1900" dirty="0"/>
              <a:t>a ser insuflado na edificação de maneira a </a:t>
            </a:r>
            <a:r>
              <a:rPr lang="pt-BR" sz="1900" b="1" dirty="0">
                <a:solidFill>
                  <a:schemeClr val="tx1"/>
                </a:solidFill>
              </a:rPr>
              <a:t>estender o ciclo de uso </a:t>
            </a:r>
            <a:r>
              <a:rPr lang="pt-BR" sz="1900" dirty="0"/>
              <a:t>do ar pois a </a:t>
            </a:r>
            <a:r>
              <a:rPr lang="pt-BR" sz="1900" b="1" dirty="0">
                <a:solidFill>
                  <a:schemeClr val="tx1"/>
                </a:solidFill>
              </a:rPr>
              <a:t>carga carbônica </a:t>
            </a:r>
            <a:r>
              <a:rPr lang="pt-BR" sz="1900" dirty="0"/>
              <a:t>foi </a:t>
            </a:r>
            <a:r>
              <a:rPr lang="pt-BR" sz="1900" b="1" dirty="0">
                <a:solidFill>
                  <a:schemeClr val="tx1"/>
                </a:solidFill>
              </a:rPr>
              <a:t>reduzida</a:t>
            </a:r>
            <a:r>
              <a:rPr lang="pt-BR" sz="1900" dirty="0"/>
              <a:t> juntamente com demais contaminantes, promovendo a </a:t>
            </a:r>
            <a:r>
              <a:rPr lang="pt-BR" sz="1900" b="1" dirty="0">
                <a:solidFill>
                  <a:schemeClr val="accent1">
                    <a:lumMod val="50000"/>
                  </a:schemeClr>
                </a:solidFill>
              </a:rPr>
              <a:t>redução do consumo de energia</a:t>
            </a:r>
            <a:r>
              <a:rPr lang="pt-BR" sz="1900" dirty="0"/>
              <a:t> pela </a:t>
            </a:r>
            <a:r>
              <a:rPr lang="pt-BR" sz="1900" b="1" dirty="0">
                <a:solidFill>
                  <a:schemeClr val="tx1"/>
                </a:solidFill>
              </a:rPr>
              <a:t>menor Vazão</a:t>
            </a:r>
            <a:r>
              <a:rPr lang="pt-BR" sz="1900" dirty="0"/>
              <a:t> na tomada de </a:t>
            </a:r>
            <a:r>
              <a:rPr lang="pt-BR" sz="1900" b="1" dirty="0">
                <a:solidFill>
                  <a:schemeClr val="tx1"/>
                </a:solidFill>
              </a:rPr>
              <a:t>ar externo </a:t>
            </a:r>
            <a:r>
              <a:rPr lang="pt-BR" sz="1900" dirty="0"/>
              <a:t>requerida.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4086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132856"/>
            <a:ext cx="6109800" cy="863234"/>
          </a:xfrm>
        </p:spPr>
        <p:txBody>
          <a:bodyPr>
            <a:noAutofit/>
          </a:bodyPr>
          <a:lstStyle/>
          <a:p>
            <a:r>
              <a:rPr lang="en-US" sz="2500" dirty="0"/>
              <a:t>TECNOLOGIAS DE TRATAMENTO DE AR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sz="2500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420" y="996090"/>
            <a:ext cx="8520600" cy="3140400"/>
          </a:xfrm>
        </p:spPr>
        <p:txBody>
          <a:bodyPr>
            <a:normAutofit/>
          </a:bodyPr>
          <a:lstStyle/>
          <a:p>
            <a:r>
              <a:rPr lang="pt-BR" dirty="0"/>
              <a:t>O </a:t>
            </a:r>
            <a:r>
              <a:rPr lang="pt-BR" b="1" dirty="0">
                <a:solidFill>
                  <a:schemeClr val="tx1"/>
                </a:solidFill>
              </a:rPr>
              <a:t>grande diferencial </a:t>
            </a:r>
            <a:r>
              <a:rPr lang="pt-BR" dirty="0"/>
              <a:t>da </a:t>
            </a:r>
            <a:r>
              <a:rPr lang="pt-BR" b="1" dirty="0">
                <a:solidFill>
                  <a:schemeClr val="tx1"/>
                </a:solidFill>
              </a:rPr>
              <a:t>rota úmida </a:t>
            </a:r>
            <a:r>
              <a:rPr lang="pt-BR" dirty="0"/>
              <a:t> </a:t>
            </a:r>
            <a:r>
              <a:rPr lang="pt-BR" b="1" dirty="0">
                <a:solidFill>
                  <a:schemeClr val="tx1"/>
                </a:solidFill>
              </a:rPr>
              <a:t>atua</a:t>
            </a:r>
            <a:r>
              <a:rPr lang="pt-BR" dirty="0"/>
              <a:t> em </a:t>
            </a:r>
            <a:r>
              <a:rPr lang="pt-BR" b="1" dirty="0">
                <a:solidFill>
                  <a:schemeClr val="tx1"/>
                </a:solidFill>
              </a:rPr>
              <a:t>todas as tipologias </a:t>
            </a:r>
            <a:r>
              <a:rPr lang="pt-BR" dirty="0"/>
              <a:t>de </a:t>
            </a:r>
            <a:r>
              <a:rPr lang="pt-BR" b="1" dirty="0">
                <a:solidFill>
                  <a:schemeClr val="tx1"/>
                </a:solidFill>
              </a:rPr>
              <a:t>contaminantes</a:t>
            </a:r>
            <a:r>
              <a:rPr lang="pt-BR" dirty="0"/>
              <a:t> inclusive para sais dissolvidos na umidade típica de zonas costeiras onde a tomada de ar externo torna elegível apenas estes tipos de equipamento visando a </a:t>
            </a:r>
            <a:r>
              <a:rPr lang="pt-BR" b="1" dirty="0">
                <a:solidFill>
                  <a:schemeClr val="tx1"/>
                </a:solidFill>
              </a:rPr>
              <a:t>confiabilidade operacional </a:t>
            </a:r>
            <a:r>
              <a:rPr lang="pt-BR" dirty="0"/>
              <a:t>e a </a:t>
            </a:r>
            <a:r>
              <a:rPr lang="pt-BR" b="1" dirty="0">
                <a:solidFill>
                  <a:schemeClr val="tx1"/>
                </a:solidFill>
              </a:rPr>
              <a:t>preservação patrimonial</a:t>
            </a:r>
            <a:r>
              <a:rPr lang="pt-BR" dirty="0"/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18CA099-E9B6-4325-582E-0C1C50C01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0" y="2708477"/>
            <a:ext cx="8439320" cy="19346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CEB32F1-3C99-80AF-5744-C2CE5A09CB1E}"/>
              </a:ext>
            </a:extLst>
          </p:cNvPr>
          <p:cNvSpPr txBox="1"/>
          <p:nvPr/>
        </p:nvSpPr>
        <p:spPr>
          <a:xfrm>
            <a:off x="230420" y="4561273"/>
            <a:ext cx="8601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Cenário TAE-                                 precipitador hidrodinâmico refrigerado                            ambiente interno.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40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126" y="80246"/>
            <a:ext cx="6308203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01550"/>
            <a:ext cx="9249329" cy="3956530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Amostrador</a:t>
            </a:r>
            <a:r>
              <a:rPr lang="pt-BR" dirty="0"/>
              <a:t> 3RBrasil-FAPERJ com sensores de medição em </a:t>
            </a:r>
            <a:r>
              <a:rPr lang="pt-BR" b="1" dirty="0">
                <a:solidFill>
                  <a:schemeClr val="tx1"/>
                </a:solidFill>
              </a:rPr>
              <a:t>três módulos dedicados</a:t>
            </a:r>
            <a:r>
              <a:rPr lang="pt-BR" dirty="0"/>
              <a:t>: um para medição da concentração de particulados </a:t>
            </a:r>
            <a:r>
              <a:rPr lang="pt-BR" b="1" dirty="0">
                <a:solidFill>
                  <a:schemeClr val="tx1"/>
                </a:solidFill>
              </a:rPr>
              <a:t>(PM</a:t>
            </a:r>
            <a:r>
              <a:rPr lang="pt-BR" b="1" baseline="-25000" dirty="0">
                <a:solidFill>
                  <a:schemeClr val="tx1"/>
                </a:solidFill>
              </a:rPr>
              <a:t>1.0</a:t>
            </a:r>
            <a:r>
              <a:rPr lang="pt-BR" b="1" dirty="0">
                <a:solidFill>
                  <a:schemeClr val="tx1"/>
                </a:solidFill>
              </a:rPr>
              <a:t>, PM</a:t>
            </a:r>
            <a:r>
              <a:rPr lang="pt-BR" b="1" baseline="-25000" dirty="0">
                <a:solidFill>
                  <a:schemeClr val="tx1"/>
                </a:solidFill>
              </a:rPr>
              <a:t>2,5</a:t>
            </a:r>
            <a:r>
              <a:rPr lang="pt-BR" b="1" dirty="0">
                <a:solidFill>
                  <a:schemeClr val="tx1"/>
                </a:solidFill>
              </a:rPr>
              <a:t>, PM</a:t>
            </a:r>
            <a:r>
              <a:rPr lang="pt-BR" b="1" baseline="-25000" dirty="0">
                <a:solidFill>
                  <a:schemeClr val="tx1"/>
                </a:solidFill>
              </a:rPr>
              <a:t>4.0</a:t>
            </a:r>
            <a:r>
              <a:rPr lang="pt-BR" b="1" dirty="0">
                <a:solidFill>
                  <a:schemeClr val="tx1"/>
                </a:solidFill>
              </a:rPr>
              <a:t> e PM</a:t>
            </a:r>
            <a:r>
              <a:rPr lang="pt-BR" b="1" baseline="-25000" dirty="0">
                <a:solidFill>
                  <a:schemeClr val="tx1"/>
                </a:solidFill>
              </a:rPr>
              <a:t>10</a:t>
            </a:r>
            <a:r>
              <a:rPr lang="pt-BR" b="1" dirty="0">
                <a:solidFill>
                  <a:schemeClr val="tx1"/>
                </a:solidFill>
              </a:rPr>
              <a:t>),</a:t>
            </a:r>
            <a:r>
              <a:rPr lang="pt-BR" dirty="0"/>
              <a:t> para medição  de </a:t>
            </a:r>
            <a:r>
              <a:rPr lang="pt-BR" b="1" dirty="0">
                <a:solidFill>
                  <a:schemeClr val="tx1"/>
                </a:solidFill>
              </a:rPr>
              <a:t>CO</a:t>
            </a:r>
            <a:r>
              <a:rPr lang="pt-BR" b="1" baseline="-25000" dirty="0">
                <a:solidFill>
                  <a:schemeClr val="tx1"/>
                </a:solidFill>
              </a:rPr>
              <a:t>2</a:t>
            </a:r>
            <a:r>
              <a:rPr lang="pt-BR" dirty="0"/>
              <a:t> e  medição de </a:t>
            </a:r>
            <a:r>
              <a:rPr lang="pt-BR" b="1" dirty="0">
                <a:solidFill>
                  <a:schemeClr val="tx1"/>
                </a:solidFill>
              </a:rPr>
              <a:t>temperatura, umidade, pressão atmosférica</a:t>
            </a:r>
            <a:r>
              <a:rPr lang="pt-BR" dirty="0"/>
              <a:t>.</a:t>
            </a:r>
          </a:p>
          <a:p>
            <a:r>
              <a:rPr lang="pt-BR" dirty="0"/>
              <a:t>A </a:t>
            </a:r>
            <a:r>
              <a:rPr lang="pt-BR" b="1" dirty="0">
                <a:solidFill>
                  <a:schemeClr val="tx1"/>
                </a:solidFill>
              </a:rPr>
              <a:t>medição de particulados </a:t>
            </a:r>
            <a:r>
              <a:rPr lang="pt-BR" dirty="0"/>
              <a:t>através da </a:t>
            </a:r>
            <a:r>
              <a:rPr lang="pt-BR" b="1" dirty="0">
                <a:solidFill>
                  <a:schemeClr val="tx1"/>
                </a:solidFill>
              </a:rPr>
              <a:t>contagem óptica de partículas </a:t>
            </a:r>
            <a:r>
              <a:rPr lang="pt-BR" dirty="0"/>
              <a:t>é baseado em </a:t>
            </a:r>
            <a:r>
              <a:rPr lang="pt-BR" b="1" dirty="0">
                <a:solidFill>
                  <a:schemeClr val="tx1"/>
                </a:solidFill>
              </a:rPr>
              <a:t>espalhamento de laser</a:t>
            </a:r>
            <a:r>
              <a:rPr lang="pt-BR" dirty="0"/>
              <a:t>, sendo as grandezas </a:t>
            </a:r>
            <a:r>
              <a:rPr lang="pt-BR" b="1" dirty="0">
                <a:solidFill>
                  <a:schemeClr val="tx1"/>
                </a:solidFill>
              </a:rPr>
              <a:t>PM</a:t>
            </a:r>
            <a:r>
              <a:rPr lang="pt-BR" b="1" baseline="-25000" dirty="0">
                <a:solidFill>
                  <a:schemeClr val="tx1"/>
                </a:solidFill>
              </a:rPr>
              <a:t>4.0</a:t>
            </a:r>
            <a:r>
              <a:rPr lang="pt-BR" b="1" dirty="0">
                <a:solidFill>
                  <a:schemeClr val="tx1"/>
                </a:solidFill>
              </a:rPr>
              <a:t> e PM</a:t>
            </a:r>
            <a:r>
              <a:rPr lang="pt-BR" b="1" baseline="-25000" dirty="0">
                <a:solidFill>
                  <a:schemeClr val="tx1"/>
                </a:solidFill>
              </a:rPr>
              <a:t>10</a:t>
            </a:r>
            <a:r>
              <a:rPr lang="pt-BR" b="1" dirty="0">
                <a:solidFill>
                  <a:schemeClr val="tx1"/>
                </a:solidFill>
              </a:rPr>
              <a:t> estimadas </a:t>
            </a:r>
            <a:r>
              <a:rPr lang="pt-BR" dirty="0"/>
              <a:t>e as grandezas </a:t>
            </a:r>
            <a:r>
              <a:rPr lang="pt-BR" b="1" dirty="0">
                <a:solidFill>
                  <a:schemeClr val="tx1"/>
                </a:solidFill>
              </a:rPr>
              <a:t>PM</a:t>
            </a:r>
            <a:r>
              <a:rPr lang="pt-BR" b="1" baseline="-25000" dirty="0">
                <a:solidFill>
                  <a:schemeClr val="tx1"/>
                </a:solidFill>
              </a:rPr>
              <a:t>1.0</a:t>
            </a:r>
            <a:r>
              <a:rPr lang="pt-BR" b="1" dirty="0">
                <a:solidFill>
                  <a:schemeClr val="tx1"/>
                </a:solidFill>
              </a:rPr>
              <a:t> e PM</a:t>
            </a:r>
            <a:r>
              <a:rPr lang="pt-BR" b="1" baseline="-25000" dirty="0">
                <a:solidFill>
                  <a:schemeClr val="tx1"/>
                </a:solidFill>
              </a:rPr>
              <a:t>2.5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dirty="0"/>
              <a:t>efetivamente </a:t>
            </a:r>
            <a:r>
              <a:rPr lang="pt-BR" b="1" dirty="0">
                <a:solidFill>
                  <a:schemeClr val="tx1"/>
                </a:solidFill>
              </a:rPr>
              <a:t>medidas.</a:t>
            </a:r>
          </a:p>
          <a:p>
            <a:r>
              <a:rPr lang="pt-BR" dirty="0"/>
              <a:t>A medição de </a:t>
            </a:r>
            <a:r>
              <a:rPr lang="pt-BR" b="1" dirty="0">
                <a:solidFill>
                  <a:schemeClr val="tx1"/>
                </a:solidFill>
              </a:rPr>
              <a:t>concentração de dióxido de carbono </a:t>
            </a:r>
            <a:r>
              <a:rPr lang="pt-BR" dirty="0"/>
              <a:t>é baseada no método de </a:t>
            </a:r>
            <a:r>
              <a:rPr lang="pt-BR" b="1" dirty="0">
                <a:solidFill>
                  <a:schemeClr val="tx1"/>
                </a:solidFill>
              </a:rPr>
              <a:t>espectroscopia não dispersiva em infravermelho de alta exatidão</a:t>
            </a:r>
            <a:r>
              <a:rPr lang="pt-BR" dirty="0"/>
              <a:t>,  sensor de opera na faixa de </a:t>
            </a:r>
            <a:r>
              <a:rPr lang="pt-BR" b="1" dirty="0">
                <a:solidFill>
                  <a:schemeClr val="tx1"/>
                </a:solidFill>
              </a:rPr>
              <a:t>0 a 40.000ppm CO2 (</a:t>
            </a:r>
            <a:r>
              <a:rPr lang="pt-BR" dirty="0"/>
              <a:t> </a:t>
            </a:r>
            <a:r>
              <a:rPr lang="pt-BR" dirty="0">
                <a:solidFill>
                  <a:schemeClr val="tx1"/>
                </a:solidFill>
              </a:rPr>
              <a:t>±50 </a:t>
            </a:r>
            <a:r>
              <a:rPr lang="pt-BR" dirty="0" err="1">
                <a:solidFill>
                  <a:schemeClr val="tx1"/>
                </a:solidFill>
              </a:rPr>
              <a:t>ppm</a:t>
            </a:r>
            <a:r>
              <a:rPr lang="pt-BR" dirty="0">
                <a:solidFill>
                  <a:schemeClr val="tx1"/>
                </a:solidFill>
              </a:rPr>
              <a:t>)</a:t>
            </a:r>
            <a:r>
              <a:rPr lang="pt-BR" dirty="0"/>
              <a:t>.</a:t>
            </a:r>
          </a:p>
          <a:p>
            <a:r>
              <a:rPr lang="pt-BR" dirty="0"/>
              <a:t>A medição de </a:t>
            </a:r>
            <a:r>
              <a:rPr lang="pt-BR" b="1" dirty="0">
                <a:solidFill>
                  <a:schemeClr val="tx1"/>
                </a:solidFill>
              </a:rPr>
              <a:t>temperatura, umidade e pressão atmosférica </a:t>
            </a:r>
            <a:r>
              <a:rPr lang="pt-BR" dirty="0"/>
              <a:t>é um sensor que tem sua melhor capacidade de medição estimada de ±0,12 </a:t>
            </a:r>
            <a:r>
              <a:rPr lang="pt-BR" dirty="0" err="1"/>
              <a:t>hPa</a:t>
            </a:r>
            <a:r>
              <a:rPr lang="pt-BR" dirty="0"/>
              <a:t> para pressão atmosférica absoluta, ±3 % U.R. e ±1 C para temperatura.</a:t>
            </a:r>
            <a:endParaRPr lang="en-US" dirty="0"/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7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0" y="114073"/>
            <a:ext cx="662432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2400" y="954097"/>
            <a:ext cx="9448800" cy="3533398"/>
          </a:xfrm>
        </p:spPr>
        <p:txBody>
          <a:bodyPr>
            <a:normAutofit/>
          </a:bodyPr>
          <a:lstStyle/>
          <a:p>
            <a:r>
              <a:rPr lang="pt-BR" dirty="0"/>
              <a:t>Num </a:t>
            </a:r>
            <a:r>
              <a:rPr lang="pt-BR" b="1" dirty="0">
                <a:solidFill>
                  <a:schemeClr val="tx1"/>
                </a:solidFill>
              </a:rPr>
              <a:t>ensaio efetivo de campo</a:t>
            </a:r>
            <a:r>
              <a:rPr lang="pt-BR" dirty="0"/>
              <a:t>, em </a:t>
            </a:r>
            <a:r>
              <a:rPr lang="pt-BR" b="1" dirty="0">
                <a:solidFill>
                  <a:schemeClr val="tx1"/>
                </a:solidFill>
              </a:rPr>
              <a:t>2023</a:t>
            </a:r>
            <a:r>
              <a:rPr lang="pt-BR" dirty="0"/>
              <a:t>, numa instalação com </a:t>
            </a:r>
            <a:r>
              <a:rPr lang="pt-BR" b="1" dirty="0"/>
              <a:t>Precipitador Hidrodinâmico </a:t>
            </a:r>
            <a:r>
              <a:rPr lang="pt-BR" dirty="0"/>
              <a:t>implantada em 2017 num Shopping Center para extrair a névoa salina do ar que provocou corrosão dos medidores consumo elétrico do empreendimento = apagão em pleno horário comercial.</a:t>
            </a:r>
          </a:p>
          <a:p>
            <a:r>
              <a:rPr lang="pt-BR" dirty="0"/>
              <a:t>A instalação além de </a:t>
            </a:r>
            <a:r>
              <a:rPr lang="pt-BR" b="1" dirty="0">
                <a:solidFill>
                  <a:schemeClr val="tx1"/>
                </a:solidFill>
              </a:rPr>
              <a:t>qualifica nos aspectos físico-químico </a:t>
            </a:r>
            <a:r>
              <a:rPr lang="pt-BR" dirty="0"/>
              <a:t>tem controle termo higrométrico, sendo aplicado um banco de resistências e um evaporador secundário na linha de forma a garantir, ao longo de todo ano e sob quaisquer condição climatológica, o </a:t>
            </a:r>
            <a:r>
              <a:rPr lang="pt-BR" b="1" dirty="0">
                <a:solidFill>
                  <a:schemeClr val="tx1"/>
                </a:solidFill>
              </a:rPr>
              <a:t>set up de projeto: 24°C e 55% U.R.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8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8BB98A1-D7EE-DC76-3322-0391D6E1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</a:t>
            </a:r>
            <a:r>
              <a:rPr lang="en-US" dirty="0"/>
              <a:t>UALIDADE DO AR INTERNO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7D6769-F79B-F4BF-F4BB-88ECA074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1050878"/>
            <a:ext cx="9062113" cy="38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57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60" y="46418"/>
            <a:ext cx="638048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4540" y="967722"/>
            <a:ext cx="9228540" cy="425705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pt-BR" b="1" dirty="0"/>
              <a:t>Dois amostradores contínuos e sincronizados</a:t>
            </a:r>
            <a:r>
              <a:rPr lang="pt-BR" dirty="0"/>
              <a:t>, um na tomada de ar externo  e o outro no ambiente beneficiado, e após 12 dias de extrema estabilidade dos dados, face à reduzida incidência de poluentes na região, optamos por gerar na última hora de medição, a simulação de </a:t>
            </a:r>
            <a:r>
              <a:rPr lang="pt-BR" b="1" dirty="0">
                <a:solidFill>
                  <a:schemeClr val="tx1"/>
                </a:solidFill>
              </a:rPr>
              <a:t>cenário extremo </a:t>
            </a:r>
            <a:r>
              <a:rPr lang="pt-BR" dirty="0"/>
              <a:t>com vista a </a:t>
            </a:r>
            <a:r>
              <a:rPr lang="pt-BR" b="1" dirty="0"/>
              <a:t>caracterizar</a:t>
            </a:r>
            <a:r>
              <a:rPr lang="pt-BR" dirty="0"/>
              <a:t> o abatimento de </a:t>
            </a:r>
            <a:r>
              <a:rPr lang="pt-BR" b="1" dirty="0"/>
              <a:t>material particulado e dióxido de carbono</a:t>
            </a:r>
            <a:r>
              <a:rPr lang="pt-BR" dirty="0"/>
              <a:t>.</a:t>
            </a:r>
          </a:p>
          <a:p>
            <a:endParaRPr lang="pt-BR" dirty="0"/>
          </a:p>
          <a:p>
            <a:pPr marL="114300" indent="0">
              <a:buNone/>
            </a:pPr>
            <a:r>
              <a:rPr lang="pt-BR" dirty="0"/>
              <a:t>Descarregamos  um </a:t>
            </a:r>
            <a:r>
              <a:rPr lang="pt-BR" b="1" dirty="0"/>
              <a:t>cilindro de dióxido de carbono de 10 kg </a:t>
            </a:r>
            <a:r>
              <a:rPr lang="pt-BR" dirty="0"/>
              <a:t>na entrada da grelha  ambiente da casa de máquinas, local que não recebe limpeza  contendo elevadas quantidades de poeira; formou-se instantaneamente uma </a:t>
            </a:r>
            <a:r>
              <a:rPr lang="pt-BR" b="1" dirty="0"/>
              <a:t>nuvem concentrada de material particulado suspenso pelo CO2 </a:t>
            </a:r>
            <a:r>
              <a:rPr lang="pt-BR" dirty="0"/>
              <a:t>aspergido sob pressão que foi </a:t>
            </a:r>
            <a:r>
              <a:rPr lang="pt-BR" b="1" dirty="0"/>
              <a:t>processado em fluxo pelo precipitador hidrodinâmico </a:t>
            </a:r>
            <a:r>
              <a:rPr lang="pt-BR" dirty="0"/>
              <a:t>que capta o ar do local, com os resultados de picos no gráfico.</a:t>
            </a:r>
          </a:p>
          <a:p>
            <a:endParaRPr lang="pt-BR" dirty="0"/>
          </a:p>
          <a:p>
            <a:pPr marL="114300" indent="0">
              <a:buNone/>
            </a:pPr>
            <a:r>
              <a:rPr lang="pt-BR" sz="1800" dirty="0"/>
              <a:t>A Figura demonstra a estabilidade e a perturbação provocada, quando se alcançou valores de </a:t>
            </a:r>
            <a:r>
              <a:rPr lang="pt-BR" sz="1800" b="1" dirty="0"/>
              <a:t>6852 </a:t>
            </a:r>
            <a:r>
              <a:rPr lang="pt-BR" sz="1800" b="1" dirty="0" err="1"/>
              <a:t>ppm</a:t>
            </a:r>
            <a:r>
              <a:rPr lang="pt-BR" sz="1800" b="1" dirty="0"/>
              <a:t> de CO2 no sensor de entrada</a:t>
            </a:r>
            <a:r>
              <a:rPr lang="pt-BR" sz="1800" dirty="0"/>
              <a:t> e simultaneamente </a:t>
            </a:r>
            <a:r>
              <a:rPr lang="pt-BR" sz="1800" b="1" dirty="0"/>
              <a:t>1204 </a:t>
            </a:r>
            <a:r>
              <a:rPr lang="pt-BR" sz="1800" b="1" dirty="0" err="1"/>
              <a:t>ppm</a:t>
            </a:r>
            <a:r>
              <a:rPr lang="pt-BR" sz="1800" b="1" dirty="0"/>
              <a:t> no ambiente interno</a:t>
            </a:r>
            <a:r>
              <a:rPr lang="pt-BR" sz="1800" dirty="0"/>
              <a:t>, comprovando </a:t>
            </a:r>
            <a:r>
              <a:rPr lang="pt-BR" sz="1800" b="1" dirty="0"/>
              <a:t>redução de 82,4%</a:t>
            </a:r>
            <a:r>
              <a:rPr lang="pt-BR" sz="1800" dirty="0"/>
              <a:t>  confirmada por laudo da GHS que mostrou a elevação de 166 % no teor de carbonatos no líquido circulante. Cabe registrar que o dióxido de carbono é mais solúvel no liquido alcalino refrigerado. A umidade estável, com histórico de controle de 6 anos.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3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480" y="99013"/>
            <a:ext cx="685148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8741EE-3720-8374-791F-1B02DEE62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594"/>
            <a:ext cx="9144000" cy="4074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703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283B3-7670-F914-B95E-E2BB25E8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60" y="101600"/>
            <a:ext cx="6573520" cy="654110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554662-F827-9D5F-FFCC-B2E880187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940" y="1001550"/>
            <a:ext cx="8944060" cy="3915890"/>
          </a:xfrm>
        </p:spPr>
        <p:txBody>
          <a:bodyPr>
            <a:normAutofit/>
          </a:bodyPr>
          <a:lstStyle/>
          <a:p>
            <a:r>
              <a:rPr lang="pt-BR" sz="1800" dirty="0"/>
              <a:t>A </a:t>
            </a:r>
            <a:r>
              <a:rPr lang="pt-BR" sz="1800" b="1" dirty="0">
                <a:solidFill>
                  <a:schemeClr val="tx1"/>
                </a:solidFill>
              </a:rPr>
              <a:t>análise dos líquidos</a:t>
            </a:r>
            <a:r>
              <a:rPr lang="pt-BR" sz="1800" dirty="0"/>
              <a:t> inicial e final do </a:t>
            </a:r>
            <a:r>
              <a:rPr lang="pt-BR" sz="1800" b="1" dirty="0">
                <a:solidFill>
                  <a:schemeClr val="tx1"/>
                </a:solidFill>
              </a:rPr>
              <a:t>precipitador hidrodinâmico </a:t>
            </a:r>
            <a:r>
              <a:rPr lang="pt-BR" sz="1800" dirty="0"/>
              <a:t>demostra um incremento do teor inicial de </a:t>
            </a:r>
            <a:r>
              <a:rPr lang="pt-BR" sz="1800" b="1" dirty="0"/>
              <a:t>carbonatos de 14,9 mg/l </a:t>
            </a:r>
            <a:r>
              <a:rPr lang="pt-BR" sz="1800" dirty="0"/>
              <a:t>que alcançou </a:t>
            </a:r>
            <a:r>
              <a:rPr lang="pt-BR" sz="1800" b="1" dirty="0"/>
              <a:t>39,7 mg/l</a:t>
            </a:r>
            <a:r>
              <a:rPr lang="pt-BR" sz="1800" dirty="0"/>
              <a:t>, </a:t>
            </a:r>
            <a:r>
              <a:rPr lang="pt-BR" dirty="0"/>
              <a:t>incremento de 166 % </a:t>
            </a:r>
            <a:r>
              <a:rPr lang="pt-BR" sz="1800" dirty="0"/>
              <a:t>como CaCO3, enquanto o </a:t>
            </a:r>
            <a:r>
              <a:rPr lang="pt-BR" sz="1800" b="1" dirty="0"/>
              <a:t>pH</a:t>
            </a:r>
            <a:r>
              <a:rPr lang="pt-BR" sz="1800" dirty="0"/>
              <a:t> passou de 7 para 7,99 e a </a:t>
            </a:r>
            <a:r>
              <a:rPr lang="pt-BR" sz="1800" b="1" dirty="0"/>
              <a:t>condutividade elétrica </a:t>
            </a:r>
            <a:r>
              <a:rPr lang="pt-BR" sz="1800" dirty="0"/>
              <a:t>de 132,5 para 153 </a:t>
            </a:r>
            <a:r>
              <a:rPr lang="pt-BR" sz="1800" dirty="0" err="1"/>
              <a:t>μS</a:t>
            </a:r>
            <a:r>
              <a:rPr lang="pt-BR" sz="1800" dirty="0"/>
              <a:t>/cm demonstrando </a:t>
            </a:r>
            <a:r>
              <a:rPr lang="pt-BR" sz="1800" b="1" dirty="0"/>
              <a:t>incremento de íons salinos </a:t>
            </a:r>
            <a:r>
              <a:rPr lang="pt-BR" sz="1800" dirty="0"/>
              <a:t>no período.</a:t>
            </a:r>
          </a:p>
          <a:p>
            <a:r>
              <a:rPr lang="pt-BR" sz="1800" dirty="0"/>
              <a:t>Na figura abaixo temos o comportamento do </a:t>
            </a:r>
            <a:r>
              <a:rPr lang="pt-BR" sz="1800" b="1" dirty="0"/>
              <a:t>material particulado </a:t>
            </a:r>
            <a:r>
              <a:rPr lang="pt-BR" sz="1800" dirty="0"/>
              <a:t>extraído hidraulicamente com resultados impressionantes de 98,41% de redução para PM10, e os resultados de pico para </a:t>
            </a:r>
            <a:r>
              <a:rPr lang="pt-BR" sz="1800" b="1" dirty="0"/>
              <a:t>PM</a:t>
            </a:r>
            <a:r>
              <a:rPr lang="pt-BR" sz="1800" b="1" baseline="-25000" dirty="0"/>
              <a:t>2,5</a:t>
            </a:r>
            <a:r>
              <a:rPr lang="pt-BR" sz="1800" b="1" dirty="0"/>
              <a:t> </a:t>
            </a:r>
            <a:r>
              <a:rPr lang="pt-BR" sz="1800" dirty="0"/>
              <a:t>alcançou </a:t>
            </a:r>
            <a:r>
              <a:rPr lang="pt-BR" sz="1800" b="1" dirty="0"/>
              <a:t>97,7%</a:t>
            </a:r>
            <a:r>
              <a:rPr lang="pt-BR" sz="1800" dirty="0"/>
              <a:t> e para </a:t>
            </a:r>
            <a:r>
              <a:rPr lang="pt-BR" sz="1800" b="1" dirty="0"/>
              <a:t>PM</a:t>
            </a:r>
            <a:r>
              <a:rPr lang="pt-BR" sz="1800" b="1" baseline="-25000" dirty="0"/>
              <a:t>1.0</a:t>
            </a:r>
            <a:r>
              <a:rPr lang="pt-BR" sz="1800" dirty="0"/>
              <a:t> significativos </a:t>
            </a:r>
            <a:r>
              <a:rPr lang="pt-BR" sz="1800" b="1" dirty="0"/>
              <a:t>94,8%</a:t>
            </a:r>
            <a:r>
              <a:rPr lang="pt-BR" sz="1800" dirty="0"/>
              <a:t> valor que eleva a </a:t>
            </a:r>
            <a:r>
              <a:rPr lang="pt-BR" sz="1800" b="1" dirty="0"/>
              <a:t>tecnologia de tratamento do ar pela rota líquida</a:t>
            </a:r>
            <a:r>
              <a:rPr lang="pt-BR" sz="1800" dirty="0"/>
              <a:t> ao nível </a:t>
            </a:r>
            <a:r>
              <a:rPr lang="pt-BR" sz="1800" b="1" dirty="0"/>
              <a:t>equivalente</a:t>
            </a:r>
            <a:r>
              <a:rPr lang="pt-BR" sz="1800" dirty="0"/>
              <a:t> mínimo de uma </a:t>
            </a:r>
            <a:r>
              <a:rPr lang="pt-BR" sz="1800" b="1" dirty="0"/>
              <a:t>filtragem mecânica F9(85-95% PM2,5).</a:t>
            </a:r>
          </a:p>
          <a:p>
            <a:endParaRPr lang="pt-BR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57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39995"/>
            <a:ext cx="657352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SHOPPING LEBLON-RJ</a:t>
            </a:r>
            <a:endParaRPr lang="en-US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2DB65A-FEBD-4774-2073-99DAF5629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960"/>
            <a:ext cx="914400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Texto 7">
            <a:extLst>
              <a:ext uri="{FF2B5EF4-FFF2-40B4-BE49-F238E27FC236}">
                <a16:creationId xmlns:a16="http://schemas.microsoft.com/office/drawing/2014/main" id="{8A452B3C-F268-B30D-FC78-65E86E9F00CE}"/>
              </a:ext>
            </a:extLst>
          </p:cNvPr>
          <p:cNvSpPr txBox="1">
            <a:spLocks/>
          </p:cNvSpPr>
          <p:nvPr/>
        </p:nvSpPr>
        <p:spPr>
          <a:xfrm>
            <a:off x="0" y="2474298"/>
            <a:ext cx="8959015" cy="898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143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5242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480" y="0"/>
            <a:ext cx="6353640" cy="112463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FEBRAVA  2023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33F5A96-35B7-885C-E9C1-CA382B243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066"/>
            <a:ext cx="9215120" cy="3390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599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692C0-98B7-7AC5-85EC-C42C3B17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13620"/>
            <a:ext cx="6109800" cy="572700"/>
          </a:xfrm>
        </p:spPr>
        <p:txBody>
          <a:bodyPr>
            <a:normAutofit fontScale="90000"/>
          </a:bodyPr>
          <a:lstStyle/>
          <a:p>
            <a:r>
              <a:rPr lang="pt-BR" dirty="0"/>
              <a:t>FEBRAVA 2023 MONITORAMENTO CONTÍNUO</a:t>
            </a:r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7B4170-0A63-72C0-DE5C-0A7EBE7D7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4136" y="3430708"/>
            <a:ext cx="6315896" cy="641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D24A48-9542-709D-B2BA-6544E117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" y="1101371"/>
            <a:ext cx="9037321" cy="376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334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20" y="111890"/>
            <a:ext cx="657352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FEBRAVA 2023.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28374"/>
            <a:ext cx="8520600" cy="3440675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Durante </a:t>
            </a:r>
            <a:r>
              <a:rPr lang="pt-BR" b="1" dirty="0"/>
              <a:t>quatro dias de um evento</a:t>
            </a:r>
            <a:r>
              <a:rPr lang="pt-BR" dirty="0"/>
              <a:t>, com cerca de </a:t>
            </a:r>
            <a:r>
              <a:rPr lang="pt-BR" b="1" dirty="0"/>
              <a:t>25000 visitantes</a:t>
            </a:r>
            <a:r>
              <a:rPr lang="pt-BR" dirty="0"/>
              <a:t>, temos a </a:t>
            </a:r>
            <a:r>
              <a:rPr lang="pt-BR" b="1" dirty="0"/>
              <a:t>radiometria</a:t>
            </a:r>
            <a:r>
              <a:rPr lang="pt-BR" dirty="0"/>
              <a:t> que demonstra </a:t>
            </a:r>
            <a:r>
              <a:rPr lang="pt-BR" b="1" dirty="0"/>
              <a:t>a partida </a:t>
            </a:r>
            <a:r>
              <a:rPr lang="pt-BR" dirty="0"/>
              <a:t>inaugural das medições com</a:t>
            </a:r>
            <a:r>
              <a:rPr lang="pt-BR" b="1" dirty="0"/>
              <a:t> índices </a:t>
            </a:r>
            <a:r>
              <a:rPr lang="pt-BR" dirty="0"/>
              <a:t>dentro dos </a:t>
            </a:r>
            <a:r>
              <a:rPr lang="pt-BR" b="1" dirty="0"/>
              <a:t>padrões de qualidade do ar </a:t>
            </a:r>
            <a:r>
              <a:rPr lang="pt-BR" dirty="0"/>
              <a:t>no período </a:t>
            </a:r>
            <a:r>
              <a:rPr lang="pt-BR" dirty="0" err="1"/>
              <a:t>pré</a:t>
            </a:r>
            <a:r>
              <a:rPr lang="pt-BR" dirty="0"/>
              <a:t>-evento e na sequência a oscilação senoidal conforme o horário de afluxo dos visitantes alcançando </a:t>
            </a:r>
            <a:r>
              <a:rPr lang="pt-BR" b="1" dirty="0"/>
              <a:t>valores </a:t>
            </a:r>
            <a:r>
              <a:rPr lang="pt-BR" dirty="0"/>
              <a:t>muito superiores aos recomendados do nível de material particulado e CO</a:t>
            </a:r>
            <a:r>
              <a:rPr lang="pt-BR" baseline="-25000" dirty="0"/>
              <a:t>2</a:t>
            </a:r>
            <a:r>
              <a:rPr lang="pt-BR" dirty="0"/>
              <a:t> com característica de </a:t>
            </a:r>
            <a:r>
              <a:rPr lang="pt-BR" b="1" dirty="0"/>
              <a:t>pico as 18:00 horas </a:t>
            </a:r>
            <a:r>
              <a:rPr lang="pt-BR" dirty="0"/>
              <a:t>e </a:t>
            </a:r>
            <a:r>
              <a:rPr lang="pt-BR" b="1" dirty="0"/>
              <a:t>amplitude máxima crescente </a:t>
            </a:r>
            <a:r>
              <a:rPr lang="pt-BR" dirty="0"/>
              <a:t>principalmente para PM em função de um efeito cumulativo de suspensão da poeira dos tapetes dos corredores de transito dos visitantes.</a:t>
            </a:r>
          </a:p>
          <a:p>
            <a:r>
              <a:rPr lang="pt-BR" dirty="0"/>
              <a:t>Ao final da exposição coletamos amostras do líquido circulante no </a:t>
            </a:r>
            <a:r>
              <a:rPr lang="pt-BR" b="1" dirty="0"/>
              <a:t>precipitador hidrodinâmico nos quatro dias do evento </a:t>
            </a:r>
            <a:r>
              <a:rPr lang="pt-BR" dirty="0"/>
              <a:t>que foram analisadas e comprovaram a </a:t>
            </a:r>
            <a:r>
              <a:rPr lang="pt-BR" b="1" dirty="0"/>
              <a:t>transformação</a:t>
            </a:r>
            <a:r>
              <a:rPr lang="pt-BR" dirty="0"/>
              <a:t> do </a:t>
            </a:r>
            <a:r>
              <a:rPr lang="pt-BR" b="1" dirty="0"/>
              <a:t>dióxido de carbono CO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  <a:r>
              <a:rPr lang="pt-BR" dirty="0"/>
              <a:t>pela formação de carbonatos com concentração de 2424 mg/l, foi ainda certificado </a:t>
            </a:r>
            <a:r>
              <a:rPr lang="pt-BR" b="1" dirty="0"/>
              <a:t>a inatividade biológica </a:t>
            </a:r>
            <a:r>
              <a:rPr lang="pt-BR" dirty="0"/>
              <a:t>com índices de </a:t>
            </a:r>
            <a:r>
              <a:rPr lang="pt-BR" b="1" dirty="0"/>
              <a:t>bactérias como 450 UFC/ml </a:t>
            </a:r>
            <a:r>
              <a:rPr lang="pt-BR" dirty="0"/>
              <a:t>e </a:t>
            </a:r>
            <a:r>
              <a:rPr lang="pt-BR" b="1" dirty="0"/>
              <a:t>fungos na faixa de 390 UFC/ml, </a:t>
            </a:r>
            <a:r>
              <a:rPr lang="pt-BR" dirty="0"/>
              <a:t>ambos </a:t>
            </a:r>
            <a:r>
              <a:rPr lang="pt-BR" b="1" dirty="0"/>
              <a:t>típicos de água potável</a:t>
            </a:r>
            <a:r>
              <a:rPr lang="pt-B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5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274450"/>
            <a:ext cx="5798100" cy="921304"/>
          </a:xfrm>
        </p:spPr>
        <p:txBody>
          <a:bodyPr>
            <a:normAutofit fontScale="90000"/>
          </a:bodyPr>
          <a:lstStyle/>
          <a:p>
            <a:r>
              <a:rPr lang="en-US" dirty="0"/>
              <a:t>METODOLOGIA E AMOSTRAGEM DE CAMPO :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case FEBRAVA 2023.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Concentração de </a:t>
            </a:r>
            <a:r>
              <a:rPr lang="pt-BR" b="1" dirty="0"/>
              <a:t>PM</a:t>
            </a:r>
            <a:r>
              <a:rPr lang="pt-BR" b="1" baseline="-25000" dirty="0"/>
              <a:t>2,5</a:t>
            </a:r>
            <a:r>
              <a:rPr lang="pt-BR" b="1" dirty="0"/>
              <a:t> </a:t>
            </a:r>
            <a:r>
              <a:rPr lang="pt-BR" dirty="0"/>
              <a:t>de </a:t>
            </a:r>
            <a:r>
              <a:rPr lang="pt-BR" b="1" dirty="0"/>
              <a:t>44,8 </a:t>
            </a:r>
            <a:r>
              <a:rPr lang="pt-BR" b="1" dirty="0" err="1"/>
              <a:t>μg</a:t>
            </a:r>
            <a:r>
              <a:rPr lang="pt-BR" b="1" dirty="0"/>
              <a:t>/m³ (OMS  15 </a:t>
            </a:r>
            <a:r>
              <a:rPr lang="pt-BR" b="1" dirty="0" err="1"/>
              <a:t>μg</a:t>
            </a:r>
            <a:r>
              <a:rPr lang="pt-BR" b="1" dirty="0"/>
              <a:t>/m³ , NBR16401  25 </a:t>
            </a:r>
            <a:r>
              <a:rPr lang="pt-BR" b="1" dirty="0" err="1"/>
              <a:t>μg</a:t>
            </a:r>
            <a:r>
              <a:rPr lang="pt-BR" b="1" dirty="0"/>
              <a:t>/m³ )</a:t>
            </a:r>
            <a:r>
              <a:rPr lang="pt-BR" dirty="0"/>
              <a:t>foi alcançada no terceiro dia, com o </a:t>
            </a:r>
            <a:r>
              <a:rPr lang="pt-BR" b="1" dirty="0"/>
              <a:t>CO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  <a:r>
              <a:rPr lang="pt-BR" dirty="0"/>
              <a:t>atingindo </a:t>
            </a:r>
            <a:r>
              <a:rPr lang="pt-BR" b="1" dirty="0"/>
              <a:t>1302 ppm</a:t>
            </a:r>
            <a:r>
              <a:rPr lang="pt-BR" dirty="0"/>
              <a:t>, mesmo tratando-se de uma instalação de grande porte (850.000 m³) com 17 m de altura e com </a:t>
            </a:r>
            <a:r>
              <a:rPr lang="pt-BR" b="1" dirty="0"/>
              <a:t>climatização moderna</a:t>
            </a:r>
            <a:r>
              <a:rPr lang="pt-BR" dirty="0"/>
              <a:t>.</a:t>
            </a:r>
          </a:p>
          <a:p>
            <a:r>
              <a:rPr lang="pt-BR" dirty="0"/>
              <a:t>Constata-se que todos os </a:t>
            </a:r>
            <a:r>
              <a:rPr lang="pt-BR" b="1" dirty="0"/>
              <a:t>estágios de filtragem mecânica </a:t>
            </a:r>
            <a:r>
              <a:rPr lang="pt-BR" dirty="0"/>
              <a:t>foram </a:t>
            </a:r>
            <a:r>
              <a:rPr lang="pt-BR" b="1" dirty="0"/>
              <a:t>insuficientes</a:t>
            </a:r>
            <a:r>
              <a:rPr lang="pt-BR" dirty="0"/>
              <a:t> para </a:t>
            </a:r>
            <a:r>
              <a:rPr lang="pt-BR" b="1" dirty="0"/>
              <a:t>assegurar um ar </a:t>
            </a:r>
            <a:r>
              <a:rPr lang="pt-BR" dirty="0"/>
              <a:t>dentro dos parâmetros de </a:t>
            </a:r>
            <a:r>
              <a:rPr lang="pt-BR" b="1" dirty="0"/>
              <a:t>qualidade</a:t>
            </a:r>
            <a:r>
              <a:rPr lang="pt-BR" dirty="0"/>
              <a:t> preconizados pela sociedade atual tão </a:t>
            </a:r>
            <a:r>
              <a:rPr lang="pt-BR" b="1" dirty="0"/>
              <a:t>traumatizada </a:t>
            </a:r>
            <a:r>
              <a:rPr lang="pt-BR" dirty="0"/>
              <a:t>pela pandemia de COVID 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47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CONCLUSÃO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17600"/>
            <a:ext cx="8520600" cy="3451175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b="1" dirty="0"/>
              <a:t>evolução dos sensores </a:t>
            </a:r>
            <a:r>
              <a:rPr lang="pt-BR" dirty="0"/>
              <a:t>de monitoramento da </a:t>
            </a:r>
            <a:r>
              <a:rPr lang="pt-BR" b="1" dirty="0"/>
              <a:t>qualidade do ar </a:t>
            </a:r>
            <a:r>
              <a:rPr lang="pt-BR" dirty="0"/>
              <a:t>com tecnologia ótica à laser permitiu rápidas avaliações, com geração de series históricas em tempo real e continuo para cenários distintos, colaborando de sobremaneira na </a:t>
            </a:r>
            <a:r>
              <a:rPr lang="pt-BR" b="1" dirty="0"/>
              <a:t>validação da tecnologia </a:t>
            </a:r>
            <a:r>
              <a:rPr lang="pt-BR" dirty="0"/>
              <a:t>de </a:t>
            </a:r>
            <a:r>
              <a:rPr lang="pt-BR" b="1" dirty="0"/>
              <a:t>filtragem líquida </a:t>
            </a:r>
            <a:r>
              <a:rPr lang="pt-BR" dirty="0"/>
              <a:t>dos depuradores por </a:t>
            </a:r>
            <a:r>
              <a:rPr lang="pt-BR" b="1" dirty="0"/>
              <a:t>rota úmida.</a:t>
            </a:r>
          </a:p>
          <a:p>
            <a:r>
              <a:rPr lang="pt-BR" dirty="0"/>
              <a:t>Ensaios reais com os monitores da 3RBRASIL caracterizaram a </a:t>
            </a:r>
            <a:r>
              <a:rPr lang="pt-BR" b="1" dirty="0"/>
              <a:t>eficiência em nível elevado para PM</a:t>
            </a:r>
            <a:r>
              <a:rPr lang="pt-BR" b="1" baseline="-25000" dirty="0"/>
              <a:t>2,5</a:t>
            </a:r>
            <a:r>
              <a:rPr lang="pt-BR" b="1" dirty="0"/>
              <a:t>, CO</a:t>
            </a:r>
            <a:r>
              <a:rPr lang="pt-BR" b="1" baseline="-25000" dirty="0"/>
              <a:t>2</a:t>
            </a:r>
            <a:r>
              <a:rPr lang="pt-BR" b="1" dirty="0"/>
              <a:t> </a:t>
            </a:r>
            <a:r>
              <a:rPr lang="pt-BR" dirty="0"/>
              <a:t>e o laudo da GHS os demais alergênicos e ativos biológicos como atestado pela análise do líquido circulante após 4 dias de evento em uso contínuo, </a:t>
            </a:r>
            <a:r>
              <a:rPr lang="pt-BR" b="1" dirty="0"/>
              <a:t>sem gerar descartáveis e mantendo performance constante</a:t>
            </a:r>
            <a:r>
              <a:rPr lang="pt-B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78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CONCLUSÃO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18225"/>
            <a:ext cx="8913580" cy="3107050"/>
          </a:xfrm>
        </p:spPr>
        <p:txBody>
          <a:bodyPr>
            <a:noAutofit/>
          </a:bodyPr>
          <a:lstStyle/>
          <a:p>
            <a:r>
              <a:rPr lang="pt-BR" sz="1600" dirty="0"/>
              <a:t>Nossa perspectiva agora a partir do patamar alcançado em ambientes públicos de porte associado ao </a:t>
            </a:r>
            <a:r>
              <a:rPr lang="pt-BR" sz="1600" b="1" dirty="0"/>
              <a:t>desafio global de descarbonização </a:t>
            </a:r>
            <a:r>
              <a:rPr lang="pt-BR" sz="1600" dirty="0"/>
              <a:t>da atmosfera é de aplicar a </a:t>
            </a:r>
            <a:r>
              <a:rPr lang="pt-BR" sz="1600" b="1" dirty="0"/>
              <a:t>tecnologia da filtragem líquida tratando</a:t>
            </a:r>
            <a:r>
              <a:rPr lang="pt-BR" sz="1600" dirty="0"/>
              <a:t> uma </a:t>
            </a:r>
            <a:r>
              <a:rPr lang="pt-BR" sz="1600" b="1" dirty="0"/>
              <a:t>fração do ar de retorno do sistema de climatização </a:t>
            </a:r>
            <a:r>
              <a:rPr lang="pt-BR" sz="1600" dirty="0"/>
              <a:t>de forma a interagir na </a:t>
            </a:r>
            <a:r>
              <a:rPr lang="pt-BR" sz="1600" b="1" dirty="0"/>
              <a:t>depuração do ar “usado” </a:t>
            </a:r>
            <a:r>
              <a:rPr lang="pt-BR" sz="1600" dirty="0"/>
              <a:t>removendo os </a:t>
            </a:r>
            <a:r>
              <a:rPr lang="pt-BR" sz="1600" b="1" dirty="0"/>
              <a:t>contaminantes internos gerados </a:t>
            </a:r>
            <a:r>
              <a:rPr lang="pt-BR" sz="1600" dirty="0"/>
              <a:t>pelos ocupantes de forma a demonstrar a redução do consumo de energia e a melhora significativa da qualidade do ar interno com uma </a:t>
            </a:r>
            <a:r>
              <a:rPr lang="pt-BR" sz="1600" b="1" dirty="0"/>
              <a:t>menor necessidade de vazão de ar externo.</a:t>
            </a:r>
          </a:p>
          <a:p>
            <a:r>
              <a:rPr lang="pt-BR" sz="1600" dirty="0"/>
              <a:t>Como demostramos </a:t>
            </a:r>
            <a:r>
              <a:rPr lang="pt-BR" sz="1600" b="1" dirty="0"/>
              <a:t>1200 ppm de concentração de CO2 </a:t>
            </a:r>
            <a:r>
              <a:rPr lang="pt-BR" sz="1600" dirty="0"/>
              <a:t>impõe atualmente no expurgo de 99,88% do saldo da vazão de expurgo do ar que ainda  contem mais de 20,88% de oxigênio utilizável de forma segura ate 19% de O2.</a:t>
            </a:r>
          </a:p>
          <a:p>
            <a:r>
              <a:rPr lang="pt-BR" sz="1600" dirty="0"/>
              <a:t>Em breve iremos </a:t>
            </a:r>
            <a:r>
              <a:rPr lang="pt-BR" sz="1600" b="1" dirty="0"/>
              <a:t>gerenciar o QAI </a:t>
            </a:r>
            <a:r>
              <a:rPr lang="pt-BR" sz="1600" dirty="0"/>
              <a:t>pelo monitoramento do </a:t>
            </a:r>
            <a:r>
              <a:rPr lang="pt-BR" sz="1600" b="1" dirty="0"/>
              <a:t>CO2 presente </a:t>
            </a:r>
            <a:r>
              <a:rPr lang="pt-BR" sz="1600" dirty="0"/>
              <a:t>e do </a:t>
            </a:r>
            <a:r>
              <a:rPr lang="pt-BR" sz="1600" b="1" dirty="0"/>
              <a:t>O2 disponível na atmosfera interna do ambiente</a:t>
            </a:r>
            <a:r>
              <a:rPr lang="pt-BR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769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205" y="131149"/>
            <a:ext cx="5836845" cy="844666"/>
          </a:xfrm>
        </p:spPr>
        <p:txBody>
          <a:bodyPr>
            <a:normAutofit fontScale="90000"/>
          </a:bodyPr>
          <a:lstStyle/>
          <a:p>
            <a:r>
              <a:rPr lang="en-US" dirty="0"/>
              <a:t>DESAFIO ÀS TECNOLOGIAS DE TRATAMENTO DO AR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No tópico de </a:t>
            </a:r>
            <a:r>
              <a:rPr lang="pt-BR" b="1" dirty="0">
                <a:solidFill>
                  <a:schemeClr val="tx1"/>
                </a:solidFill>
              </a:rPr>
              <a:t>sistemas</a:t>
            </a:r>
            <a:r>
              <a:rPr lang="pt-BR" dirty="0"/>
              <a:t> adequados de </a:t>
            </a:r>
            <a:r>
              <a:rPr lang="pt-BR" b="1" dirty="0">
                <a:solidFill>
                  <a:schemeClr val="tx1"/>
                </a:solidFill>
              </a:rPr>
              <a:t>filtragem de partículas </a:t>
            </a:r>
            <a:r>
              <a:rPr lang="pt-BR" dirty="0"/>
              <a:t>também é destacada, em vários estudos gerais, a </a:t>
            </a:r>
            <a:r>
              <a:rPr lang="pt-BR" b="1" dirty="0">
                <a:solidFill>
                  <a:schemeClr val="tx1"/>
                </a:solidFill>
              </a:rPr>
              <a:t>influência</a:t>
            </a:r>
            <a:r>
              <a:rPr lang="pt-BR" dirty="0"/>
              <a:t> da </a:t>
            </a:r>
            <a:r>
              <a:rPr lang="pt-BR" b="1" dirty="0">
                <a:solidFill>
                  <a:schemeClr val="tx1"/>
                </a:solidFill>
              </a:rPr>
              <a:t>ventilação </a:t>
            </a:r>
            <a:r>
              <a:rPr lang="pt-BR" dirty="0"/>
              <a:t>na prevalência de </a:t>
            </a:r>
            <a:r>
              <a:rPr lang="pt-BR" b="1" dirty="0">
                <a:solidFill>
                  <a:schemeClr val="tx1"/>
                </a:solidFill>
              </a:rPr>
              <a:t>hospitalização com infecções</a:t>
            </a:r>
            <a:r>
              <a:rPr lang="pt-BR" dirty="0"/>
              <a:t>, quando foram abordadas estudos sobre SARS-CoV-2.</a:t>
            </a:r>
          </a:p>
          <a:p>
            <a:r>
              <a:rPr lang="pt-BR" dirty="0"/>
              <a:t>Quando o foco é </a:t>
            </a:r>
            <a:r>
              <a:rPr lang="pt-BR" b="1" dirty="0">
                <a:solidFill>
                  <a:schemeClr val="tx1"/>
                </a:solidFill>
              </a:rPr>
              <a:t>contaminação microbiológica </a:t>
            </a:r>
            <a:r>
              <a:rPr lang="pt-BR" dirty="0"/>
              <a:t>as palavras chave amostragem, UFC, isolamento, </a:t>
            </a:r>
            <a:r>
              <a:rPr lang="pt-BR" i="1" dirty="0" err="1"/>
              <a:t>aspergillus</a:t>
            </a:r>
            <a:r>
              <a:rPr lang="pt-BR" dirty="0"/>
              <a:t> , </a:t>
            </a:r>
            <a:r>
              <a:rPr lang="pt-BR" i="1" dirty="0" err="1"/>
              <a:t>penicillium</a:t>
            </a:r>
            <a:r>
              <a:rPr lang="pt-BR" dirty="0"/>
              <a:t> e estafilococos assumem relevância na identificação dos microrganismos com resistência a antibióticos, haja vista a </a:t>
            </a:r>
            <a:r>
              <a:rPr lang="pt-BR" b="1" dirty="0">
                <a:solidFill>
                  <a:schemeClr val="tx1"/>
                </a:solidFill>
              </a:rPr>
              <a:t>presença</a:t>
            </a:r>
            <a:r>
              <a:rPr lang="pt-BR" dirty="0"/>
              <a:t> detectada de </a:t>
            </a:r>
            <a:r>
              <a:rPr lang="pt-BR" b="1" dirty="0">
                <a:solidFill>
                  <a:schemeClr val="tx1"/>
                </a:solidFill>
              </a:rPr>
              <a:t>micotoxinas</a:t>
            </a:r>
            <a:r>
              <a:rPr lang="pt-BR" dirty="0"/>
              <a:t> em filtros AVAC-R.</a:t>
            </a:r>
          </a:p>
        </p:txBody>
      </p:sp>
    </p:spTree>
    <p:extLst>
      <p:ext uri="{BB962C8B-B14F-4D97-AF65-F5344CB8AC3E}">
        <p14:creationId xmlns:p14="http://schemas.microsoft.com/office/powerpoint/2010/main" val="2419460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CONCLUSÃO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21984"/>
            <a:ext cx="8520600" cy="4386895"/>
          </a:xfrm>
        </p:spPr>
        <p:txBody>
          <a:bodyPr>
            <a:noAutofit/>
          </a:bodyPr>
          <a:lstStyle/>
          <a:p>
            <a:endParaRPr lang="pt-BR" sz="1600" dirty="0"/>
          </a:p>
          <a:p>
            <a:r>
              <a:rPr lang="pt-BR" sz="1600" b="1" dirty="0">
                <a:solidFill>
                  <a:schemeClr val="tx1"/>
                </a:solidFill>
              </a:rPr>
              <a:t>Outro desafio </a:t>
            </a:r>
            <a:r>
              <a:rPr lang="pt-BR" sz="1600" dirty="0"/>
              <a:t>que estabelecemos é o de desenvolver um protocolo que correlacione as </a:t>
            </a:r>
            <a:r>
              <a:rPr lang="pt-BR" sz="1600" b="1" dirty="0"/>
              <a:t>taxas de infecção hospitalar </a:t>
            </a:r>
            <a:r>
              <a:rPr lang="pt-BR" sz="1600" dirty="0"/>
              <a:t>que pode alcançar o alarmante percentual de 4,5% até 14% dos internados, com incidência significativa da contaminação aérea e a redução factível com a </a:t>
            </a:r>
            <a:r>
              <a:rPr lang="pt-BR" sz="1600" b="1" dirty="0"/>
              <a:t>conjunção</a:t>
            </a:r>
            <a:r>
              <a:rPr lang="pt-BR" sz="1600" dirty="0"/>
              <a:t> do conceito </a:t>
            </a:r>
            <a:r>
              <a:rPr lang="pt-BR" sz="1600" b="1" dirty="0"/>
              <a:t>“</a:t>
            </a:r>
            <a:r>
              <a:rPr lang="pt-BR" sz="1600" b="1" dirty="0" err="1"/>
              <a:t>down</a:t>
            </a:r>
            <a:r>
              <a:rPr lang="pt-BR" sz="1600" b="1" dirty="0"/>
              <a:t> draft” </a:t>
            </a:r>
            <a:r>
              <a:rPr lang="pt-BR" sz="1600" dirty="0"/>
              <a:t>de exaustão nas paredes junto ao piso e insuflação de ar tratado por cima, com a depuração do  ar externo e 20% do retorno pela </a:t>
            </a:r>
            <a:r>
              <a:rPr lang="pt-BR" sz="1600" b="1" dirty="0"/>
              <a:t>Rota Úmida </a:t>
            </a:r>
            <a:r>
              <a:rPr lang="pt-BR" sz="1600" dirty="0"/>
              <a:t>dos Precipitadores Hidrodinâmicos  .</a:t>
            </a:r>
          </a:p>
          <a:p>
            <a:endParaRPr lang="pt-BR" sz="1600" dirty="0"/>
          </a:p>
          <a:p>
            <a:r>
              <a:rPr lang="pt-BR" sz="1600" dirty="0"/>
              <a:t>Essas frentes de pesquisa contribuem para viabilizar numa análise de amplo espectro que o argumento da </a:t>
            </a:r>
            <a:r>
              <a:rPr lang="pt-BR" sz="1600" b="1" dirty="0"/>
              <a:t>elevação umidade da rota líquida </a:t>
            </a:r>
            <a:r>
              <a:rPr lang="pt-BR" sz="1600" dirty="0"/>
              <a:t>inviabiliza seu emprego haja vista que o espectro de umidade relativa foi alargado(60% OMS) e até as </a:t>
            </a:r>
            <a:r>
              <a:rPr lang="pt-BR" sz="1600" b="1" dirty="0"/>
              <a:t>mudanças climáticas </a:t>
            </a:r>
            <a:r>
              <a:rPr lang="pt-BR" sz="1600" dirty="0"/>
              <a:t>tem obrigado em certos períodos a umidificarmos o ar para alcançar o conforto, e o </a:t>
            </a:r>
            <a:r>
              <a:rPr lang="pt-BR" sz="1600" b="1" dirty="0"/>
              <a:t>objetivo primaz </a:t>
            </a:r>
            <a:r>
              <a:rPr lang="pt-BR" sz="1600" dirty="0"/>
              <a:t>que passou a ser a </a:t>
            </a:r>
            <a:r>
              <a:rPr lang="pt-BR" b="1" dirty="0"/>
              <a:t>qualidade do ar com conforto termo higrométrico.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9693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12686-05CE-F4E5-D91D-73515C65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39" y="2890328"/>
            <a:ext cx="5798100" cy="5727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GRAZIE MILE !! QUESTIONE 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26D769-9965-60DC-22C5-3E85D9FC1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7164" y="3723861"/>
            <a:ext cx="4015135" cy="844914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pt-BR" b="1" dirty="0">
                <a:solidFill>
                  <a:schemeClr val="tx1"/>
                </a:solidFill>
                <a:latin typeface="Century Gothic" panose="020B0502020202020204" pitchFamily="34" charset="0"/>
              </a:rPr>
              <a:t>DOMENICO CAPULLI  </a:t>
            </a:r>
            <a:r>
              <a:rPr lang="pt-BR" dirty="0">
                <a:latin typeface="Century Gothic" panose="020B0502020202020204" pitchFamily="34" charset="0"/>
              </a:rPr>
              <a:t>21 98556 0765      </a:t>
            </a:r>
          </a:p>
          <a:p>
            <a:pPr marL="114300" indent="0">
              <a:buNone/>
            </a:pPr>
            <a:r>
              <a:rPr lang="pt-BR" dirty="0">
                <a:latin typeface="Century Gothic" panose="020B0502020202020204" pitchFamily="34" charset="0"/>
                <a:hlinkClick r:id="rId2"/>
              </a:rPr>
              <a:t>diretoria@veltha.com.br</a:t>
            </a:r>
            <a:r>
              <a:rPr lang="pt-BR" dirty="0">
                <a:latin typeface="Century Gothic" panose="020B0502020202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0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15" y="210395"/>
            <a:ext cx="6048385" cy="728660"/>
          </a:xfrm>
        </p:spPr>
        <p:txBody>
          <a:bodyPr>
            <a:noAutofit/>
          </a:bodyPr>
          <a:lstStyle/>
          <a:p>
            <a:r>
              <a:rPr lang="pt-BR" sz="2000" dirty="0"/>
              <a:t>O</a:t>
            </a:r>
            <a:r>
              <a:rPr lang="en-US" sz="2000" dirty="0"/>
              <a:t>RGANISMOS INTERNACIONAIS LEVATAM A RÉGUA DAS  CONCENTRAÇÕES LIMITES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235" y="1053062"/>
            <a:ext cx="8520600" cy="3140400"/>
          </a:xfrm>
        </p:spPr>
        <p:txBody>
          <a:bodyPr>
            <a:normAutofit/>
          </a:bodyPr>
          <a:lstStyle/>
          <a:p>
            <a:r>
              <a:rPr lang="pt-BR" dirty="0"/>
              <a:t>Em fevereiro de </a:t>
            </a:r>
            <a:r>
              <a:rPr lang="pt-BR" b="1" dirty="0">
                <a:solidFill>
                  <a:schemeClr val="tx1"/>
                </a:solidFill>
              </a:rPr>
              <a:t>2024</a:t>
            </a:r>
            <a:r>
              <a:rPr lang="pt-BR" dirty="0"/>
              <a:t>, a </a:t>
            </a:r>
            <a:r>
              <a:rPr lang="pt-BR" b="1" dirty="0">
                <a:solidFill>
                  <a:schemeClr val="tx1"/>
                </a:solidFill>
              </a:rPr>
              <a:t>EPA</a:t>
            </a:r>
            <a:r>
              <a:rPr lang="pt-BR" dirty="0"/>
              <a:t> estabeleceu padrão primário médio anual </a:t>
            </a:r>
            <a:r>
              <a:rPr lang="pt-BR" b="1" dirty="0">
                <a:solidFill>
                  <a:schemeClr val="tx1"/>
                </a:solidFill>
              </a:rPr>
              <a:t>PM 2,5 = 9 </a:t>
            </a:r>
            <a:r>
              <a:rPr lang="pt-BR" b="1" dirty="0" err="1">
                <a:solidFill>
                  <a:schemeClr val="tx1"/>
                </a:solidFill>
              </a:rPr>
              <a:t>μg</a:t>
            </a:r>
            <a:r>
              <a:rPr lang="pt-BR" b="1" dirty="0">
                <a:solidFill>
                  <a:schemeClr val="tx1"/>
                </a:solidFill>
              </a:rPr>
              <a:t>/m³ </a:t>
            </a:r>
            <a:r>
              <a:rPr lang="pt-BR" dirty="0"/>
              <a:t>material particulado para qualidade do ar interno, um dos mais restritivos (</a:t>
            </a:r>
            <a:r>
              <a:rPr lang="pt-BR" b="1" dirty="0">
                <a:solidFill>
                  <a:schemeClr val="tx1"/>
                </a:solidFill>
              </a:rPr>
              <a:t>OMS</a:t>
            </a:r>
            <a:r>
              <a:rPr lang="pt-BR" dirty="0"/>
              <a:t> </a:t>
            </a:r>
            <a:r>
              <a:rPr lang="pt-BR" b="1" dirty="0">
                <a:solidFill>
                  <a:schemeClr val="tx1"/>
                </a:solidFill>
              </a:rPr>
              <a:t>PM 2,5 = 15 </a:t>
            </a:r>
            <a:r>
              <a:rPr lang="pt-BR" b="1" dirty="0" err="1">
                <a:solidFill>
                  <a:schemeClr val="tx1"/>
                </a:solidFill>
              </a:rPr>
              <a:t>μg</a:t>
            </a:r>
            <a:r>
              <a:rPr lang="pt-BR" b="1" dirty="0">
                <a:solidFill>
                  <a:schemeClr val="tx1"/>
                </a:solidFill>
              </a:rPr>
              <a:t>/m³</a:t>
            </a:r>
            <a:r>
              <a:rPr lang="pt-BR" dirty="0"/>
              <a:t>), em resultado das atuais evidencias cientificas da correlação de ataques cardíacos e mortes prematuras. (BRASIL NBR16401:2024 = 25 </a:t>
            </a:r>
            <a:r>
              <a:rPr lang="pt-BR" b="1" dirty="0" err="1">
                <a:solidFill>
                  <a:schemeClr val="tx1"/>
                </a:solidFill>
              </a:rPr>
              <a:t>μg</a:t>
            </a:r>
            <a:r>
              <a:rPr lang="pt-BR" b="1" dirty="0">
                <a:solidFill>
                  <a:schemeClr val="tx1"/>
                </a:solidFill>
              </a:rPr>
              <a:t>/m³)</a:t>
            </a:r>
            <a:endParaRPr lang="pt-BR" dirty="0"/>
          </a:p>
          <a:p>
            <a:r>
              <a:rPr lang="pt-BR" dirty="0"/>
              <a:t>Estudos da </a:t>
            </a:r>
            <a:r>
              <a:rPr lang="pt-BR" b="1" dirty="0">
                <a:solidFill>
                  <a:schemeClr val="tx1"/>
                </a:solidFill>
              </a:rPr>
              <a:t>EPA</a:t>
            </a:r>
            <a:r>
              <a:rPr lang="pt-BR" dirty="0"/>
              <a:t> sobre a exposição humana a poluentes atmosféricos indicam que os </a:t>
            </a:r>
            <a:r>
              <a:rPr lang="pt-BR" b="1" dirty="0">
                <a:solidFill>
                  <a:schemeClr val="tx1"/>
                </a:solidFill>
              </a:rPr>
              <a:t>níveis internos de poluentes </a:t>
            </a:r>
            <a:r>
              <a:rPr lang="pt-BR" dirty="0"/>
              <a:t>podem ser 2 a 5 vezes e ocasionalmente mais de 100 vezes </a:t>
            </a:r>
            <a:r>
              <a:rPr lang="pt-BR" b="1" dirty="0">
                <a:solidFill>
                  <a:schemeClr val="tx1"/>
                </a:solidFill>
              </a:rPr>
              <a:t>superiores </a:t>
            </a:r>
            <a:r>
              <a:rPr lang="pt-BR" dirty="0"/>
              <a:t>aos </a:t>
            </a:r>
            <a:r>
              <a:rPr lang="pt-BR" b="1" dirty="0">
                <a:solidFill>
                  <a:schemeClr val="tx1"/>
                </a:solidFill>
              </a:rPr>
              <a:t>níveis externos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1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200" y="128676"/>
            <a:ext cx="5798100" cy="1057394"/>
          </a:xfrm>
        </p:spPr>
        <p:txBody>
          <a:bodyPr>
            <a:normAutofit fontScale="90000"/>
          </a:bodyPr>
          <a:lstStyle/>
          <a:p>
            <a:r>
              <a:rPr lang="pt-BR" dirty="0"/>
              <a:t>M</a:t>
            </a:r>
            <a:r>
              <a:rPr lang="en-US" dirty="0"/>
              <a:t>ONITORAMENTO CONTÍNUO DA QUALIDADE DO AR- MCQA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difusão da tecnologia de leitura do </a:t>
            </a:r>
            <a:r>
              <a:rPr lang="pt-BR" b="1" dirty="0">
                <a:solidFill>
                  <a:schemeClr val="tx1"/>
                </a:solidFill>
              </a:rPr>
              <a:t>espalhamento a laser </a:t>
            </a:r>
            <a:r>
              <a:rPr lang="pt-BR" dirty="0"/>
              <a:t>permitiu resolução e exatidão dos </a:t>
            </a:r>
            <a:r>
              <a:rPr lang="pt-BR" b="1" dirty="0">
                <a:solidFill>
                  <a:schemeClr val="tx1"/>
                </a:solidFill>
              </a:rPr>
              <a:t>amostradores de material particulado</a:t>
            </a:r>
            <a:r>
              <a:rPr lang="pt-BR" dirty="0"/>
              <a:t>.</a:t>
            </a:r>
          </a:p>
          <a:p>
            <a:r>
              <a:rPr lang="pt-BR" dirty="0"/>
              <a:t>A metodologia de medição da qualidade do ar interno com sensores envolve diversos aspectos, incluindo a escolha do sensor, a calibração, a operação dinâmica e a análise de dados.</a:t>
            </a:r>
          </a:p>
          <a:p>
            <a:r>
              <a:rPr lang="pt-BR" dirty="0"/>
              <a:t>Para quantificar compostos orgânicos voláteis (</a:t>
            </a:r>
            <a:r>
              <a:rPr lang="pt-BR" dirty="0" err="1"/>
              <a:t>COVs</a:t>
            </a:r>
            <a:r>
              <a:rPr lang="pt-BR" dirty="0"/>
              <a:t>), por exemplo, os sensores tipo resistores químicos são uma solução econômica, mas requerem métodos avançados de calibração e operação para lidar com a complexidade e a dinâmica das misturas de COV.</a:t>
            </a:r>
          </a:p>
        </p:txBody>
      </p:sp>
    </p:spTree>
    <p:extLst>
      <p:ext uri="{BB962C8B-B14F-4D97-AF65-F5344CB8AC3E}">
        <p14:creationId xmlns:p14="http://schemas.microsoft.com/office/powerpoint/2010/main" val="2582234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AA583B9-EC46-478A-3365-1BED13CB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30" y="288375"/>
            <a:ext cx="6215270" cy="572700"/>
          </a:xfrm>
        </p:spPr>
        <p:txBody>
          <a:bodyPr>
            <a:normAutofit fontScale="90000"/>
          </a:bodyPr>
          <a:lstStyle/>
          <a:p>
            <a:r>
              <a:rPr lang="pt-BR" dirty="0"/>
              <a:t>A QUALIDADE DO AR ESTA ON LINE</a:t>
            </a:r>
            <a:endParaRPr lang="en-US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8A7B75B2-AC88-C8DB-4DA9-E2FE7AB9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Nesse mesmo sentido de capilaridade das informações da qualidade do ar para PM</a:t>
            </a:r>
            <a:r>
              <a:rPr lang="pt-BR" baseline="-25000" dirty="0"/>
              <a:t>2,5</a:t>
            </a:r>
            <a:r>
              <a:rPr lang="pt-BR" dirty="0"/>
              <a:t> , PM</a:t>
            </a:r>
            <a:r>
              <a:rPr lang="pt-BR" baseline="-25000" dirty="0"/>
              <a:t>10</a:t>
            </a:r>
            <a:r>
              <a:rPr lang="pt-BR" dirty="0"/>
              <a:t> , O</a:t>
            </a:r>
            <a:r>
              <a:rPr lang="pt-BR" baseline="-25000" dirty="0"/>
              <a:t>3</a:t>
            </a:r>
            <a:r>
              <a:rPr lang="pt-BR" dirty="0"/>
              <a:t> , CO</a:t>
            </a:r>
            <a:r>
              <a:rPr lang="pt-BR" baseline="-25000" dirty="0"/>
              <a:t>2</a:t>
            </a:r>
            <a:r>
              <a:rPr lang="pt-BR" dirty="0"/>
              <a:t> temos pela Microsoft </a:t>
            </a:r>
            <a:r>
              <a:rPr lang="pt-BR" dirty="0" err="1"/>
              <a:t>Climate</a:t>
            </a:r>
            <a:r>
              <a:rPr lang="pt-BR" dirty="0"/>
              <a:t> informações em tempo real da Qualidade do Ar externo  por todo planeta, onde é possível avaliar as cidades com índices ruins de qualidade do ar por diferentes contaminantes.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456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2ADF833-8B72-4577-3DD3-2FE3C66BB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7939" y="423176"/>
            <a:ext cx="6323865" cy="1203694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pt-BR" dirty="0"/>
              <a:t>Eurásia elevadas taxas de material particulado em suspensão &gt; densidade populacional @ uso intensivo de energia @ ar seco partículas  &lt; 20μ , menos sujeitas à ação gravitacional.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48BB98A1-D7EE-DC76-3322-0391D6E1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939" y="0"/>
            <a:ext cx="6176061" cy="572700"/>
          </a:xfrm>
        </p:spPr>
        <p:txBody>
          <a:bodyPr>
            <a:normAutofit fontScale="90000"/>
          </a:bodyPr>
          <a:lstStyle/>
          <a:p>
            <a:r>
              <a:rPr lang="pt-BR" dirty="0"/>
              <a:t>           Radiografia Global do Ar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79591C-D3C2-E1B1-03EB-6FD6A0A8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680"/>
            <a:ext cx="9063204" cy="379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8BB98A1-D7EE-DC76-3322-0391D6E1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480" y="91570"/>
            <a:ext cx="6018360" cy="572700"/>
          </a:xfrm>
        </p:spPr>
        <p:txBody>
          <a:bodyPr>
            <a:noAutofit/>
          </a:bodyPr>
          <a:lstStyle/>
          <a:p>
            <a:r>
              <a:rPr lang="pt-BR" sz="2400" dirty="0"/>
              <a:t>           Cidade do Mexico</a:t>
            </a:r>
            <a:br>
              <a:rPr lang="pt-BR" sz="2400" dirty="0"/>
            </a:br>
            <a:r>
              <a:rPr lang="pt-BR" sz="1800" b="0" dirty="0"/>
              <a:t>ar insalubre  adensamento urbano @intensa queima de combustíveis fósseis,  regiões com recomendação do uso de purificadores de ar.</a:t>
            </a:r>
            <a:endParaRPr lang="en-US" sz="1800" b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E04732-B1FF-0899-53BF-AC4A5EB3B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1379220"/>
            <a:ext cx="8938260" cy="35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99073"/>
      </p:ext>
    </p:extLst>
  </p:cSld>
  <p:clrMapOvr>
    <a:masterClrMapping/>
  </p:clrMapOvr>
</p:sld>
</file>

<file path=ppt/theme/theme1.xml><?xml version="1.0" encoding="utf-8"?>
<a:theme xmlns:a="http://schemas.openxmlformats.org/drawingml/2006/main" name="Mercofri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3372</Words>
  <Application>Microsoft Office PowerPoint</Application>
  <PresentationFormat>Apresentação na tela (16:9)</PresentationFormat>
  <Paragraphs>120</Paragraphs>
  <Slides>41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Times New Roman</vt:lpstr>
      <vt:lpstr>Montserrat</vt:lpstr>
      <vt:lpstr>Montserrat Medium</vt:lpstr>
      <vt:lpstr>Arial</vt:lpstr>
      <vt:lpstr>Century Gothic</vt:lpstr>
      <vt:lpstr>Mercofrio</vt:lpstr>
      <vt:lpstr>RADIOMETRIA DO AR REVELA O DESAFIO ÀS TECNOLOGIAS DE DEPURAÇÃO FÍSICO-QUÍMICO-BIOLÓGICO DO AR INTERNO.</vt:lpstr>
      <vt:lpstr>                          AR  MATÉRIA-PRIMA DO HVAC ESTA CONTAMINADO</vt:lpstr>
      <vt:lpstr>QUALIDADE DO AR INTERNO</vt:lpstr>
      <vt:lpstr>DESAFIO ÀS TECNOLOGIAS DE TRATAMENTO DO AR </vt:lpstr>
      <vt:lpstr>ORGANISMOS INTERNACIONAIS LEVATAM A RÉGUA DAS  CONCENTRAÇÕES LIMITES</vt:lpstr>
      <vt:lpstr>MONITORAMENTO CONTÍNUO DA QUALIDADE DO AR- MCQA</vt:lpstr>
      <vt:lpstr>A QUALIDADE DO AR ESTA ON LINE</vt:lpstr>
      <vt:lpstr>           Radiografia Global do Ar</vt:lpstr>
      <vt:lpstr>           Cidade do Mexico ar insalubre  adensamento urbano @intensa queima de combustíveis fósseis,  regiões com recomendação do uso de purificadores de ar.</vt:lpstr>
      <vt:lpstr>SÃO PAULO – RIO DE JANEIRO</vt:lpstr>
      <vt:lpstr>PORTO ALEGRE HOJE 11-09-2024 </vt:lpstr>
      <vt:lpstr>[CO2  ] EM 2017 = 318 ppm</vt:lpstr>
      <vt:lpstr>O Petróleo não é o unico culpado </vt:lpstr>
      <vt:lpstr>Curva demográfica da população mundial</vt:lpstr>
      <vt:lpstr>TECNOLOGIAS DE TRATAMENTO DO AR</vt:lpstr>
      <vt:lpstr>REGISTRO HISTÓRICO DE WILLIS CARRIER  </vt:lpstr>
      <vt:lpstr>TECNOLOGIAS DE TRATAMENTO DO AR</vt:lpstr>
      <vt:lpstr>TECNOLOGIAS DETRATAMENTO DE AR</vt:lpstr>
      <vt:lpstr>TECNOLOGIAS DE TRATAMENTO DE AR</vt:lpstr>
      <vt:lpstr>TECNOLOGIAS DE TRATAMENTO DE AR</vt:lpstr>
      <vt:lpstr>TECNOLOGIAS DE TRATAMENTO DE AR</vt:lpstr>
      <vt:lpstr>TECNOLOGIAS DE TRATAMENTO DE AR: DICA DIVINA DO CRIADOR.</vt:lpstr>
      <vt:lpstr>TECNOLOGIAS DE TRATAMENTO DE AR:      ROTA ÚMIDA</vt:lpstr>
      <vt:lpstr>PRECIPITADOR HIDRODINÂMICO: SINERGIA TRANSFERÊNCIA DE MASSA E ENERGIA. </vt:lpstr>
      <vt:lpstr>OPERANDO GÁS - LÍQUIDO</vt:lpstr>
      <vt:lpstr>ROTA ÚMIDA TECNOLOGIA CCT- “CARBON CAPTURE TRANSFORM”</vt:lpstr>
      <vt:lpstr>TECNOLOGIAS DE TRATAMENTO DE AR case SHOPPING LEBLON-RJ</vt:lpstr>
      <vt:lpstr>METODOLOGIA E AMOSTRAGEM DE CAMPO: case SHOPPING LEBLON-RJ</vt:lpstr>
      <vt:lpstr>METODOLOGIA E AMOSTRAGEM DE CAMPO : case SHOPPING LEBLON-RJ</vt:lpstr>
      <vt:lpstr>METODOLOGIA E AMOSTRAGEM DE CAMPO : case SHOPPING LEBLON-RJ</vt:lpstr>
      <vt:lpstr>METODOLOGIA E AMOSTRAGEM DE CAMPO: case SHOPPING LEBLON-RJ</vt:lpstr>
      <vt:lpstr>METODOLOGIA E AMOSTRAGEM DE CAMPO: case SHOPPING LEBLON-RJ</vt:lpstr>
      <vt:lpstr>METODOLOGIA E AMOSTRAGEM DE CAMPO : case SHOPPING LEBLON-RJ</vt:lpstr>
      <vt:lpstr>METODOLOGIA E AMOSTRAGEM DE CAMPO : case FEBRAVA  2023</vt:lpstr>
      <vt:lpstr>FEBRAVA 2023 MONITORAMENTO CONTÍNUO</vt:lpstr>
      <vt:lpstr>METODOLOGIA E AMOSTRAGEM DE CAMPO : case FEBRAVA 2023.</vt:lpstr>
      <vt:lpstr>METODOLOGIA E AMOSTRAGEM DE CAMPO : case FEBRAVA 2023.</vt:lpstr>
      <vt:lpstr>CONCLUSÃO</vt:lpstr>
      <vt:lpstr>CONCLUSÃO</vt:lpstr>
      <vt:lpstr>CONCLUSÃO</vt:lpstr>
      <vt:lpstr>GRAZIE MILE !! QUESTIONE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Intel I7</dc:creator>
  <cp:lastModifiedBy>Domenico Capulli</cp:lastModifiedBy>
  <cp:revision>16</cp:revision>
  <dcterms:modified xsi:type="dcterms:W3CDTF">2024-09-11T12:48:04Z</dcterms:modified>
</cp:coreProperties>
</file>